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</p:sldIdLst>
  <p:sldSz cx="20104100" cy="11309350"/>
  <p:notesSz cx="20104100" cy="113093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03"/>
    <p:restoredTop sz="94761"/>
  </p:normalViewPr>
  <p:slideViewPr>
    <p:cSldViewPr>
      <p:cViewPr varScale="1">
        <p:scale>
          <a:sx n="41" d="100"/>
          <a:sy n="41" d="100"/>
        </p:scale>
        <p:origin x="64" y="3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100" b="1" i="0">
                <a:solidFill>
                  <a:srgbClr val="1E1E1E"/>
                </a:solidFill>
                <a:latin typeface="Adobe Clean Han Black"/>
                <a:cs typeface="Adobe Clean Han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950" b="1" i="0">
                <a:solidFill>
                  <a:srgbClr val="D9D9D9"/>
                </a:solidFill>
                <a:latin typeface="Adobe Clean Han Black"/>
                <a:cs typeface="Adobe Clean Han Black"/>
              </a:defRPr>
            </a:lvl1pPr>
          </a:lstStyle>
          <a:p>
            <a:pPr marL="79375">
              <a:lnSpc>
                <a:spcPts val="2170"/>
              </a:lnSpc>
            </a:pPr>
            <a:r>
              <a:rPr spc="-80" dirty="0">
                <a:latin typeface="Source Han Sans KR Heavy"/>
                <a:cs typeface="Source Han Sans KR Heavy"/>
              </a:rPr>
              <a:t>네이버페이</a:t>
            </a:r>
            <a:r>
              <a:rPr spc="-55" dirty="0">
                <a:latin typeface="Source Han Sans KR Heavy"/>
                <a:cs typeface="Source Han Sans KR Heavy"/>
              </a:rPr>
              <a:t> </a:t>
            </a:r>
            <a:r>
              <a:rPr spc="-10" dirty="0">
                <a:latin typeface="Source Han Sans KR Heavy"/>
                <a:cs typeface="Source Han Sans KR Heavy"/>
              </a:rPr>
              <a:t>주문형</a:t>
            </a:r>
            <a:r>
              <a:rPr spc="-65" dirty="0">
                <a:latin typeface="Source Han Sans KR Heavy"/>
                <a:cs typeface="Source Han Sans KR Heavy"/>
              </a:rPr>
              <a:t> </a:t>
            </a:r>
            <a:r>
              <a:rPr spc="-40" dirty="0">
                <a:latin typeface="Source Han Sans KR Heavy"/>
                <a:cs typeface="Source Han Sans KR Heavy"/>
              </a:rPr>
              <a:t>가입과</a:t>
            </a:r>
            <a:r>
              <a:rPr spc="-55" dirty="0">
                <a:latin typeface="Source Han Sans KR Heavy"/>
                <a:cs typeface="Source Han Sans KR Heavy"/>
              </a:rPr>
              <a:t> </a:t>
            </a:r>
            <a:r>
              <a:rPr spc="-85" dirty="0">
                <a:latin typeface="Source Han Sans KR Heavy"/>
                <a:cs typeface="Source Han Sans KR Heavy"/>
              </a:rPr>
              <a:t>심사,</a:t>
            </a:r>
            <a:r>
              <a:rPr spc="-55" dirty="0">
                <a:latin typeface="Source Han Sans KR Heavy"/>
                <a:cs typeface="Source Han Sans KR Heavy"/>
              </a:rPr>
              <a:t> </a:t>
            </a:r>
            <a:r>
              <a:rPr spc="-20" dirty="0">
                <a:latin typeface="Source Han Sans KR Heavy"/>
                <a:cs typeface="Source Han Sans KR Heavy"/>
              </a:rPr>
              <a:t>취급</a:t>
            </a:r>
            <a:r>
              <a:rPr spc="-60" dirty="0">
                <a:latin typeface="Source Han Sans KR Heavy"/>
                <a:cs typeface="Source Han Sans KR Heavy"/>
              </a:rPr>
              <a:t> </a:t>
            </a:r>
            <a:r>
              <a:rPr spc="-75" dirty="0">
                <a:latin typeface="Source Han Sans KR Heavy"/>
                <a:cs typeface="Source Han Sans KR Heavy"/>
              </a:rPr>
              <a:t>불가</a:t>
            </a:r>
            <a:r>
              <a:rPr spc="-55" dirty="0">
                <a:latin typeface="Source Han Sans KR Heavy"/>
                <a:cs typeface="Source Han Sans KR Heavy"/>
              </a:rPr>
              <a:t> </a:t>
            </a:r>
            <a:r>
              <a:rPr spc="-35" dirty="0">
                <a:latin typeface="Source Han Sans KR Heavy"/>
                <a:cs typeface="Source Han Sans KR Heavy"/>
              </a:rPr>
              <a:t>상품</a:t>
            </a:r>
            <a:r>
              <a:rPr spc="-55" dirty="0">
                <a:latin typeface="Source Han Sans KR Heavy"/>
                <a:cs typeface="Source Han Sans KR Heavy"/>
              </a:rPr>
              <a:t> </a:t>
            </a:r>
            <a:r>
              <a:rPr dirty="0">
                <a:latin typeface="Source Han Sans KR Heavy"/>
                <a:cs typeface="Source Han Sans KR Heavy"/>
              </a:rPr>
              <a:t>및</a:t>
            </a:r>
            <a:r>
              <a:rPr spc="-55" dirty="0">
                <a:latin typeface="Source Han Sans KR Heavy"/>
                <a:cs typeface="Source Han Sans KR Heavy"/>
              </a:rPr>
              <a:t> </a:t>
            </a:r>
            <a:r>
              <a:rPr spc="-85" dirty="0">
                <a:latin typeface="Source Han Sans KR Heavy"/>
                <a:cs typeface="Source Han Sans KR Heavy"/>
              </a:rPr>
              <a:t>페널티</a:t>
            </a:r>
            <a:r>
              <a:rPr spc="-55" dirty="0">
                <a:latin typeface="Source Han Sans KR Heavy"/>
                <a:cs typeface="Source Han Sans KR Heavy"/>
              </a:rPr>
              <a:t> </a:t>
            </a:r>
            <a:r>
              <a:rPr spc="-25" dirty="0">
                <a:latin typeface="Source Han Sans KR Heavy"/>
                <a:cs typeface="Source Han Sans KR Heavy"/>
              </a:rPr>
              <a:t>기준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950" b="1" i="0">
                <a:solidFill>
                  <a:srgbClr val="D9D9D9"/>
                </a:solidFill>
                <a:latin typeface="Tahoma"/>
                <a:cs typeface="Tahoma"/>
              </a:defRPr>
            </a:lvl1pPr>
          </a:lstStyle>
          <a:p>
            <a:pPr marL="38100">
              <a:lnSpc>
                <a:spcPts val="3125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100" b="1" i="0">
                <a:solidFill>
                  <a:srgbClr val="1E1E1E"/>
                </a:solidFill>
                <a:latin typeface="Adobe Clean Han Black"/>
                <a:cs typeface="Adobe Clean Han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950" b="1" i="0">
                <a:solidFill>
                  <a:srgbClr val="D9D9D9"/>
                </a:solidFill>
                <a:latin typeface="Adobe Clean Han Black"/>
                <a:cs typeface="Adobe Clean Han Black"/>
              </a:defRPr>
            </a:lvl1pPr>
          </a:lstStyle>
          <a:p>
            <a:pPr marL="79375">
              <a:lnSpc>
                <a:spcPts val="2170"/>
              </a:lnSpc>
            </a:pPr>
            <a:r>
              <a:rPr spc="-80" dirty="0">
                <a:latin typeface="Source Han Sans KR Heavy"/>
                <a:cs typeface="Source Han Sans KR Heavy"/>
              </a:rPr>
              <a:t>네이버페이</a:t>
            </a:r>
            <a:r>
              <a:rPr spc="-55" dirty="0">
                <a:latin typeface="Source Han Sans KR Heavy"/>
                <a:cs typeface="Source Han Sans KR Heavy"/>
              </a:rPr>
              <a:t> </a:t>
            </a:r>
            <a:r>
              <a:rPr spc="-10" dirty="0">
                <a:latin typeface="Source Han Sans KR Heavy"/>
                <a:cs typeface="Source Han Sans KR Heavy"/>
              </a:rPr>
              <a:t>주문형</a:t>
            </a:r>
            <a:r>
              <a:rPr spc="-65" dirty="0">
                <a:latin typeface="Source Han Sans KR Heavy"/>
                <a:cs typeface="Source Han Sans KR Heavy"/>
              </a:rPr>
              <a:t> </a:t>
            </a:r>
            <a:r>
              <a:rPr spc="-40" dirty="0">
                <a:latin typeface="Source Han Sans KR Heavy"/>
                <a:cs typeface="Source Han Sans KR Heavy"/>
              </a:rPr>
              <a:t>가입과</a:t>
            </a:r>
            <a:r>
              <a:rPr spc="-55" dirty="0">
                <a:latin typeface="Source Han Sans KR Heavy"/>
                <a:cs typeface="Source Han Sans KR Heavy"/>
              </a:rPr>
              <a:t> </a:t>
            </a:r>
            <a:r>
              <a:rPr spc="-85" dirty="0">
                <a:latin typeface="Source Han Sans KR Heavy"/>
                <a:cs typeface="Source Han Sans KR Heavy"/>
              </a:rPr>
              <a:t>심사,</a:t>
            </a:r>
            <a:r>
              <a:rPr spc="-55" dirty="0">
                <a:latin typeface="Source Han Sans KR Heavy"/>
                <a:cs typeface="Source Han Sans KR Heavy"/>
              </a:rPr>
              <a:t> </a:t>
            </a:r>
            <a:r>
              <a:rPr spc="-20" dirty="0">
                <a:latin typeface="Source Han Sans KR Heavy"/>
                <a:cs typeface="Source Han Sans KR Heavy"/>
              </a:rPr>
              <a:t>취급</a:t>
            </a:r>
            <a:r>
              <a:rPr spc="-60" dirty="0">
                <a:latin typeface="Source Han Sans KR Heavy"/>
                <a:cs typeface="Source Han Sans KR Heavy"/>
              </a:rPr>
              <a:t> </a:t>
            </a:r>
            <a:r>
              <a:rPr spc="-75" dirty="0">
                <a:latin typeface="Source Han Sans KR Heavy"/>
                <a:cs typeface="Source Han Sans KR Heavy"/>
              </a:rPr>
              <a:t>불가</a:t>
            </a:r>
            <a:r>
              <a:rPr spc="-55" dirty="0">
                <a:latin typeface="Source Han Sans KR Heavy"/>
                <a:cs typeface="Source Han Sans KR Heavy"/>
              </a:rPr>
              <a:t> </a:t>
            </a:r>
            <a:r>
              <a:rPr spc="-35" dirty="0">
                <a:latin typeface="Source Han Sans KR Heavy"/>
                <a:cs typeface="Source Han Sans KR Heavy"/>
              </a:rPr>
              <a:t>상품</a:t>
            </a:r>
            <a:r>
              <a:rPr spc="-55" dirty="0">
                <a:latin typeface="Source Han Sans KR Heavy"/>
                <a:cs typeface="Source Han Sans KR Heavy"/>
              </a:rPr>
              <a:t> </a:t>
            </a:r>
            <a:r>
              <a:rPr dirty="0">
                <a:latin typeface="Source Han Sans KR Heavy"/>
                <a:cs typeface="Source Han Sans KR Heavy"/>
              </a:rPr>
              <a:t>및</a:t>
            </a:r>
            <a:r>
              <a:rPr spc="-55" dirty="0">
                <a:latin typeface="Source Han Sans KR Heavy"/>
                <a:cs typeface="Source Han Sans KR Heavy"/>
              </a:rPr>
              <a:t> </a:t>
            </a:r>
            <a:r>
              <a:rPr spc="-85" dirty="0">
                <a:latin typeface="Source Han Sans KR Heavy"/>
                <a:cs typeface="Source Han Sans KR Heavy"/>
              </a:rPr>
              <a:t>페널티</a:t>
            </a:r>
            <a:r>
              <a:rPr spc="-55" dirty="0">
                <a:latin typeface="Source Han Sans KR Heavy"/>
                <a:cs typeface="Source Han Sans KR Heavy"/>
              </a:rPr>
              <a:t> </a:t>
            </a:r>
            <a:r>
              <a:rPr spc="-25" dirty="0">
                <a:latin typeface="Source Han Sans KR Heavy"/>
                <a:cs typeface="Source Han Sans KR Heavy"/>
              </a:rPr>
              <a:t>기준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950" b="1" i="0">
                <a:solidFill>
                  <a:srgbClr val="D9D9D9"/>
                </a:solidFill>
                <a:latin typeface="Tahoma"/>
                <a:cs typeface="Tahoma"/>
              </a:defRPr>
            </a:lvl1pPr>
          </a:lstStyle>
          <a:p>
            <a:pPr marL="38100">
              <a:lnSpc>
                <a:spcPts val="3125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47088" y="1884759"/>
            <a:ext cx="18010505" cy="0"/>
          </a:xfrm>
          <a:custGeom>
            <a:avLst/>
            <a:gdLst/>
            <a:ahLst/>
            <a:cxnLst/>
            <a:rect l="l" t="t" r="r" b="b"/>
            <a:pathLst>
              <a:path w="18010505">
                <a:moveTo>
                  <a:pt x="0" y="0"/>
                </a:moveTo>
                <a:lnTo>
                  <a:pt x="18009922" y="0"/>
                </a:lnTo>
              </a:path>
            </a:pathLst>
          </a:custGeom>
          <a:ln w="20941">
            <a:solidFill>
              <a:srgbClr val="1E1E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7872838" y="10261466"/>
            <a:ext cx="1184275" cy="314325"/>
          </a:xfrm>
          <a:custGeom>
            <a:avLst/>
            <a:gdLst/>
            <a:ahLst/>
            <a:cxnLst/>
            <a:rect l="l" t="t" r="r" b="b"/>
            <a:pathLst>
              <a:path w="1184275" h="314325">
                <a:moveTo>
                  <a:pt x="123964" y="173418"/>
                </a:moveTo>
                <a:lnTo>
                  <a:pt x="0" y="173418"/>
                </a:lnTo>
                <a:lnTo>
                  <a:pt x="0" y="311188"/>
                </a:lnTo>
                <a:lnTo>
                  <a:pt x="44564" y="311188"/>
                </a:lnTo>
                <a:lnTo>
                  <a:pt x="44564" y="264426"/>
                </a:lnTo>
                <a:lnTo>
                  <a:pt x="88277" y="264426"/>
                </a:lnTo>
                <a:lnTo>
                  <a:pt x="101003" y="231978"/>
                </a:lnTo>
                <a:lnTo>
                  <a:pt x="44564" y="231978"/>
                </a:lnTo>
                <a:lnTo>
                  <a:pt x="44564" y="208280"/>
                </a:lnTo>
                <a:lnTo>
                  <a:pt x="110299" y="208280"/>
                </a:lnTo>
                <a:lnTo>
                  <a:pt x="123964" y="173418"/>
                </a:lnTo>
                <a:close/>
              </a:path>
              <a:path w="1184275" h="314325">
                <a:moveTo>
                  <a:pt x="138417" y="0"/>
                </a:moveTo>
                <a:lnTo>
                  <a:pt x="93853" y="0"/>
                </a:lnTo>
                <a:lnTo>
                  <a:pt x="93853" y="73736"/>
                </a:lnTo>
                <a:lnTo>
                  <a:pt x="42545" y="0"/>
                </a:lnTo>
                <a:lnTo>
                  <a:pt x="0" y="0"/>
                </a:lnTo>
                <a:lnTo>
                  <a:pt x="0" y="137769"/>
                </a:lnTo>
                <a:lnTo>
                  <a:pt x="44564" y="137769"/>
                </a:lnTo>
                <a:lnTo>
                  <a:pt x="44564" y="64033"/>
                </a:lnTo>
                <a:lnTo>
                  <a:pt x="95872" y="137769"/>
                </a:lnTo>
                <a:lnTo>
                  <a:pt x="138417" y="137769"/>
                </a:lnTo>
                <a:lnTo>
                  <a:pt x="138417" y="0"/>
                </a:lnTo>
                <a:close/>
              </a:path>
              <a:path w="1184275" h="314325">
                <a:moveTo>
                  <a:pt x="185293" y="173418"/>
                </a:moveTo>
                <a:lnTo>
                  <a:pt x="140728" y="173418"/>
                </a:lnTo>
                <a:lnTo>
                  <a:pt x="140728" y="311175"/>
                </a:lnTo>
                <a:lnTo>
                  <a:pt x="185293" y="311175"/>
                </a:lnTo>
                <a:lnTo>
                  <a:pt x="185293" y="173418"/>
                </a:lnTo>
                <a:close/>
              </a:path>
              <a:path w="1184275" h="314325">
                <a:moveTo>
                  <a:pt x="309232" y="137769"/>
                </a:moveTo>
                <a:lnTo>
                  <a:pt x="302094" y="119545"/>
                </a:lnTo>
                <a:lnTo>
                  <a:pt x="289115" y="86448"/>
                </a:lnTo>
                <a:lnTo>
                  <a:pt x="272249" y="43408"/>
                </a:lnTo>
                <a:lnTo>
                  <a:pt x="255231" y="12"/>
                </a:lnTo>
                <a:lnTo>
                  <a:pt x="246316" y="12"/>
                </a:lnTo>
                <a:lnTo>
                  <a:pt x="246316" y="86448"/>
                </a:lnTo>
                <a:lnTo>
                  <a:pt x="215519" y="86448"/>
                </a:lnTo>
                <a:lnTo>
                  <a:pt x="230911" y="43408"/>
                </a:lnTo>
                <a:lnTo>
                  <a:pt x="246316" y="86448"/>
                </a:lnTo>
                <a:lnTo>
                  <a:pt x="246316" y="12"/>
                </a:lnTo>
                <a:lnTo>
                  <a:pt x="206616" y="12"/>
                </a:lnTo>
                <a:lnTo>
                  <a:pt x="152590" y="137769"/>
                </a:lnTo>
                <a:lnTo>
                  <a:pt x="198513" y="137769"/>
                </a:lnTo>
                <a:lnTo>
                  <a:pt x="205028" y="119545"/>
                </a:lnTo>
                <a:lnTo>
                  <a:pt x="256806" y="119545"/>
                </a:lnTo>
                <a:lnTo>
                  <a:pt x="263334" y="137769"/>
                </a:lnTo>
                <a:lnTo>
                  <a:pt x="309232" y="137769"/>
                </a:lnTo>
                <a:close/>
              </a:path>
              <a:path w="1184275" h="314325">
                <a:moveTo>
                  <a:pt x="350824" y="173418"/>
                </a:moveTo>
                <a:lnTo>
                  <a:pt x="306260" y="173418"/>
                </a:lnTo>
                <a:lnTo>
                  <a:pt x="306260" y="247154"/>
                </a:lnTo>
                <a:lnTo>
                  <a:pt x="254952" y="173418"/>
                </a:lnTo>
                <a:lnTo>
                  <a:pt x="212420" y="173418"/>
                </a:lnTo>
                <a:lnTo>
                  <a:pt x="212420" y="311175"/>
                </a:lnTo>
                <a:lnTo>
                  <a:pt x="256984" y="311175"/>
                </a:lnTo>
                <a:lnTo>
                  <a:pt x="256984" y="237439"/>
                </a:lnTo>
                <a:lnTo>
                  <a:pt x="308292" y="311175"/>
                </a:lnTo>
                <a:lnTo>
                  <a:pt x="350824" y="311175"/>
                </a:lnTo>
                <a:lnTo>
                  <a:pt x="350824" y="173418"/>
                </a:lnTo>
                <a:close/>
              </a:path>
              <a:path w="1184275" h="314325">
                <a:moveTo>
                  <a:pt x="442252" y="12"/>
                </a:moveTo>
                <a:lnTo>
                  <a:pt x="396341" y="12"/>
                </a:lnTo>
                <a:lnTo>
                  <a:pt x="363931" y="90589"/>
                </a:lnTo>
                <a:lnTo>
                  <a:pt x="331520" y="12"/>
                </a:lnTo>
                <a:lnTo>
                  <a:pt x="285610" y="12"/>
                </a:lnTo>
                <a:lnTo>
                  <a:pt x="339623" y="137769"/>
                </a:lnTo>
                <a:lnTo>
                  <a:pt x="388239" y="137769"/>
                </a:lnTo>
                <a:lnTo>
                  <a:pt x="442252" y="12"/>
                </a:lnTo>
                <a:close/>
              </a:path>
              <a:path w="1184275" h="314325">
                <a:moveTo>
                  <a:pt x="521652" y="311175"/>
                </a:moveTo>
                <a:lnTo>
                  <a:pt x="514502" y="292950"/>
                </a:lnTo>
                <a:lnTo>
                  <a:pt x="501523" y="259854"/>
                </a:lnTo>
                <a:lnTo>
                  <a:pt x="484657" y="216814"/>
                </a:lnTo>
                <a:lnTo>
                  <a:pt x="467639" y="173418"/>
                </a:lnTo>
                <a:lnTo>
                  <a:pt x="458724" y="173418"/>
                </a:lnTo>
                <a:lnTo>
                  <a:pt x="458724" y="259854"/>
                </a:lnTo>
                <a:lnTo>
                  <a:pt x="427939" y="259854"/>
                </a:lnTo>
                <a:lnTo>
                  <a:pt x="443331" y="216814"/>
                </a:lnTo>
                <a:lnTo>
                  <a:pt x="458724" y="259854"/>
                </a:lnTo>
                <a:lnTo>
                  <a:pt x="458724" y="173418"/>
                </a:lnTo>
                <a:lnTo>
                  <a:pt x="419023" y="173418"/>
                </a:lnTo>
                <a:lnTo>
                  <a:pt x="364998" y="311175"/>
                </a:lnTo>
                <a:lnTo>
                  <a:pt x="410921" y="311175"/>
                </a:lnTo>
                <a:lnTo>
                  <a:pt x="417436" y="292950"/>
                </a:lnTo>
                <a:lnTo>
                  <a:pt x="469214" y="292950"/>
                </a:lnTo>
                <a:lnTo>
                  <a:pt x="475742" y="311175"/>
                </a:lnTo>
                <a:lnTo>
                  <a:pt x="521652" y="311175"/>
                </a:lnTo>
                <a:close/>
              </a:path>
              <a:path w="1184275" h="314325">
                <a:moveTo>
                  <a:pt x="565137" y="104482"/>
                </a:moveTo>
                <a:lnTo>
                  <a:pt x="500316" y="104482"/>
                </a:lnTo>
                <a:lnTo>
                  <a:pt x="500316" y="85432"/>
                </a:lnTo>
                <a:lnTo>
                  <a:pt x="563118" y="85432"/>
                </a:lnTo>
                <a:lnTo>
                  <a:pt x="563118" y="52412"/>
                </a:lnTo>
                <a:lnTo>
                  <a:pt x="500316" y="52412"/>
                </a:lnTo>
                <a:lnTo>
                  <a:pt x="500316" y="33362"/>
                </a:lnTo>
                <a:lnTo>
                  <a:pt x="563778" y="33362"/>
                </a:lnTo>
                <a:lnTo>
                  <a:pt x="563778" y="342"/>
                </a:lnTo>
                <a:lnTo>
                  <a:pt x="456438" y="342"/>
                </a:lnTo>
                <a:lnTo>
                  <a:pt x="456438" y="33362"/>
                </a:lnTo>
                <a:lnTo>
                  <a:pt x="456438" y="52412"/>
                </a:lnTo>
                <a:lnTo>
                  <a:pt x="456438" y="85432"/>
                </a:lnTo>
                <a:lnTo>
                  <a:pt x="456438" y="104482"/>
                </a:lnTo>
                <a:lnTo>
                  <a:pt x="456438" y="137502"/>
                </a:lnTo>
                <a:lnTo>
                  <a:pt x="565137" y="137502"/>
                </a:lnTo>
                <a:lnTo>
                  <a:pt x="565137" y="104482"/>
                </a:lnTo>
                <a:close/>
              </a:path>
              <a:path w="1184275" h="314325">
                <a:moveTo>
                  <a:pt x="674243" y="173418"/>
                </a:moveTo>
                <a:lnTo>
                  <a:pt x="629678" y="173418"/>
                </a:lnTo>
                <a:lnTo>
                  <a:pt x="629678" y="247154"/>
                </a:lnTo>
                <a:lnTo>
                  <a:pt x="578358" y="173418"/>
                </a:lnTo>
                <a:lnTo>
                  <a:pt x="535825" y="173418"/>
                </a:lnTo>
                <a:lnTo>
                  <a:pt x="535825" y="311175"/>
                </a:lnTo>
                <a:lnTo>
                  <a:pt x="580390" y="311175"/>
                </a:lnTo>
                <a:lnTo>
                  <a:pt x="580390" y="237439"/>
                </a:lnTo>
                <a:lnTo>
                  <a:pt x="631698" y="311175"/>
                </a:lnTo>
                <a:lnTo>
                  <a:pt x="674243" y="311175"/>
                </a:lnTo>
                <a:lnTo>
                  <a:pt x="674243" y="173418"/>
                </a:lnTo>
                <a:close/>
              </a:path>
              <a:path w="1184275" h="314325">
                <a:moveTo>
                  <a:pt x="827252" y="276948"/>
                </a:moveTo>
                <a:lnTo>
                  <a:pt x="789279" y="255485"/>
                </a:lnTo>
                <a:lnTo>
                  <a:pt x="784631" y="262509"/>
                </a:lnTo>
                <a:lnTo>
                  <a:pt x="779005" y="267982"/>
                </a:lnTo>
                <a:lnTo>
                  <a:pt x="772020" y="271538"/>
                </a:lnTo>
                <a:lnTo>
                  <a:pt x="763282" y="272808"/>
                </a:lnTo>
                <a:lnTo>
                  <a:pt x="752868" y="270560"/>
                </a:lnTo>
                <a:lnTo>
                  <a:pt x="744715" y="264274"/>
                </a:lnTo>
                <a:lnTo>
                  <a:pt x="739406" y="254622"/>
                </a:lnTo>
                <a:lnTo>
                  <a:pt x="737501" y="242303"/>
                </a:lnTo>
                <a:lnTo>
                  <a:pt x="739343" y="230225"/>
                </a:lnTo>
                <a:lnTo>
                  <a:pt x="744562" y="220649"/>
                </a:lnTo>
                <a:lnTo>
                  <a:pt x="752703" y="214172"/>
                </a:lnTo>
                <a:lnTo>
                  <a:pt x="763282" y="211797"/>
                </a:lnTo>
                <a:lnTo>
                  <a:pt x="771791" y="213029"/>
                </a:lnTo>
                <a:lnTo>
                  <a:pt x="778586" y="216471"/>
                </a:lnTo>
                <a:lnTo>
                  <a:pt x="783983" y="221754"/>
                </a:lnTo>
                <a:lnTo>
                  <a:pt x="788276" y="228523"/>
                </a:lnTo>
                <a:lnTo>
                  <a:pt x="826262" y="206286"/>
                </a:lnTo>
                <a:lnTo>
                  <a:pt x="815886" y="191808"/>
                </a:lnTo>
                <a:lnTo>
                  <a:pt x="802081" y="180479"/>
                </a:lnTo>
                <a:lnTo>
                  <a:pt x="784783" y="173101"/>
                </a:lnTo>
                <a:lnTo>
                  <a:pt x="763879" y="170459"/>
                </a:lnTo>
                <a:lnTo>
                  <a:pt x="735088" y="175907"/>
                </a:lnTo>
                <a:lnTo>
                  <a:pt x="711847" y="190957"/>
                </a:lnTo>
                <a:lnTo>
                  <a:pt x="696328" y="213728"/>
                </a:lnTo>
                <a:lnTo>
                  <a:pt x="690664" y="242697"/>
                </a:lnTo>
                <a:lnTo>
                  <a:pt x="696468" y="271868"/>
                </a:lnTo>
                <a:lnTo>
                  <a:pt x="712063" y="294436"/>
                </a:lnTo>
                <a:lnTo>
                  <a:pt x="734834" y="308978"/>
                </a:lnTo>
                <a:lnTo>
                  <a:pt x="762101" y="314134"/>
                </a:lnTo>
                <a:lnTo>
                  <a:pt x="785101" y="311200"/>
                </a:lnTo>
                <a:lnTo>
                  <a:pt x="803160" y="303212"/>
                </a:lnTo>
                <a:lnTo>
                  <a:pt x="816991" y="291388"/>
                </a:lnTo>
                <a:lnTo>
                  <a:pt x="827252" y="276948"/>
                </a:lnTo>
                <a:close/>
              </a:path>
              <a:path w="1184275" h="314325">
                <a:moveTo>
                  <a:pt x="889850" y="173418"/>
                </a:moveTo>
                <a:lnTo>
                  <a:pt x="845286" y="173418"/>
                </a:lnTo>
                <a:lnTo>
                  <a:pt x="845286" y="311175"/>
                </a:lnTo>
                <a:lnTo>
                  <a:pt x="889850" y="311175"/>
                </a:lnTo>
                <a:lnTo>
                  <a:pt x="889850" y="173418"/>
                </a:lnTo>
                <a:close/>
              </a:path>
              <a:path w="1184275" h="314325">
                <a:moveTo>
                  <a:pt x="1060678" y="311175"/>
                </a:moveTo>
                <a:lnTo>
                  <a:pt x="1053528" y="292950"/>
                </a:lnTo>
                <a:lnTo>
                  <a:pt x="1040549" y="259854"/>
                </a:lnTo>
                <a:lnTo>
                  <a:pt x="1023683" y="216814"/>
                </a:lnTo>
                <a:lnTo>
                  <a:pt x="1006665" y="173418"/>
                </a:lnTo>
                <a:lnTo>
                  <a:pt x="997750" y="173418"/>
                </a:lnTo>
                <a:lnTo>
                  <a:pt x="997750" y="259854"/>
                </a:lnTo>
                <a:lnTo>
                  <a:pt x="966965" y="259854"/>
                </a:lnTo>
                <a:lnTo>
                  <a:pt x="982357" y="216814"/>
                </a:lnTo>
                <a:lnTo>
                  <a:pt x="997750" y="259854"/>
                </a:lnTo>
                <a:lnTo>
                  <a:pt x="997750" y="173418"/>
                </a:lnTo>
                <a:lnTo>
                  <a:pt x="958049" y="173418"/>
                </a:lnTo>
                <a:lnTo>
                  <a:pt x="904024" y="311175"/>
                </a:lnTo>
                <a:lnTo>
                  <a:pt x="949947" y="311175"/>
                </a:lnTo>
                <a:lnTo>
                  <a:pt x="956462" y="292950"/>
                </a:lnTo>
                <a:lnTo>
                  <a:pt x="1008240" y="292950"/>
                </a:lnTo>
                <a:lnTo>
                  <a:pt x="1014768" y="311175"/>
                </a:lnTo>
                <a:lnTo>
                  <a:pt x="1060678" y="311175"/>
                </a:lnTo>
                <a:close/>
              </a:path>
              <a:path w="1184275" h="314325">
                <a:moveTo>
                  <a:pt x="1184173" y="276313"/>
                </a:moveTo>
                <a:lnTo>
                  <a:pt x="1119416" y="276313"/>
                </a:lnTo>
                <a:lnTo>
                  <a:pt x="1119416" y="173418"/>
                </a:lnTo>
                <a:lnTo>
                  <a:pt x="1074851" y="173418"/>
                </a:lnTo>
                <a:lnTo>
                  <a:pt x="1074851" y="311188"/>
                </a:lnTo>
                <a:lnTo>
                  <a:pt x="1170495" y="311188"/>
                </a:lnTo>
                <a:lnTo>
                  <a:pt x="1184173" y="276313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459587" y="10261473"/>
            <a:ext cx="130990" cy="137765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1047088" y="2408303"/>
            <a:ext cx="18010505" cy="7329805"/>
          </a:xfrm>
          <a:custGeom>
            <a:avLst/>
            <a:gdLst/>
            <a:ahLst/>
            <a:cxnLst/>
            <a:rect l="l" t="t" r="r" b="b"/>
            <a:pathLst>
              <a:path w="18010505" h="7329805">
                <a:moveTo>
                  <a:pt x="18009922" y="0"/>
                </a:moveTo>
                <a:lnTo>
                  <a:pt x="0" y="0"/>
                </a:lnTo>
                <a:lnTo>
                  <a:pt x="0" y="7329619"/>
                </a:lnTo>
                <a:lnTo>
                  <a:pt x="18009922" y="7329619"/>
                </a:lnTo>
                <a:lnTo>
                  <a:pt x="18009922" y="0"/>
                </a:lnTo>
                <a:close/>
              </a:path>
            </a:pathLst>
          </a:custGeom>
          <a:solidFill>
            <a:srgbClr val="FBFB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100" b="1" i="0">
                <a:solidFill>
                  <a:srgbClr val="1E1E1E"/>
                </a:solidFill>
                <a:latin typeface="Adobe Clean Han Black"/>
                <a:cs typeface="Adobe Clean Han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557932" y="2871375"/>
            <a:ext cx="7682230" cy="63385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rgbClr val="1E1E1E"/>
                </a:solidFill>
                <a:latin typeface="Adobe Clean Han Black"/>
                <a:cs typeface="Adobe Clean Han Black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562895" y="2818104"/>
            <a:ext cx="7743825" cy="62560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50" b="1" i="0">
                <a:solidFill>
                  <a:srgbClr val="1E1E1E"/>
                </a:solidFill>
                <a:latin typeface="Adobe Clean Han Black"/>
                <a:cs typeface="Adobe Clean Han Black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950" b="1" i="0">
                <a:solidFill>
                  <a:srgbClr val="D9D9D9"/>
                </a:solidFill>
                <a:latin typeface="Adobe Clean Han Black"/>
                <a:cs typeface="Adobe Clean Han Black"/>
              </a:defRPr>
            </a:lvl1pPr>
          </a:lstStyle>
          <a:p>
            <a:pPr marL="79375">
              <a:lnSpc>
                <a:spcPts val="2170"/>
              </a:lnSpc>
            </a:pPr>
            <a:r>
              <a:rPr spc="-80" dirty="0">
                <a:latin typeface="Source Han Sans KR Heavy"/>
                <a:cs typeface="Source Han Sans KR Heavy"/>
              </a:rPr>
              <a:t>네이버페이</a:t>
            </a:r>
            <a:r>
              <a:rPr spc="-55" dirty="0">
                <a:latin typeface="Source Han Sans KR Heavy"/>
                <a:cs typeface="Source Han Sans KR Heavy"/>
              </a:rPr>
              <a:t> </a:t>
            </a:r>
            <a:r>
              <a:rPr spc="-10" dirty="0">
                <a:latin typeface="Source Han Sans KR Heavy"/>
                <a:cs typeface="Source Han Sans KR Heavy"/>
              </a:rPr>
              <a:t>주문형</a:t>
            </a:r>
            <a:r>
              <a:rPr spc="-65" dirty="0">
                <a:latin typeface="Source Han Sans KR Heavy"/>
                <a:cs typeface="Source Han Sans KR Heavy"/>
              </a:rPr>
              <a:t> </a:t>
            </a:r>
            <a:r>
              <a:rPr spc="-40" dirty="0">
                <a:latin typeface="Source Han Sans KR Heavy"/>
                <a:cs typeface="Source Han Sans KR Heavy"/>
              </a:rPr>
              <a:t>가입과</a:t>
            </a:r>
            <a:r>
              <a:rPr spc="-55" dirty="0">
                <a:latin typeface="Source Han Sans KR Heavy"/>
                <a:cs typeface="Source Han Sans KR Heavy"/>
              </a:rPr>
              <a:t> </a:t>
            </a:r>
            <a:r>
              <a:rPr spc="-85" dirty="0">
                <a:latin typeface="Source Han Sans KR Heavy"/>
                <a:cs typeface="Source Han Sans KR Heavy"/>
              </a:rPr>
              <a:t>심사,</a:t>
            </a:r>
            <a:r>
              <a:rPr spc="-55" dirty="0">
                <a:latin typeface="Source Han Sans KR Heavy"/>
                <a:cs typeface="Source Han Sans KR Heavy"/>
              </a:rPr>
              <a:t> </a:t>
            </a:r>
            <a:r>
              <a:rPr spc="-20" dirty="0">
                <a:latin typeface="Source Han Sans KR Heavy"/>
                <a:cs typeface="Source Han Sans KR Heavy"/>
              </a:rPr>
              <a:t>취급</a:t>
            </a:r>
            <a:r>
              <a:rPr spc="-60" dirty="0">
                <a:latin typeface="Source Han Sans KR Heavy"/>
                <a:cs typeface="Source Han Sans KR Heavy"/>
              </a:rPr>
              <a:t> </a:t>
            </a:r>
            <a:r>
              <a:rPr spc="-75" dirty="0">
                <a:latin typeface="Source Han Sans KR Heavy"/>
                <a:cs typeface="Source Han Sans KR Heavy"/>
              </a:rPr>
              <a:t>불가</a:t>
            </a:r>
            <a:r>
              <a:rPr spc="-55" dirty="0">
                <a:latin typeface="Source Han Sans KR Heavy"/>
                <a:cs typeface="Source Han Sans KR Heavy"/>
              </a:rPr>
              <a:t> </a:t>
            </a:r>
            <a:r>
              <a:rPr spc="-35" dirty="0">
                <a:latin typeface="Source Han Sans KR Heavy"/>
                <a:cs typeface="Source Han Sans KR Heavy"/>
              </a:rPr>
              <a:t>상품</a:t>
            </a:r>
            <a:r>
              <a:rPr spc="-55" dirty="0">
                <a:latin typeface="Source Han Sans KR Heavy"/>
                <a:cs typeface="Source Han Sans KR Heavy"/>
              </a:rPr>
              <a:t> </a:t>
            </a:r>
            <a:r>
              <a:rPr dirty="0">
                <a:latin typeface="Source Han Sans KR Heavy"/>
                <a:cs typeface="Source Han Sans KR Heavy"/>
              </a:rPr>
              <a:t>및</a:t>
            </a:r>
            <a:r>
              <a:rPr spc="-55" dirty="0">
                <a:latin typeface="Source Han Sans KR Heavy"/>
                <a:cs typeface="Source Han Sans KR Heavy"/>
              </a:rPr>
              <a:t> </a:t>
            </a:r>
            <a:r>
              <a:rPr spc="-85" dirty="0">
                <a:latin typeface="Source Han Sans KR Heavy"/>
                <a:cs typeface="Source Han Sans KR Heavy"/>
              </a:rPr>
              <a:t>페널티</a:t>
            </a:r>
            <a:r>
              <a:rPr spc="-55" dirty="0">
                <a:latin typeface="Source Han Sans KR Heavy"/>
                <a:cs typeface="Source Han Sans KR Heavy"/>
              </a:rPr>
              <a:t> </a:t>
            </a:r>
            <a:r>
              <a:rPr spc="-25" dirty="0">
                <a:latin typeface="Source Han Sans KR Heavy"/>
                <a:cs typeface="Source Han Sans KR Heavy"/>
              </a:rPr>
              <a:t>기준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11/14/2025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950" b="1" i="0">
                <a:solidFill>
                  <a:srgbClr val="D9D9D9"/>
                </a:solidFill>
                <a:latin typeface="Tahoma"/>
                <a:cs typeface="Tahoma"/>
              </a:defRPr>
            </a:lvl1pPr>
          </a:lstStyle>
          <a:p>
            <a:pPr marL="38100">
              <a:lnSpc>
                <a:spcPts val="3125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100" cy="11308556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0" y="5276"/>
            <a:ext cx="19298285" cy="11303635"/>
          </a:xfrm>
          <a:custGeom>
            <a:avLst/>
            <a:gdLst/>
            <a:ahLst/>
            <a:cxnLst/>
            <a:rect l="l" t="t" r="r" b="b"/>
            <a:pathLst>
              <a:path w="19298285" h="11303635">
                <a:moveTo>
                  <a:pt x="11099127" y="11303279"/>
                </a:moveTo>
                <a:lnTo>
                  <a:pt x="11098886" y="11239779"/>
                </a:lnTo>
                <a:lnTo>
                  <a:pt x="11098162" y="11176279"/>
                </a:lnTo>
                <a:lnTo>
                  <a:pt x="11096943" y="11112779"/>
                </a:lnTo>
                <a:lnTo>
                  <a:pt x="11095241" y="11061979"/>
                </a:lnTo>
                <a:lnTo>
                  <a:pt x="11093056" y="10998479"/>
                </a:lnTo>
                <a:lnTo>
                  <a:pt x="11090402" y="10934979"/>
                </a:lnTo>
                <a:lnTo>
                  <a:pt x="11087265" y="10884179"/>
                </a:lnTo>
                <a:lnTo>
                  <a:pt x="11083658" y="10820679"/>
                </a:lnTo>
                <a:lnTo>
                  <a:pt x="11079569" y="10757179"/>
                </a:lnTo>
                <a:lnTo>
                  <a:pt x="11075010" y="10706379"/>
                </a:lnTo>
                <a:lnTo>
                  <a:pt x="11069980" y="10642879"/>
                </a:lnTo>
                <a:lnTo>
                  <a:pt x="11064481" y="10579379"/>
                </a:lnTo>
                <a:lnTo>
                  <a:pt x="11058525" y="10528579"/>
                </a:lnTo>
                <a:lnTo>
                  <a:pt x="11052099" y="10465079"/>
                </a:lnTo>
                <a:lnTo>
                  <a:pt x="11045203" y="10414279"/>
                </a:lnTo>
                <a:lnTo>
                  <a:pt x="11037849" y="10350779"/>
                </a:lnTo>
                <a:lnTo>
                  <a:pt x="11030052" y="10287279"/>
                </a:lnTo>
                <a:lnTo>
                  <a:pt x="11021784" y="10236479"/>
                </a:lnTo>
                <a:lnTo>
                  <a:pt x="11013059" y="10172979"/>
                </a:lnTo>
                <a:lnTo>
                  <a:pt x="11003890" y="10122179"/>
                </a:lnTo>
                <a:lnTo>
                  <a:pt x="10994263" y="10058679"/>
                </a:lnTo>
                <a:lnTo>
                  <a:pt x="10984179" y="10007879"/>
                </a:lnTo>
                <a:lnTo>
                  <a:pt x="10973664" y="9944379"/>
                </a:lnTo>
                <a:lnTo>
                  <a:pt x="10962691" y="9893579"/>
                </a:lnTo>
                <a:lnTo>
                  <a:pt x="10951286" y="9830079"/>
                </a:lnTo>
                <a:lnTo>
                  <a:pt x="10939424" y="9779279"/>
                </a:lnTo>
                <a:lnTo>
                  <a:pt x="10927144" y="9715779"/>
                </a:lnTo>
                <a:lnTo>
                  <a:pt x="10914405" y="9664979"/>
                </a:lnTo>
                <a:lnTo>
                  <a:pt x="10901236" y="9601479"/>
                </a:lnTo>
                <a:lnTo>
                  <a:pt x="10887634" y="9550679"/>
                </a:lnTo>
                <a:lnTo>
                  <a:pt x="10873600" y="9499879"/>
                </a:lnTo>
                <a:lnTo>
                  <a:pt x="10859135" y="9436379"/>
                </a:lnTo>
                <a:lnTo>
                  <a:pt x="10844238" y="9385579"/>
                </a:lnTo>
                <a:lnTo>
                  <a:pt x="10828922" y="9322079"/>
                </a:lnTo>
                <a:lnTo>
                  <a:pt x="10813174" y="9271279"/>
                </a:lnTo>
                <a:lnTo>
                  <a:pt x="10797007" y="9220479"/>
                </a:lnTo>
                <a:lnTo>
                  <a:pt x="10780408" y="9156979"/>
                </a:lnTo>
                <a:lnTo>
                  <a:pt x="10763402" y="9106179"/>
                </a:lnTo>
                <a:lnTo>
                  <a:pt x="10745978" y="9055379"/>
                </a:lnTo>
                <a:lnTo>
                  <a:pt x="10728135" y="9004579"/>
                </a:lnTo>
                <a:lnTo>
                  <a:pt x="10709872" y="8941079"/>
                </a:lnTo>
                <a:lnTo>
                  <a:pt x="10691203" y="8890279"/>
                </a:lnTo>
                <a:lnTo>
                  <a:pt x="10672128" y="8839479"/>
                </a:lnTo>
                <a:lnTo>
                  <a:pt x="10652646" y="8788679"/>
                </a:lnTo>
                <a:lnTo>
                  <a:pt x="10632745" y="8725179"/>
                </a:lnTo>
                <a:lnTo>
                  <a:pt x="10612450" y="8674379"/>
                </a:lnTo>
                <a:lnTo>
                  <a:pt x="10591749" y="8623579"/>
                </a:lnTo>
                <a:lnTo>
                  <a:pt x="10570642" y="8572779"/>
                </a:lnTo>
                <a:lnTo>
                  <a:pt x="10549141" y="8521979"/>
                </a:lnTo>
                <a:lnTo>
                  <a:pt x="10527246" y="8471179"/>
                </a:lnTo>
                <a:lnTo>
                  <a:pt x="10504957" y="8420379"/>
                </a:lnTo>
                <a:lnTo>
                  <a:pt x="10482275" y="8356879"/>
                </a:lnTo>
                <a:lnTo>
                  <a:pt x="10459199" y="8306079"/>
                </a:lnTo>
                <a:lnTo>
                  <a:pt x="10435730" y="8255279"/>
                </a:lnTo>
                <a:lnTo>
                  <a:pt x="10411879" y="8204479"/>
                </a:lnTo>
                <a:lnTo>
                  <a:pt x="10387635" y="8153679"/>
                </a:lnTo>
                <a:lnTo>
                  <a:pt x="10363009" y="8102879"/>
                </a:lnTo>
                <a:lnTo>
                  <a:pt x="10338003" y="8052079"/>
                </a:lnTo>
                <a:lnTo>
                  <a:pt x="10312616" y="8001279"/>
                </a:lnTo>
                <a:lnTo>
                  <a:pt x="10286860" y="7950479"/>
                </a:lnTo>
                <a:lnTo>
                  <a:pt x="10260711" y="7899679"/>
                </a:lnTo>
                <a:lnTo>
                  <a:pt x="10234206" y="7848879"/>
                </a:lnTo>
                <a:lnTo>
                  <a:pt x="10207320" y="7810779"/>
                </a:lnTo>
                <a:lnTo>
                  <a:pt x="10180053" y="7759979"/>
                </a:lnTo>
                <a:lnTo>
                  <a:pt x="10152431" y="7709179"/>
                </a:lnTo>
                <a:lnTo>
                  <a:pt x="10124440" y="7658379"/>
                </a:lnTo>
                <a:lnTo>
                  <a:pt x="10096081" y="7607579"/>
                </a:lnTo>
                <a:lnTo>
                  <a:pt x="10067353" y="7556779"/>
                </a:lnTo>
                <a:lnTo>
                  <a:pt x="10038270" y="7518679"/>
                </a:lnTo>
                <a:lnTo>
                  <a:pt x="10008832" y="7467879"/>
                </a:lnTo>
                <a:lnTo>
                  <a:pt x="9979025" y="7417079"/>
                </a:lnTo>
                <a:lnTo>
                  <a:pt x="9948875" y="7366279"/>
                </a:lnTo>
                <a:lnTo>
                  <a:pt x="9918370" y="7328179"/>
                </a:lnTo>
                <a:lnTo>
                  <a:pt x="9887496" y="7277379"/>
                </a:lnTo>
                <a:lnTo>
                  <a:pt x="9856292" y="7226579"/>
                </a:lnTo>
                <a:lnTo>
                  <a:pt x="9824733" y="7188479"/>
                </a:lnTo>
                <a:lnTo>
                  <a:pt x="9792818" y="7137679"/>
                </a:lnTo>
                <a:lnTo>
                  <a:pt x="9760572" y="7086879"/>
                </a:lnTo>
                <a:lnTo>
                  <a:pt x="9727971" y="7048779"/>
                </a:lnTo>
                <a:lnTo>
                  <a:pt x="9695040" y="6997979"/>
                </a:lnTo>
                <a:lnTo>
                  <a:pt x="9661766" y="6959879"/>
                </a:lnTo>
                <a:lnTo>
                  <a:pt x="9628162" y="6909079"/>
                </a:lnTo>
                <a:lnTo>
                  <a:pt x="9594215" y="6870979"/>
                </a:lnTo>
                <a:lnTo>
                  <a:pt x="9559938" y="6820179"/>
                </a:lnTo>
                <a:lnTo>
                  <a:pt x="9525317" y="6782079"/>
                </a:lnTo>
                <a:lnTo>
                  <a:pt x="9490380" y="6731279"/>
                </a:lnTo>
                <a:lnTo>
                  <a:pt x="9455112" y="6693179"/>
                </a:lnTo>
                <a:lnTo>
                  <a:pt x="9419526" y="6642379"/>
                </a:lnTo>
                <a:lnTo>
                  <a:pt x="9347365" y="6566179"/>
                </a:lnTo>
                <a:lnTo>
                  <a:pt x="9310802" y="6515379"/>
                </a:lnTo>
                <a:lnTo>
                  <a:pt x="9236735" y="6439179"/>
                </a:lnTo>
                <a:lnTo>
                  <a:pt x="9199220" y="6401079"/>
                </a:lnTo>
                <a:lnTo>
                  <a:pt x="9161399" y="6350279"/>
                </a:lnTo>
                <a:lnTo>
                  <a:pt x="9084831" y="6274079"/>
                </a:lnTo>
                <a:lnTo>
                  <a:pt x="9007030" y="6197879"/>
                </a:lnTo>
                <a:lnTo>
                  <a:pt x="8967673" y="6147079"/>
                </a:lnTo>
                <a:lnTo>
                  <a:pt x="8888057" y="6070879"/>
                </a:lnTo>
                <a:lnTo>
                  <a:pt x="8807247" y="5994679"/>
                </a:lnTo>
                <a:lnTo>
                  <a:pt x="8683841" y="5880379"/>
                </a:lnTo>
                <a:lnTo>
                  <a:pt x="8600122" y="5804179"/>
                </a:lnTo>
                <a:lnTo>
                  <a:pt x="8557831" y="5778779"/>
                </a:lnTo>
                <a:lnTo>
                  <a:pt x="8429282" y="5664479"/>
                </a:lnTo>
                <a:lnTo>
                  <a:pt x="8385873" y="5626379"/>
                </a:lnTo>
                <a:lnTo>
                  <a:pt x="8342198" y="5600979"/>
                </a:lnTo>
                <a:lnTo>
                  <a:pt x="8209521" y="5486679"/>
                </a:lnTo>
                <a:lnTo>
                  <a:pt x="8164754" y="5461279"/>
                </a:lnTo>
                <a:lnTo>
                  <a:pt x="8119719" y="5423179"/>
                </a:lnTo>
                <a:lnTo>
                  <a:pt x="8074431" y="5397779"/>
                </a:lnTo>
                <a:lnTo>
                  <a:pt x="8028876" y="5359679"/>
                </a:lnTo>
                <a:lnTo>
                  <a:pt x="7983055" y="5334279"/>
                </a:lnTo>
                <a:lnTo>
                  <a:pt x="7936992" y="5296179"/>
                </a:lnTo>
                <a:lnTo>
                  <a:pt x="7890650" y="5270779"/>
                </a:lnTo>
                <a:lnTo>
                  <a:pt x="7844066" y="5232679"/>
                </a:lnTo>
                <a:lnTo>
                  <a:pt x="7797228" y="5207279"/>
                </a:lnTo>
                <a:lnTo>
                  <a:pt x="7750137" y="5169179"/>
                </a:lnTo>
                <a:lnTo>
                  <a:pt x="7655217" y="5118379"/>
                </a:lnTo>
                <a:lnTo>
                  <a:pt x="7607389" y="5080279"/>
                </a:lnTo>
                <a:lnTo>
                  <a:pt x="7510996" y="5029479"/>
                </a:lnTo>
                <a:lnTo>
                  <a:pt x="7462444" y="4991379"/>
                </a:lnTo>
                <a:lnTo>
                  <a:pt x="7065607" y="4788179"/>
                </a:lnTo>
                <a:lnTo>
                  <a:pt x="6706641" y="4610379"/>
                </a:lnTo>
                <a:lnTo>
                  <a:pt x="6654508" y="4597679"/>
                </a:lnTo>
                <a:lnTo>
                  <a:pt x="6549618" y="4546879"/>
                </a:lnTo>
                <a:lnTo>
                  <a:pt x="6496863" y="4534179"/>
                </a:lnTo>
                <a:lnTo>
                  <a:pt x="6390754" y="4483379"/>
                </a:lnTo>
                <a:lnTo>
                  <a:pt x="6337401" y="4470679"/>
                </a:lnTo>
                <a:lnTo>
                  <a:pt x="6283858" y="4445279"/>
                </a:lnTo>
                <a:lnTo>
                  <a:pt x="6230112" y="4432579"/>
                </a:lnTo>
                <a:lnTo>
                  <a:pt x="6176175" y="4407179"/>
                </a:lnTo>
                <a:lnTo>
                  <a:pt x="6122047" y="4394479"/>
                </a:lnTo>
                <a:lnTo>
                  <a:pt x="6067730" y="4369079"/>
                </a:lnTo>
                <a:lnTo>
                  <a:pt x="5958535" y="4343679"/>
                </a:lnTo>
                <a:lnTo>
                  <a:pt x="5903658" y="4318279"/>
                </a:lnTo>
                <a:lnTo>
                  <a:pt x="5682373" y="4267479"/>
                </a:lnTo>
                <a:lnTo>
                  <a:pt x="5626608" y="4242079"/>
                </a:lnTo>
                <a:lnTo>
                  <a:pt x="5231562" y="4153179"/>
                </a:lnTo>
                <a:lnTo>
                  <a:pt x="5174475" y="4153179"/>
                </a:lnTo>
                <a:lnTo>
                  <a:pt x="4944567" y="4102379"/>
                </a:lnTo>
                <a:lnTo>
                  <a:pt x="4886718" y="4102379"/>
                </a:lnTo>
                <a:lnTo>
                  <a:pt x="4770564" y="4076979"/>
                </a:lnTo>
                <a:lnTo>
                  <a:pt x="4712271" y="4076979"/>
                </a:lnTo>
                <a:lnTo>
                  <a:pt x="4653839" y="4064279"/>
                </a:lnTo>
                <a:lnTo>
                  <a:pt x="4595266" y="4064279"/>
                </a:lnTo>
                <a:lnTo>
                  <a:pt x="4536554" y="4051579"/>
                </a:lnTo>
                <a:lnTo>
                  <a:pt x="4418711" y="4051579"/>
                </a:lnTo>
                <a:lnTo>
                  <a:pt x="4359592" y="4038879"/>
                </a:lnTo>
                <a:lnTo>
                  <a:pt x="4240974" y="4038879"/>
                </a:lnTo>
                <a:lnTo>
                  <a:pt x="4181462" y="4026179"/>
                </a:lnTo>
                <a:lnTo>
                  <a:pt x="3462261" y="4026179"/>
                </a:lnTo>
                <a:lnTo>
                  <a:pt x="3402761" y="4038879"/>
                </a:lnTo>
                <a:lnTo>
                  <a:pt x="3284131" y="4038879"/>
                </a:lnTo>
                <a:lnTo>
                  <a:pt x="3225012" y="4051579"/>
                </a:lnTo>
                <a:lnTo>
                  <a:pt x="3107182" y="4051579"/>
                </a:lnTo>
                <a:lnTo>
                  <a:pt x="3048470" y="4064279"/>
                </a:lnTo>
                <a:lnTo>
                  <a:pt x="2989897" y="4064279"/>
                </a:lnTo>
                <a:lnTo>
                  <a:pt x="2931464" y="4076979"/>
                </a:lnTo>
                <a:lnTo>
                  <a:pt x="2873171" y="4076979"/>
                </a:lnTo>
                <a:lnTo>
                  <a:pt x="2757017" y="4102379"/>
                </a:lnTo>
                <a:lnTo>
                  <a:pt x="2699156" y="4102379"/>
                </a:lnTo>
                <a:lnTo>
                  <a:pt x="2469261" y="4153179"/>
                </a:lnTo>
                <a:lnTo>
                  <a:pt x="2412174" y="4153179"/>
                </a:lnTo>
                <a:lnTo>
                  <a:pt x="2017115" y="4242079"/>
                </a:lnTo>
                <a:lnTo>
                  <a:pt x="1961362" y="4267479"/>
                </a:lnTo>
                <a:lnTo>
                  <a:pt x="1740065" y="4318279"/>
                </a:lnTo>
                <a:lnTo>
                  <a:pt x="1685201" y="4343679"/>
                </a:lnTo>
                <a:lnTo>
                  <a:pt x="1576006" y="4369079"/>
                </a:lnTo>
                <a:lnTo>
                  <a:pt x="1521688" y="4394479"/>
                </a:lnTo>
                <a:lnTo>
                  <a:pt x="1467561" y="4407179"/>
                </a:lnTo>
                <a:lnTo>
                  <a:pt x="1413624" y="4432579"/>
                </a:lnTo>
                <a:lnTo>
                  <a:pt x="1359877" y="4445279"/>
                </a:lnTo>
                <a:lnTo>
                  <a:pt x="1306334" y="4470679"/>
                </a:lnTo>
                <a:lnTo>
                  <a:pt x="1252982" y="4483379"/>
                </a:lnTo>
                <a:lnTo>
                  <a:pt x="1146873" y="4534179"/>
                </a:lnTo>
                <a:lnTo>
                  <a:pt x="1094117" y="4546879"/>
                </a:lnTo>
                <a:lnTo>
                  <a:pt x="989228" y="4597679"/>
                </a:lnTo>
                <a:lnTo>
                  <a:pt x="937094" y="4610379"/>
                </a:lnTo>
                <a:lnTo>
                  <a:pt x="578129" y="4788179"/>
                </a:lnTo>
                <a:lnTo>
                  <a:pt x="181292" y="4991379"/>
                </a:lnTo>
                <a:lnTo>
                  <a:pt x="132727" y="5029479"/>
                </a:lnTo>
                <a:lnTo>
                  <a:pt x="36347" y="5080279"/>
                </a:lnTo>
                <a:lnTo>
                  <a:pt x="0" y="5105679"/>
                </a:lnTo>
                <a:lnTo>
                  <a:pt x="0" y="11303279"/>
                </a:lnTo>
                <a:lnTo>
                  <a:pt x="11099127" y="11303279"/>
                </a:lnTo>
                <a:close/>
              </a:path>
              <a:path w="19298285" h="11303635">
                <a:moveTo>
                  <a:pt x="19297841" y="1879600"/>
                </a:moveTo>
                <a:lnTo>
                  <a:pt x="19297498" y="1828800"/>
                </a:lnTo>
                <a:lnTo>
                  <a:pt x="19296482" y="1778000"/>
                </a:lnTo>
                <a:lnTo>
                  <a:pt x="19294793" y="1727200"/>
                </a:lnTo>
                <a:lnTo>
                  <a:pt x="19292443" y="1689100"/>
                </a:lnTo>
                <a:lnTo>
                  <a:pt x="19289421" y="1638300"/>
                </a:lnTo>
                <a:lnTo>
                  <a:pt x="19285751" y="1587500"/>
                </a:lnTo>
                <a:lnTo>
                  <a:pt x="19281420" y="1536700"/>
                </a:lnTo>
                <a:lnTo>
                  <a:pt x="19276441" y="1498600"/>
                </a:lnTo>
                <a:lnTo>
                  <a:pt x="19270828" y="1447800"/>
                </a:lnTo>
                <a:lnTo>
                  <a:pt x="19264567" y="1397000"/>
                </a:lnTo>
                <a:lnTo>
                  <a:pt x="19257671" y="1358900"/>
                </a:lnTo>
                <a:lnTo>
                  <a:pt x="19250140" y="1308100"/>
                </a:lnTo>
                <a:lnTo>
                  <a:pt x="19241986" y="1257300"/>
                </a:lnTo>
                <a:lnTo>
                  <a:pt x="19233211" y="1219200"/>
                </a:lnTo>
                <a:lnTo>
                  <a:pt x="19223825" y="1168400"/>
                </a:lnTo>
                <a:lnTo>
                  <a:pt x="19213818" y="1130300"/>
                </a:lnTo>
                <a:lnTo>
                  <a:pt x="19203201" y="1079500"/>
                </a:lnTo>
                <a:lnTo>
                  <a:pt x="19191986" y="1041400"/>
                </a:lnTo>
                <a:lnTo>
                  <a:pt x="19180175" y="990600"/>
                </a:lnTo>
                <a:lnTo>
                  <a:pt x="19167768" y="952500"/>
                </a:lnTo>
                <a:lnTo>
                  <a:pt x="19154763" y="901700"/>
                </a:lnTo>
                <a:lnTo>
                  <a:pt x="19141186" y="863600"/>
                </a:lnTo>
                <a:lnTo>
                  <a:pt x="19127013" y="812800"/>
                </a:lnTo>
                <a:lnTo>
                  <a:pt x="19112269" y="774700"/>
                </a:lnTo>
                <a:lnTo>
                  <a:pt x="19096965" y="723900"/>
                </a:lnTo>
                <a:lnTo>
                  <a:pt x="19081077" y="685800"/>
                </a:lnTo>
                <a:lnTo>
                  <a:pt x="19064644" y="647700"/>
                </a:lnTo>
                <a:lnTo>
                  <a:pt x="19047638" y="596900"/>
                </a:lnTo>
                <a:lnTo>
                  <a:pt x="19030087" y="558800"/>
                </a:lnTo>
                <a:lnTo>
                  <a:pt x="19011977" y="520700"/>
                </a:lnTo>
                <a:lnTo>
                  <a:pt x="18993333" y="482600"/>
                </a:lnTo>
                <a:lnTo>
                  <a:pt x="18974143" y="431800"/>
                </a:lnTo>
                <a:lnTo>
                  <a:pt x="18954420" y="393700"/>
                </a:lnTo>
                <a:lnTo>
                  <a:pt x="18934164" y="355600"/>
                </a:lnTo>
                <a:lnTo>
                  <a:pt x="18913386" y="317500"/>
                </a:lnTo>
                <a:lnTo>
                  <a:pt x="18892076" y="279400"/>
                </a:lnTo>
                <a:lnTo>
                  <a:pt x="18870257" y="241300"/>
                </a:lnTo>
                <a:lnTo>
                  <a:pt x="18847931" y="203200"/>
                </a:lnTo>
                <a:lnTo>
                  <a:pt x="18825083" y="152400"/>
                </a:lnTo>
                <a:lnTo>
                  <a:pt x="18801741" y="114300"/>
                </a:lnTo>
                <a:lnTo>
                  <a:pt x="18777903" y="76200"/>
                </a:lnTo>
                <a:lnTo>
                  <a:pt x="18753557" y="38100"/>
                </a:lnTo>
                <a:lnTo>
                  <a:pt x="18728728" y="12700"/>
                </a:lnTo>
                <a:lnTo>
                  <a:pt x="18724944" y="0"/>
                </a:lnTo>
                <a:lnTo>
                  <a:pt x="13169367" y="0"/>
                </a:lnTo>
                <a:lnTo>
                  <a:pt x="13165569" y="12700"/>
                </a:lnTo>
                <a:lnTo>
                  <a:pt x="13140741" y="38100"/>
                </a:lnTo>
                <a:lnTo>
                  <a:pt x="13116408" y="76200"/>
                </a:lnTo>
                <a:lnTo>
                  <a:pt x="13092570" y="114300"/>
                </a:lnTo>
                <a:lnTo>
                  <a:pt x="13069215" y="152400"/>
                </a:lnTo>
                <a:lnTo>
                  <a:pt x="13046380" y="203200"/>
                </a:lnTo>
                <a:lnTo>
                  <a:pt x="13024041" y="241300"/>
                </a:lnTo>
                <a:lnTo>
                  <a:pt x="13002222" y="279400"/>
                </a:lnTo>
                <a:lnTo>
                  <a:pt x="12980924" y="317500"/>
                </a:lnTo>
                <a:lnTo>
                  <a:pt x="12960147" y="355600"/>
                </a:lnTo>
                <a:lnTo>
                  <a:pt x="12939890" y="393700"/>
                </a:lnTo>
                <a:lnTo>
                  <a:pt x="12920167" y="431800"/>
                </a:lnTo>
                <a:lnTo>
                  <a:pt x="12900978" y="482600"/>
                </a:lnTo>
                <a:lnTo>
                  <a:pt x="12882321" y="520700"/>
                </a:lnTo>
                <a:lnTo>
                  <a:pt x="12864224" y="558800"/>
                </a:lnTo>
                <a:lnTo>
                  <a:pt x="12846672" y="596900"/>
                </a:lnTo>
                <a:lnTo>
                  <a:pt x="12829667" y="647700"/>
                </a:lnTo>
                <a:lnTo>
                  <a:pt x="12813221" y="685800"/>
                </a:lnTo>
                <a:lnTo>
                  <a:pt x="12797346" y="723900"/>
                </a:lnTo>
                <a:lnTo>
                  <a:pt x="12782029" y="774700"/>
                </a:lnTo>
                <a:lnTo>
                  <a:pt x="12767285" y="812800"/>
                </a:lnTo>
                <a:lnTo>
                  <a:pt x="12753124" y="863600"/>
                </a:lnTo>
                <a:lnTo>
                  <a:pt x="12739535" y="901700"/>
                </a:lnTo>
                <a:lnTo>
                  <a:pt x="12726543" y="952500"/>
                </a:lnTo>
                <a:lnTo>
                  <a:pt x="12714135" y="990600"/>
                </a:lnTo>
                <a:lnTo>
                  <a:pt x="12702312" y="1041400"/>
                </a:lnTo>
                <a:lnTo>
                  <a:pt x="12691097" y="1079500"/>
                </a:lnTo>
                <a:lnTo>
                  <a:pt x="12680493" y="1130300"/>
                </a:lnTo>
                <a:lnTo>
                  <a:pt x="12670485" y="1168400"/>
                </a:lnTo>
                <a:lnTo>
                  <a:pt x="12661087" y="1219200"/>
                </a:lnTo>
                <a:lnTo>
                  <a:pt x="12652324" y="1257300"/>
                </a:lnTo>
                <a:lnTo>
                  <a:pt x="12644171" y="1308100"/>
                </a:lnTo>
                <a:lnTo>
                  <a:pt x="12636640" y="1358900"/>
                </a:lnTo>
                <a:lnTo>
                  <a:pt x="12629744" y="1397000"/>
                </a:lnTo>
                <a:lnTo>
                  <a:pt x="12623483" y="1447800"/>
                </a:lnTo>
                <a:lnTo>
                  <a:pt x="12617856" y="1498600"/>
                </a:lnTo>
                <a:lnTo>
                  <a:pt x="12612878" y="1536700"/>
                </a:lnTo>
                <a:lnTo>
                  <a:pt x="12608560" y="1587500"/>
                </a:lnTo>
                <a:lnTo>
                  <a:pt x="12604877" y="1638300"/>
                </a:lnTo>
                <a:lnTo>
                  <a:pt x="12601867" y="1689100"/>
                </a:lnTo>
                <a:lnTo>
                  <a:pt x="12599505" y="1727200"/>
                </a:lnTo>
                <a:lnTo>
                  <a:pt x="12597829" y="1778000"/>
                </a:lnTo>
                <a:lnTo>
                  <a:pt x="12596813" y="1828800"/>
                </a:lnTo>
                <a:lnTo>
                  <a:pt x="12596470" y="1879600"/>
                </a:lnTo>
                <a:lnTo>
                  <a:pt x="12596813" y="1917700"/>
                </a:lnTo>
                <a:lnTo>
                  <a:pt x="12597829" y="1968500"/>
                </a:lnTo>
                <a:lnTo>
                  <a:pt x="12599505" y="2019300"/>
                </a:lnTo>
                <a:lnTo>
                  <a:pt x="12601867" y="2070100"/>
                </a:lnTo>
                <a:lnTo>
                  <a:pt x="12604877" y="2120900"/>
                </a:lnTo>
                <a:lnTo>
                  <a:pt x="12608560" y="2159000"/>
                </a:lnTo>
                <a:lnTo>
                  <a:pt x="12612878" y="2209800"/>
                </a:lnTo>
                <a:lnTo>
                  <a:pt x="12617856" y="2260600"/>
                </a:lnTo>
                <a:lnTo>
                  <a:pt x="12623483" y="2298700"/>
                </a:lnTo>
                <a:lnTo>
                  <a:pt x="12629744" y="2349500"/>
                </a:lnTo>
                <a:lnTo>
                  <a:pt x="12636640" y="2400300"/>
                </a:lnTo>
                <a:lnTo>
                  <a:pt x="12644171" y="2438400"/>
                </a:lnTo>
                <a:lnTo>
                  <a:pt x="12652324" y="2489200"/>
                </a:lnTo>
                <a:lnTo>
                  <a:pt x="12661087" y="2527300"/>
                </a:lnTo>
                <a:lnTo>
                  <a:pt x="12670485" y="2578100"/>
                </a:lnTo>
                <a:lnTo>
                  <a:pt x="12680493" y="2628900"/>
                </a:lnTo>
                <a:lnTo>
                  <a:pt x="12691097" y="2667000"/>
                </a:lnTo>
                <a:lnTo>
                  <a:pt x="12702312" y="2717800"/>
                </a:lnTo>
                <a:lnTo>
                  <a:pt x="12714135" y="2755900"/>
                </a:lnTo>
                <a:lnTo>
                  <a:pt x="12726543" y="2806700"/>
                </a:lnTo>
                <a:lnTo>
                  <a:pt x="12739535" y="2844800"/>
                </a:lnTo>
                <a:lnTo>
                  <a:pt x="12753124" y="2895600"/>
                </a:lnTo>
                <a:lnTo>
                  <a:pt x="12767285" y="2933700"/>
                </a:lnTo>
                <a:lnTo>
                  <a:pt x="12782029" y="2971800"/>
                </a:lnTo>
                <a:lnTo>
                  <a:pt x="12797346" y="3022600"/>
                </a:lnTo>
                <a:lnTo>
                  <a:pt x="12813221" y="3060700"/>
                </a:lnTo>
                <a:lnTo>
                  <a:pt x="12829667" y="3111500"/>
                </a:lnTo>
                <a:lnTo>
                  <a:pt x="12846672" y="3149600"/>
                </a:lnTo>
                <a:lnTo>
                  <a:pt x="12864224" y="3187700"/>
                </a:lnTo>
                <a:lnTo>
                  <a:pt x="12882321" y="3225800"/>
                </a:lnTo>
                <a:lnTo>
                  <a:pt x="12900978" y="3276600"/>
                </a:lnTo>
                <a:lnTo>
                  <a:pt x="12920167" y="3314700"/>
                </a:lnTo>
                <a:lnTo>
                  <a:pt x="12939890" y="3352800"/>
                </a:lnTo>
                <a:lnTo>
                  <a:pt x="12960147" y="3390900"/>
                </a:lnTo>
                <a:lnTo>
                  <a:pt x="12980924" y="3429000"/>
                </a:lnTo>
                <a:lnTo>
                  <a:pt x="13002222" y="3479800"/>
                </a:lnTo>
                <a:lnTo>
                  <a:pt x="13024041" y="3517900"/>
                </a:lnTo>
                <a:lnTo>
                  <a:pt x="13046380" y="3556000"/>
                </a:lnTo>
                <a:lnTo>
                  <a:pt x="13069215" y="3594100"/>
                </a:lnTo>
                <a:lnTo>
                  <a:pt x="13092570" y="3632200"/>
                </a:lnTo>
                <a:lnTo>
                  <a:pt x="13116408" y="3670300"/>
                </a:lnTo>
                <a:lnTo>
                  <a:pt x="13140741" y="3708400"/>
                </a:lnTo>
                <a:lnTo>
                  <a:pt x="13165569" y="3746500"/>
                </a:lnTo>
                <a:lnTo>
                  <a:pt x="13190893" y="3784600"/>
                </a:lnTo>
                <a:lnTo>
                  <a:pt x="13216687" y="3822700"/>
                </a:lnTo>
                <a:lnTo>
                  <a:pt x="13242951" y="3848100"/>
                </a:lnTo>
                <a:lnTo>
                  <a:pt x="13269697" y="3886200"/>
                </a:lnTo>
                <a:lnTo>
                  <a:pt x="13296913" y="3924300"/>
                </a:lnTo>
                <a:lnTo>
                  <a:pt x="13324586" y="3962400"/>
                </a:lnTo>
                <a:lnTo>
                  <a:pt x="13352717" y="4000500"/>
                </a:lnTo>
                <a:lnTo>
                  <a:pt x="13381304" y="4025900"/>
                </a:lnTo>
                <a:lnTo>
                  <a:pt x="13410337" y="4064000"/>
                </a:lnTo>
                <a:lnTo>
                  <a:pt x="13439813" y="4102100"/>
                </a:lnTo>
                <a:lnTo>
                  <a:pt x="13469734" y="4127500"/>
                </a:lnTo>
                <a:lnTo>
                  <a:pt x="13500100" y="4165600"/>
                </a:lnTo>
                <a:lnTo>
                  <a:pt x="13530885" y="4191000"/>
                </a:lnTo>
                <a:lnTo>
                  <a:pt x="13562102" y="4229100"/>
                </a:lnTo>
                <a:lnTo>
                  <a:pt x="13593737" y="4254500"/>
                </a:lnTo>
                <a:lnTo>
                  <a:pt x="13625779" y="4292600"/>
                </a:lnTo>
                <a:lnTo>
                  <a:pt x="13658253" y="4318000"/>
                </a:lnTo>
                <a:lnTo>
                  <a:pt x="13691121" y="4356100"/>
                </a:lnTo>
                <a:lnTo>
                  <a:pt x="13758088" y="4406900"/>
                </a:lnTo>
                <a:lnTo>
                  <a:pt x="13792149" y="4445000"/>
                </a:lnTo>
                <a:lnTo>
                  <a:pt x="13861466" y="4495800"/>
                </a:lnTo>
                <a:lnTo>
                  <a:pt x="13932307" y="4546600"/>
                </a:lnTo>
                <a:lnTo>
                  <a:pt x="13968286" y="4584700"/>
                </a:lnTo>
                <a:lnTo>
                  <a:pt x="14041336" y="4635500"/>
                </a:lnTo>
                <a:lnTo>
                  <a:pt x="14153604" y="4711700"/>
                </a:lnTo>
                <a:lnTo>
                  <a:pt x="14191717" y="4724400"/>
                </a:lnTo>
                <a:lnTo>
                  <a:pt x="14230172" y="4749800"/>
                </a:lnTo>
                <a:lnTo>
                  <a:pt x="14347546" y="4826000"/>
                </a:lnTo>
                <a:lnTo>
                  <a:pt x="14387309" y="4838700"/>
                </a:lnTo>
                <a:lnTo>
                  <a:pt x="14427403" y="4864100"/>
                </a:lnTo>
                <a:lnTo>
                  <a:pt x="14467815" y="4876800"/>
                </a:lnTo>
                <a:lnTo>
                  <a:pt x="14549539" y="4927600"/>
                </a:lnTo>
                <a:lnTo>
                  <a:pt x="14632470" y="4953000"/>
                </a:lnTo>
                <a:lnTo>
                  <a:pt x="14674368" y="4978400"/>
                </a:lnTo>
                <a:lnTo>
                  <a:pt x="14759026" y="5003800"/>
                </a:lnTo>
                <a:lnTo>
                  <a:pt x="14801774" y="5029200"/>
                </a:lnTo>
                <a:lnTo>
                  <a:pt x="15243467" y="5156200"/>
                </a:lnTo>
                <a:lnTo>
                  <a:pt x="15288959" y="5156200"/>
                </a:lnTo>
                <a:lnTo>
                  <a:pt x="15380602" y="5181600"/>
                </a:lnTo>
                <a:lnTo>
                  <a:pt x="15426754" y="5181600"/>
                </a:lnTo>
                <a:lnTo>
                  <a:pt x="15473109" y="5194300"/>
                </a:lnTo>
                <a:lnTo>
                  <a:pt x="15519667" y="5194300"/>
                </a:lnTo>
                <a:lnTo>
                  <a:pt x="15566428" y="5207000"/>
                </a:lnTo>
                <a:lnTo>
                  <a:pt x="15613380" y="5207000"/>
                </a:lnTo>
                <a:lnTo>
                  <a:pt x="15660523" y="5219700"/>
                </a:lnTo>
                <a:lnTo>
                  <a:pt x="16233775" y="5219700"/>
                </a:lnTo>
                <a:lnTo>
                  <a:pt x="16280918" y="5207000"/>
                </a:lnTo>
                <a:lnTo>
                  <a:pt x="16327882" y="5207000"/>
                </a:lnTo>
                <a:lnTo>
                  <a:pt x="16374631" y="5194300"/>
                </a:lnTo>
                <a:lnTo>
                  <a:pt x="16421189" y="5194300"/>
                </a:lnTo>
                <a:lnTo>
                  <a:pt x="16467557" y="5181600"/>
                </a:lnTo>
                <a:lnTo>
                  <a:pt x="16513696" y="5181600"/>
                </a:lnTo>
                <a:lnTo>
                  <a:pt x="16605339" y="5156200"/>
                </a:lnTo>
                <a:lnTo>
                  <a:pt x="16650843" y="5156200"/>
                </a:lnTo>
                <a:lnTo>
                  <a:pt x="17092537" y="5029200"/>
                </a:lnTo>
                <a:lnTo>
                  <a:pt x="17135272" y="5003800"/>
                </a:lnTo>
                <a:lnTo>
                  <a:pt x="17219930" y="4978400"/>
                </a:lnTo>
                <a:lnTo>
                  <a:pt x="17261840" y="4953000"/>
                </a:lnTo>
                <a:lnTo>
                  <a:pt x="17344771" y="4927600"/>
                </a:lnTo>
                <a:lnTo>
                  <a:pt x="17426496" y="4876800"/>
                </a:lnTo>
                <a:lnTo>
                  <a:pt x="17466895" y="4864100"/>
                </a:lnTo>
                <a:lnTo>
                  <a:pt x="17506988" y="4838700"/>
                </a:lnTo>
                <a:lnTo>
                  <a:pt x="17546765" y="4826000"/>
                </a:lnTo>
                <a:lnTo>
                  <a:pt x="17664126" y="4749800"/>
                </a:lnTo>
                <a:lnTo>
                  <a:pt x="17702594" y="4724400"/>
                </a:lnTo>
                <a:lnTo>
                  <a:pt x="17740707" y="4711700"/>
                </a:lnTo>
                <a:lnTo>
                  <a:pt x="17852962" y="4635500"/>
                </a:lnTo>
                <a:lnTo>
                  <a:pt x="17926025" y="4584700"/>
                </a:lnTo>
                <a:lnTo>
                  <a:pt x="17962004" y="4546600"/>
                </a:lnTo>
                <a:lnTo>
                  <a:pt x="18032832" y="4495800"/>
                </a:lnTo>
                <a:lnTo>
                  <a:pt x="18102149" y="4445000"/>
                </a:lnTo>
                <a:lnTo>
                  <a:pt x="18136223" y="4406900"/>
                </a:lnTo>
                <a:lnTo>
                  <a:pt x="18203177" y="4356100"/>
                </a:lnTo>
                <a:lnTo>
                  <a:pt x="18236057" y="4318000"/>
                </a:lnTo>
                <a:lnTo>
                  <a:pt x="18268519" y="4292600"/>
                </a:lnTo>
                <a:lnTo>
                  <a:pt x="18300573" y="4254500"/>
                </a:lnTo>
                <a:lnTo>
                  <a:pt x="18332209" y="4229100"/>
                </a:lnTo>
                <a:lnTo>
                  <a:pt x="18363426" y="4191000"/>
                </a:lnTo>
                <a:lnTo>
                  <a:pt x="18394210" y="4165600"/>
                </a:lnTo>
                <a:lnTo>
                  <a:pt x="18424563" y="4127500"/>
                </a:lnTo>
                <a:lnTo>
                  <a:pt x="18454485" y="4102100"/>
                </a:lnTo>
                <a:lnTo>
                  <a:pt x="18483961" y="4064000"/>
                </a:lnTo>
                <a:lnTo>
                  <a:pt x="18513006" y="4025900"/>
                </a:lnTo>
                <a:lnTo>
                  <a:pt x="18541581" y="4000500"/>
                </a:lnTo>
                <a:lnTo>
                  <a:pt x="18569724" y="3962400"/>
                </a:lnTo>
                <a:lnTo>
                  <a:pt x="18597398" y="3924300"/>
                </a:lnTo>
                <a:lnTo>
                  <a:pt x="18624601" y="3886200"/>
                </a:lnTo>
                <a:lnTo>
                  <a:pt x="18651347" y="3848100"/>
                </a:lnTo>
                <a:lnTo>
                  <a:pt x="18677624" y="3822700"/>
                </a:lnTo>
                <a:lnTo>
                  <a:pt x="18703417" y="3784600"/>
                </a:lnTo>
                <a:lnTo>
                  <a:pt x="18728728" y="3746500"/>
                </a:lnTo>
                <a:lnTo>
                  <a:pt x="18753557" y="3708400"/>
                </a:lnTo>
                <a:lnTo>
                  <a:pt x="18777903" y="3670300"/>
                </a:lnTo>
                <a:lnTo>
                  <a:pt x="18801741" y="3632200"/>
                </a:lnTo>
                <a:lnTo>
                  <a:pt x="18825083" y="3594100"/>
                </a:lnTo>
                <a:lnTo>
                  <a:pt x="18847931" y="3556000"/>
                </a:lnTo>
                <a:lnTo>
                  <a:pt x="18870257" y="3517900"/>
                </a:lnTo>
                <a:lnTo>
                  <a:pt x="18892076" y="3479800"/>
                </a:lnTo>
                <a:lnTo>
                  <a:pt x="18913386" y="3429000"/>
                </a:lnTo>
                <a:lnTo>
                  <a:pt x="18934164" y="3390900"/>
                </a:lnTo>
                <a:lnTo>
                  <a:pt x="18954420" y="3352800"/>
                </a:lnTo>
                <a:lnTo>
                  <a:pt x="18974143" y="3314700"/>
                </a:lnTo>
                <a:lnTo>
                  <a:pt x="18993333" y="3276600"/>
                </a:lnTo>
                <a:lnTo>
                  <a:pt x="19011977" y="3225800"/>
                </a:lnTo>
                <a:lnTo>
                  <a:pt x="19030087" y="3187700"/>
                </a:lnTo>
                <a:lnTo>
                  <a:pt x="19047638" y="3149600"/>
                </a:lnTo>
                <a:lnTo>
                  <a:pt x="19064644" y="3111500"/>
                </a:lnTo>
                <a:lnTo>
                  <a:pt x="19081077" y="3060700"/>
                </a:lnTo>
                <a:lnTo>
                  <a:pt x="19096965" y="3022600"/>
                </a:lnTo>
                <a:lnTo>
                  <a:pt x="19112269" y="2971800"/>
                </a:lnTo>
                <a:lnTo>
                  <a:pt x="19127013" y="2933700"/>
                </a:lnTo>
                <a:lnTo>
                  <a:pt x="19141186" y="2895600"/>
                </a:lnTo>
                <a:lnTo>
                  <a:pt x="19154763" y="2844800"/>
                </a:lnTo>
                <a:lnTo>
                  <a:pt x="19167768" y="2806700"/>
                </a:lnTo>
                <a:lnTo>
                  <a:pt x="19180175" y="2755900"/>
                </a:lnTo>
                <a:lnTo>
                  <a:pt x="19191986" y="2717800"/>
                </a:lnTo>
                <a:lnTo>
                  <a:pt x="19203201" y="2667000"/>
                </a:lnTo>
                <a:lnTo>
                  <a:pt x="19213818" y="2628900"/>
                </a:lnTo>
                <a:lnTo>
                  <a:pt x="19223825" y="2578100"/>
                </a:lnTo>
                <a:lnTo>
                  <a:pt x="19233211" y="2527300"/>
                </a:lnTo>
                <a:lnTo>
                  <a:pt x="19241986" y="2489200"/>
                </a:lnTo>
                <a:lnTo>
                  <a:pt x="19250140" y="2438400"/>
                </a:lnTo>
                <a:lnTo>
                  <a:pt x="19257671" y="2400300"/>
                </a:lnTo>
                <a:lnTo>
                  <a:pt x="19264567" y="2349500"/>
                </a:lnTo>
                <a:lnTo>
                  <a:pt x="19270828" y="2298700"/>
                </a:lnTo>
                <a:lnTo>
                  <a:pt x="19276441" y="2260600"/>
                </a:lnTo>
                <a:lnTo>
                  <a:pt x="19281420" y="2209800"/>
                </a:lnTo>
                <a:lnTo>
                  <a:pt x="19285751" y="2159000"/>
                </a:lnTo>
                <a:lnTo>
                  <a:pt x="19289421" y="2120900"/>
                </a:lnTo>
                <a:lnTo>
                  <a:pt x="19292443" y="2070100"/>
                </a:lnTo>
                <a:lnTo>
                  <a:pt x="19294793" y="2019300"/>
                </a:lnTo>
                <a:lnTo>
                  <a:pt x="19296482" y="1968500"/>
                </a:lnTo>
                <a:lnTo>
                  <a:pt x="19297498" y="1917700"/>
                </a:lnTo>
                <a:lnTo>
                  <a:pt x="19297841" y="1879600"/>
                </a:lnTo>
                <a:close/>
              </a:path>
            </a:pathLst>
          </a:custGeom>
          <a:solidFill>
            <a:srgbClr val="FFFFFF">
              <a:alpha val="2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046988" y="9451333"/>
            <a:ext cx="2673985" cy="922019"/>
          </a:xfrm>
          <a:custGeom>
            <a:avLst/>
            <a:gdLst/>
            <a:ahLst/>
            <a:cxnLst/>
            <a:rect l="l" t="t" r="r" b="b"/>
            <a:pathLst>
              <a:path w="2673985" h="922020">
                <a:moveTo>
                  <a:pt x="921981" y="460997"/>
                </a:moveTo>
                <a:lnTo>
                  <a:pt x="919607" y="413867"/>
                </a:lnTo>
                <a:lnTo>
                  <a:pt x="912622" y="368096"/>
                </a:lnTo>
                <a:lnTo>
                  <a:pt x="901268" y="323913"/>
                </a:lnTo>
                <a:lnTo>
                  <a:pt x="885761" y="281559"/>
                </a:lnTo>
                <a:lnTo>
                  <a:pt x="867829" y="244322"/>
                </a:lnTo>
                <a:lnTo>
                  <a:pt x="843254" y="203250"/>
                </a:lnTo>
                <a:lnTo>
                  <a:pt x="816724" y="167767"/>
                </a:lnTo>
                <a:lnTo>
                  <a:pt x="786968" y="135026"/>
                </a:lnTo>
                <a:lnTo>
                  <a:pt x="754227" y="105270"/>
                </a:lnTo>
                <a:lnTo>
                  <a:pt x="718743" y="78740"/>
                </a:lnTo>
                <a:lnTo>
                  <a:pt x="680732" y="55638"/>
                </a:lnTo>
                <a:lnTo>
                  <a:pt x="677659" y="54165"/>
                </a:lnTo>
                <a:lnTo>
                  <a:pt x="677659" y="244322"/>
                </a:lnTo>
                <a:lnTo>
                  <a:pt x="677659" y="677659"/>
                </a:lnTo>
                <a:lnTo>
                  <a:pt x="544842" y="677659"/>
                </a:lnTo>
                <a:lnTo>
                  <a:pt x="383857" y="445833"/>
                </a:lnTo>
                <a:lnTo>
                  <a:pt x="383857" y="677659"/>
                </a:lnTo>
                <a:lnTo>
                  <a:pt x="244322" y="677659"/>
                </a:lnTo>
                <a:lnTo>
                  <a:pt x="244322" y="244322"/>
                </a:lnTo>
                <a:lnTo>
                  <a:pt x="377139" y="244322"/>
                </a:lnTo>
                <a:lnTo>
                  <a:pt x="538124" y="476161"/>
                </a:lnTo>
                <a:lnTo>
                  <a:pt x="538124" y="244322"/>
                </a:lnTo>
                <a:lnTo>
                  <a:pt x="677659" y="244322"/>
                </a:lnTo>
                <a:lnTo>
                  <a:pt x="677659" y="54165"/>
                </a:lnTo>
                <a:lnTo>
                  <a:pt x="640435" y="36233"/>
                </a:lnTo>
                <a:lnTo>
                  <a:pt x="598081" y="20726"/>
                </a:lnTo>
                <a:lnTo>
                  <a:pt x="553897" y="9372"/>
                </a:lnTo>
                <a:lnTo>
                  <a:pt x="508127" y="2387"/>
                </a:lnTo>
                <a:lnTo>
                  <a:pt x="460997" y="0"/>
                </a:lnTo>
                <a:lnTo>
                  <a:pt x="413854" y="2387"/>
                </a:lnTo>
                <a:lnTo>
                  <a:pt x="368084" y="9372"/>
                </a:lnTo>
                <a:lnTo>
                  <a:pt x="323913" y="20726"/>
                </a:lnTo>
                <a:lnTo>
                  <a:pt x="281559" y="36233"/>
                </a:lnTo>
                <a:lnTo>
                  <a:pt x="241249" y="55638"/>
                </a:lnTo>
                <a:lnTo>
                  <a:pt x="203250" y="78740"/>
                </a:lnTo>
                <a:lnTo>
                  <a:pt x="167754" y="105270"/>
                </a:lnTo>
                <a:lnTo>
                  <a:pt x="135026" y="135026"/>
                </a:lnTo>
                <a:lnTo>
                  <a:pt x="105270" y="167767"/>
                </a:lnTo>
                <a:lnTo>
                  <a:pt x="78727" y="203250"/>
                </a:lnTo>
                <a:lnTo>
                  <a:pt x="55638" y="241261"/>
                </a:lnTo>
                <a:lnTo>
                  <a:pt x="36233" y="281559"/>
                </a:lnTo>
                <a:lnTo>
                  <a:pt x="20726" y="323913"/>
                </a:lnTo>
                <a:lnTo>
                  <a:pt x="9372" y="368096"/>
                </a:lnTo>
                <a:lnTo>
                  <a:pt x="2387" y="413867"/>
                </a:lnTo>
                <a:lnTo>
                  <a:pt x="0" y="460997"/>
                </a:lnTo>
                <a:lnTo>
                  <a:pt x="2387" y="508127"/>
                </a:lnTo>
                <a:lnTo>
                  <a:pt x="9372" y="553897"/>
                </a:lnTo>
                <a:lnTo>
                  <a:pt x="20726" y="598081"/>
                </a:lnTo>
                <a:lnTo>
                  <a:pt x="36233" y="640435"/>
                </a:lnTo>
                <a:lnTo>
                  <a:pt x="55638" y="680732"/>
                </a:lnTo>
                <a:lnTo>
                  <a:pt x="78727" y="718743"/>
                </a:lnTo>
                <a:lnTo>
                  <a:pt x="105270" y="754227"/>
                </a:lnTo>
                <a:lnTo>
                  <a:pt x="135026" y="786968"/>
                </a:lnTo>
                <a:lnTo>
                  <a:pt x="167754" y="816724"/>
                </a:lnTo>
                <a:lnTo>
                  <a:pt x="203250" y="843254"/>
                </a:lnTo>
                <a:lnTo>
                  <a:pt x="241249" y="866343"/>
                </a:lnTo>
                <a:lnTo>
                  <a:pt x="281559" y="885761"/>
                </a:lnTo>
                <a:lnTo>
                  <a:pt x="323913" y="901268"/>
                </a:lnTo>
                <a:lnTo>
                  <a:pt x="368084" y="912622"/>
                </a:lnTo>
                <a:lnTo>
                  <a:pt x="413854" y="919607"/>
                </a:lnTo>
                <a:lnTo>
                  <a:pt x="460997" y="921994"/>
                </a:lnTo>
                <a:lnTo>
                  <a:pt x="508127" y="919607"/>
                </a:lnTo>
                <a:lnTo>
                  <a:pt x="553897" y="912622"/>
                </a:lnTo>
                <a:lnTo>
                  <a:pt x="598081" y="901268"/>
                </a:lnTo>
                <a:lnTo>
                  <a:pt x="640435" y="885761"/>
                </a:lnTo>
                <a:lnTo>
                  <a:pt x="680732" y="866343"/>
                </a:lnTo>
                <a:lnTo>
                  <a:pt x="718743" y="843254"/>
                </a:lnTo>
                <a:lnTo>
                  <a:pt x="754227" y="816724"/>
                </a:lnTo>
                <a:lnTo>
                  <a:pt x="786968" y="786968"/>
                </a:lnTo>
                <a:lnTo>
                  <a:pt x="816724" y="754227"/>
                </a:lnTo>
                <a:lnTo>
                  <a:pt x="843254" y="718743"/>
                </a:lnTo>
                <a:lnTo>
                  <a:pt x="866343" y="680732"/>
                </a:lnTo>
                <a:lnTo>
                  <a:pt x="885761" y="640435"/>
                </a:lnTo>
                <a:lnTo>
                  <a:pt x="901268" y="598081"/>
                </a:lnTo>
                <a:lnTo>
                  <a:pt x="912622" y="553897"/>
                </a:lnTo>
                <a:lnTo>
                  <a:pt x="919607" y="508127"/>
                </a:lnTo>
                <a:lnTo>
                  <a:pt x="921981" y="460997"/>
                </a:lnTo>
                <a:close/>
              </a:path>
              <a:path w="2673985" h="922020">
                <a:moveTo>
                  <a:pt x="1591805" y="447167"/>
                </a:moveTo>
                <a:lnTo>
                  <a:pt x="1587296" y="399211"/>
                </a:lnTo>
                <a:lnTo>
                  <a:pt x="1574330" y="354799"/>
                </a:lnTo>
                <a:lnTo>
                  <a:pt x="1553730" y="314833"/>
                </a:lnTo>
                <a:lnTo>
                  <a:pt x="1539913" y="297345"/>
                </a:lnTo>
                <a:lnTo>
                  <a:pt x="1526349" y="280162"/>
                </a:lnTo>
                <a:lnTo>
                  <a:pt x="1506804" y="263461"/>
                </a:lnTo>
                <a:lnTo>
                  <a:pt x="1493012" y="251675"/>
                </a:lnTo>
                <a:lnTo>
                  <a:pt x="1490395" y="250228"/>
                </a:lnTo>
                <a:lnTo>
                  <a:pt x="1490395" y="447167"/>
                </a:lnTo>
                <a:lnTo>
                  <a:pt x="1483588" y="495452"/>
                </a:lnTo>
                <a:lnTo>
                  <a:pt x="1464424" y="536702"/>
                </a:lnTo>
                <a:lnTo>
                  <a:pt x="1434833" y="568782"/>
                </a:lnTo>
                <a:lnTo>
                  <a:pt x="1396758" y="589584"/>
                </a:lnTo>
                <a:lnTo>
                  <a:pt x="1352105" y="596988"/>
                </a:lnTo>
                <a:lnTo>
                  <a:pt x="1307439" y="589584"/>
                </a:lnTo>
                <a:lnTo>
                  <a:pt x="1269352" y="568782"/>
                </a:lnTo>
                <a:lnTo>
                  <a:pt x="1239774" y="536702"/>
                </a:lnTo>
                <a:lnTo>
                  <a:pt x="1220609" y="495452"/>
                </a:lnTo>
                <a:lnTo>
                  <a:pt x="1213802" y="447167"/>
                </a:lnTo>
                <a:lnTo>
                  <a:pt x="1220609" y="398881"/>
                </a:lnTo>
                <a:lnTo>
                  <a:pt x="1239774" y="357632"/>
                </a:lnTo>
                <a:lnTo>
                  <a:pt x="1269352" y="325551"/>
                </a:lnTo>
                <a:lnTo>
                  <a:pt x="1307439" y="304749"/>
                </a:lnTo>
                <a:lnTo>
                  <a:pt x="1352105" y="297345"/>
                </a:lnTo>
                <a:lnTo>
                  <a:pt x="1396758" y="304749"/>
                </a:lnTo>
                <a:lnTo>
                  <a:pt x="1434833" y="325551"/>
                </a:lnTo>
                <a:lnTo>
                  <a:pt x="1464424" y="357632"/>
                </a:lnTo>
                <a:lnTo>
                  <a:pt x="1483588" y="398881"/>
                </a:lnTo>
                <a:lnTo>
                  <a:pt x="1490395" y="447167"/>
                </a:lnTo>
                <a:lnTo>
                  <a:pt x="1490395" y="250228"/>
                </a:lnTo>
                <a:lnTo>
                  <a:pt x="1454569" y="230251"/>
                </a:lnTo>
                <a:lnTo>
                  <a:pt x="1411859" y="216750"/>
                </a:lnTo>
                <a:lnTo>
                  <a:pt x="1365707" y="212051"/>
                </a:lnTo>
                <a:lnTo>
                  <a:pt x="1325956" y="215430"/>
                </a:lnTo>
                <a:lnTo>
                  <a:pt x="1289570" y="225348"/>
                </a:lnTo>
                <a:lnTo>
                  <a:pt x="1256398" y="241477"/>
                </a:lnTo>
                <a:lnTo>
                  <a:pt x="1226248" y="263461"/>
                </a:lnTo>
                <a:lnTo>
                  <a:pt x="1226248" y="221284"/>
                </a:lnTo>
                <a:lnTo>
                  <a:pt x="1120216" y="221284"/>
                </a:lnTo>
                <a:lnTo>
                  <a:pt x="1120216" y="815962"/>
                </a:lnTo>
                <a:lnTo>
                  <a:pt x="1230858" y="815962"/>
                </a:lnTo>
                <a:lnTo>
                  <a:pt x="1230858" y="634758"/>
                </a:lnTo>
                <a:lnTo>
                  <a:pt x="1260195" y="655104"/>
                </a:lnTo>
                <a:lnTo>
                  <a:pt x="1292352" y="670001"/>
                </a:lnTo>
                <a:lnTo>
                  <a:pt x="1327467" y="679157"/>
                </a:lnTo>
                <a:lnTo>
                  <a:pt x="1365707" y="682269"/>
                </a:lnTo>
                <a:lnTo>
                  <a:pt x="1411859" y="677570"/>
                </a:lnTo>
                <a:lnTo>
                  <a:pt x="1454569" y="664083"/>
                </a:lnTo>
                <a:lnTo>
                  <a:pt x="1493012" y="642645"/>
                </a:lnTo>
                <a:lnTo>
                  <a:pt x="1502244" y="634758"/>
                </a:lnTo>
                <a:lnTo>
                  <a:pt x="1526349" y="614172"/>
                </a:lnTo>
                <a:lnTo>
                  <a:pt x="1539925" y="596988"/>
                </a:lnTo>
                <a:lnTo>
                  <a:pt x="1553730" y="579501"/>
                </a:lnTo>
                <a:lnTo>
                  <a:pt x="1574330" y="539534"/>
                </a:lnTo>
                <a:lnTo>
                  <a:pt x="1587296" y="495122"/>
                </a:lnTo>
                <a:lnTo>
                  <a:pt x="1591805" y="447167"/>
                </a:lnTo>
                <a:close/>
              </a:path>
              <a:path w="2673985" h="922020">
                <a:moveTo>
                  <a:pt x="2118728" y="221284"/>
                </a:moveTo>
                <a:lnTo>
                  <a:pt x="2025142" y="221284"/>
                </a:lnTo>
                <a:lnTo>
                  <a:pt x="2025142" y="447167"/>
                </a:lnTo>
                <a:lnTo>
                  <a:pt x="2018334" y="495452"/>
                </a:lnTo>
                <a:lnTo>
                  <a:pt x="1999170" y="536702"/>
                </a:lnTo>
                <a:lnTo>
                  <a:pt x="1969592" y="568782"/>
                </a:lnTo>
                <a:lnTo>
                  <a:pt x="1931504" y="589584"/>
                </a:lnTo>
                <a:lnTo>
                  <a:pt x="1886851" y="596988"/>
                </a:lnTo>
                <a:lnTo>
                  <a:pt x="1842185" y="589584"/>
                </a:lnTo>
                <a:lnTo>
                  <a:pt x="1804111" y="568782"/>
                </a:lnTo>
                <a:lnTo>
                  <a:pt x="1774520" y="536702"/>
                </a:lnTo>
                <a:lnTo>
                  <a:pt x="1755368" y="495452"/>
                </a:lnTo>
                <a:lnTo>
                  <a:pt x="1748548" y="447167"/>
                </a:lnTo>
                <a:lnTo>
                  <a:pt x="1755368" y="398881"/>
                </a:lnTo>
                <a:lnTo>
                  <a:pt x="1774520" y="357632"/>
                </a:lnTo>
                <a:lnTo>
                  <a:pt x="1804111" y="325551"/>
                </a:lnTo>
                <a:lnTo>
                  <a:pt x="1842185" y="304749"/>
                </a:lnTo>
                <a:lnTo>
                  <a:pt x="1886851" y="297345"/>
                </a:lnTo>
                <a:lnTo>
                  <a:pt x="1931504" y="304749"/>
                </a:lnTo>
                <a:lnTo>
                  <a:pt x="1969592" y="325551"/>
                </a:lnTo>
                <a:lnTo>
                  <a:pt x="1999170" y="357632"/>
                </a:lnTo>
                <a:lnTo>
                  <a:pt x="2018334" y="398881"/>
                </a:lnTo>
                <a:lnTo>
                  <a:pt x="2025142" y="447167"/>
                </a:lnTo>
                <a:lnTo>
                  <a:pt x="2025142" y="221284"/>
                </a:lnTo>
                <a:lnTo>
                  <a:pt x="2012696" y="221284"/>
                </a:lnTo>
                <a:lnTo>
                  <a:pt x="2012696" y="263461"/>
                </a:lnTo>
                <a:lnTo>
                  <a:pt x="1982546" y="241477"/>
                </a:lnTo>
                <a:lnTo>
                  <a:pt x="1949373" y="225348"/>
                </a:lnTo>
                <a:lnTo>
                  <a:pt x="1912988" y="215430"/>
                </a:lnTo>
                <a:lnTo>
                  <a:pt x="1873237" y="212051"/>
                </a:lnTo>
                <a:lnTo>
                  <a:pt x="1827085" y="216750"/>
                </a:lnTo>
                <a:lnTo>
                  <a:pt x="1784375" y="230251"/>
                </a:lnTo>
                <a:lnTo>
                  <a:pt x="1745932" y="251675"/>
                </a:lnTo>
                <a:lnTo>
                  <a:pt x="1712595" y="280162"/>
                </a:lnTo>
                <a:lnTo>
                  <a:pt x="1685213" y="314833"/>
                </a:lnTo>
                <a:lnTo>
                  <a:pt x="1664614" y="354799"/>
                </a:lnTo>
                <a:lnTo>
                  <a:pt x="1651647" y="399211"/>
                </a:lnTo>
                <a:lnTo>
                  <a:pt x="1647139" y="447167"/>
                </a:lnTo>
                <a:lnTo>
                  <a:pt x="1651647" y="495122"/>
                </a:lnTo>
                <a:lnTo>
                  <a:pt x="1664614" y="539534"/>
                </a:lnTo>
                <a:lnTo>
                  <a:pt x="1685213" y="579501"/>
                </a:lnTo>
                <a:lnTo>
                  <a:pt x="1712595" y="614172"/>
                </a:lnTo>
                <a:lnTo>
                  <a:pt x="1745932" y="642645"/>
                </a:lnTo>
                <a:lnTo>
                  <a:pt x="1784375" y="664083"/>
                </a:lnTo>
                <a:lnTo>
                  <a:pt x="1827085" y="677570"/>
                </a:lnTo>
                <a:lnTo>
                  <a:pt x="1873237" y="682269"/>
                </a:lnTo>
                <a:lnTo>
                  <a:pt x="1912988" y="678891"/>
                </a:lnTo>
                <a:lnTo>
                  <a:pt x="1949373" y="668972"/>
                </a:lnTo>
                <a:lnTo>
                  <a:pt x="1982546" y="652856"/>
                </a:lnTo>
                <a:lnTo>
                  <a:pt x="2012696" y="630885"/>
                </a:lnTo>
                <a:lnTo>
                  <a:pt x="2012696" y="673061"/>
                </a:lnTo>
                <a:lnTo>
                  <a:pt x="2118728" y="673061"/>
                </a:lnTo>
                <a:lnTo>
                  <a:pt x="2118728" y="630885"/>
                </a:lnTo>
                <a:lnTo>
                  <a:pt x="2118728" y="596988"/>
                </a:lnTo>
                <a:lnTo>
                  <a:pt x="2118728" y="297345"/>
                </a:lnTo>
                <a:lnTo>
                  <a:pt x="2118728" y="263461"/>
                </a:lnTo>
                <a:lnTo>
                  <a:pt x="2118728" y="221284"/>
                </a:lnTo>
                <a:close/>
              </a:path>
              <a:path w="2673985" h="922020">
                <a:moveTo>
                  <a:pt x="2673769" y="221284"/>
                </a:moveTo>
                <a:lnTo>
                  <a:pt x="2565476" y="221284"/>
                </a:lnTo>
                <a:lnTo>
                  <a:pt x="2437206" y="513461"/>
                </a:lnTo>
                <a:lnTo>
                  <a:pt x="2292121" y="221284"/>
                </a:lnTo>
                <a:lnTo>
                  <a:pt x="2180501" y="221284"/>
                </a:lnTo>
                <a:lnTo>
                  <a:pt x="2386101" y="626668"/>
                </a:lnTo>
                <a:lnTo>
                  <a:pt x="2301354" y="815962"/>
                </a:lnTo>
                <a:lnTo>
                  <a:pt x="2409672" y="815962"/>
                </a:lnTo>
                <a:lnTo>
                  <a:pt x="2544013" y="513461"/>
                </a:lnTo>
                <a:lnTo>
                  <a:pt x="2673769" y="22128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100" b="1" i="0">
                <a:solidFill>
                  <a:srgbClr val="1E1E1E"/>
                </a:solidFill>
                <a:latin typeface="Adobe Clean Han Black"/>
                <a:cs typeface="Adobe Clean Han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950" b="1" i="0">
                <a:solidFill>
                  <a:srgbClr val="D9D9D9"/>
                </a:solidFill>
                <a:latin typeface="Adobe Clean Han Black"/>
                <a:cs typeface="Adobe Clean Han Black"/>
              </a:defRPr>
            </a:lvl1pPr>
          </a:lstStyle>
          <a:p>
            <a:pPr marL="79375">
              <a:lnSpc>
                <a:spcPts val="2170"/>
              </a:lnSpc>
            </a:pPr>
            <a:r>
              <a:rPr spc="-80" dirty="0">
                <a:latin typeface="Source Han Sans KR Heavy"/>
                <a:cs typeface="Source Han Sans KR Heavy"/>
              </a:rPr>
              <a:t>네이버페이</a:t>
            </a:r>
            <a:r>
              <a:rPr spc="-55" dirty="0">
                <a:latin typeface="Source Han Sans KR Heavy"/>
                <a:cs typeface="Source Han Sans KR Heavy"/>
              </a:rPr>
              <a:t> </a:t>
            </a:r>
            <a:r>
              <a:rPr spc="-10" dirty="0">
                <a:latin typeface="Source Han Sans KR Heavy"/>
                <a:cs typeface="Source Han Sans KR Heavy"/>
              </a:rPr>
              <a:t>주문형</a:t>
            </a:r>
            <a:r>
              <a:rPr spc="-65" dirty="0">
                <a:latin typeface="Source Han Sans KR Heavy"/>
                <a:cs typeface="Source Han Sans KR Heavy"/>
              </a:rPr>
              <a:t> </a:t>
            </a:r>
            <a:r>
              <a:rPr spc="-40" dirty="0">
                <a:latin typeface="Source Han Sans KR Heavy"/>
                <a:cs typeface="Source Han Sans KR Heavy"/>
              </a:rPr>
              <a:t>가입과</a:t>
            </a:r>
            <a:r>
              <a:rPr spc="-55" dirty="0">
                <a:latin typeface="Source Han Sans KR Heavy"/>
                <a:cs typeface="Source Han Sans KR Heavy"/>
              </a:rPr>
              <a:t> </a:t>
            </a:r>
            <a:r>
              <a:rPr spc="-85" dirty="0">
                <a:latin typeface="Source Han Sans KR Heavy"/>
                <a:cs typeface="Source Han Sans KR Heavy"/>
              </a:rPr>
              <a:t>심사,</a:t>
            </a:r>
            <a:r>
              <a:rPr spc="-55" dirty="0">
                <a:latin typeface="Source Han Sans KR Heavy"/>
                <a:cs typeface="Source Han Sans KR Heavy"/>
              </a:rPr>
              <a:t> </a:t>
            </a:r>
            <a:r>
              <a:rPr spc="-20" dirty="0">
                <a:latin typeface="Source Han Sans KR Heavy"/>
                <a:cs typeface="Source Han Sans KR Heavy"/>
              </a:rPr>
              <a:t>취급</a:t>
            </a:r>
            <a:r>
              <a:rPr spc="-60" dirty="0">
                <a:latin typeface="Source Han Sans KR Heavy"/>
                <a:cs typeface="Source Han Sans KR Heavy"/>
              </a:rPr>
              <a:t> </a:t>
            </a:r>
            <a:r>
              <a:rPr spc="-75" dirty="0">
                <a:latin typeface="Source Han Sans KR Heavy"/>
                <a:cs typeface="Source Han Sans KR Heavy"/>
              </a:rPr>
              <a:t>불가</a:t>
            </a:r>
            <a:r>
              <a:rPr spc="-55" dirty="0">
                <a:latin typeface="Source Han Sans KR Heavy"/>
                <a:cs typeface="Source Han Sans KR Heavy"/>
              </a:rPr>
              <a:t> </a:t>
            </a:r>
            <a:r>
              <a:rPr spc="-35" dirty="0">
                <a:latin typeface="Source Han Sans KR Heavy"/>
                <a:cs typeface="Source Han Sans KR Heavy"/>
              </a:rPr>
              <a:t>상품</a:t>
            </a:r>
            <a:r>
              <a:rPr spc="-55" dirty="0">
                <a:latin typeface="Source Han Sans KR Heavy"/>
                <a:cs typeface="Source Han Sans KR Heavy"/>
              </a:rPr>
              <a:t> </a:t>
            </a:r>
            <a:r>
              <a:rPr dirty="0">
                <a:latin typeface="Source Han Sans KR Heavy"/>
                <a:cs typeface="Source Han Sans KR Heavy"/>
              </a:rPr>
              <a:t>및</a:t>
            </a:r>
            <a:r>
              <a:rPr spc="-55" dirty="0">
                <a:latin typeface="Source Han Sans KR Heavy"/>
                <a:cs typeface="Source Han Sans KR Heavy"/>
              </a:rPr>
              <a:t> </a:t>
            </a:r>
            <a:r>
              <a:rPr spc="-85" dirty="0">
                <a:latin typeface="Source Han Sans KR Heavy"/>
                <a:cs typeface="Source Han Sans KR Heavy"/>
              </a:rPr>
              <a:t>페널티</a:t>
            </a:r>
            <a:r>
              <a:rPr spc="-55" dirty="0">
                <a:latin typeface="Source Han Sans KR Heavy"/>
                <a:cs typeface="Source Han Sans KR Heavy"/>
              </a:rPr>
              <a:t> </a:t>
            </a:r>
            <a:r>
              <a:rPr spc="-25" dirty="0">
                <a:latin typeface="Source Han Sans KR Heavy"/>
                <a:cs typeface="Source Han Sans KR Heavy"/>
              </a:rPr>
              <a:t>기준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11/14/2025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950" b="1" i="0">
                <a:solidFill>
                  <a:srgbClr val="D9D9D9"/>
                </a:solidFill>
                <a:latin typeface="Tahoma"/>
                <a:cs typeface="Tahoma"/>
              </a:defRPr>
            </a:lvl1pPr>
          </a:lstStyle>
          <a:p>
            <a:pPr marL="38100">
              <a:lnSpc>
                <a:spcPts val="3125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950" b="1" i="0">
                <a:solidFill>
                  <a:srgbClr val="D9D9D9"/>
                </a:solidFill>
                <a:latin typeface="Adobe Clean Han Black"/>
                <a:cs typeface="Adobe Clean Han Black"/>
              </a:defRPr>
            </a:lvl1pPr>
          </a:lstStyle>
          <a:p>
            <a:pPr marL="79375">
              <a:lnSpc>
                <a:spcPts val="2170"/>
              </a:lnSpc>
            </a:pPr>
            <a:r>
              <a:rPr spc="-80" dirty="0">
                <a:latin typeface="Source Han Sans KR Heavy"/>
                <a:cs typeface="Source Han Sans KR Heavy"/>
              </a:rPr>
              <a:t>네이버페이</a:t>
            </a:r>
            <a:r>
              <a:rPr spc="-55" dirty="0">
                <a:latin typeface="Source Han Sans KR Heavy"/>
                <a:cs typeface="Source Han Sans KR Heavy"/>
              </a:rPr>
              <a:t> </a:t>
            </a:r>
            <a:r>
              <a:rPr spc="-10" dirty="0">
                <a:latin typeface="Source Han Sans KR Heavy"/>
                <a:cs typeface="Source Han Sans KR Heavy"/>
              </a:rPr>
              <a:t>주문형</a:t>
            </a:r>
            <a:r>
              <a:rPr spc="-65" dirty="0">
                <a:latin typeface="Source Han Sans KR Heavy"/>
                <a:cs typeface="Source Han Sans KR Heavy"/>
              </a:rPr>
              <a:t> </a:t>
            </a:r>
            <a:r>
              <a:rPr spc="-40" dirty="0">
                <a:latin typeface="Source Han Sans KR Heavy"/>
                <a:cs typeface="Source Han Sans KR Heavy"/>
              </a:rPr>
              <a:t>가입과</a:t>
            </a:r>
            <a:r>
              <a:rPr spc="-55" dirty="0">
                <a:latin typeface="Source Han Sans KR Heavy"/>
                <a:cs typeface="Source Han Sans KR Heavy"/>
              </a:rPr>
              <a:t> </a:t>
            </a:r>
            <a:r>
              <a:rPr spc="-85" dirty="0">
                <a:latin typeface="Source Han Sans KR Heavy"/>
                <a:cs typeface="Source Han Sans KR Heavy"/>
              </a:rPr>
              <a:t>심사,</a:t>
            </a:r>
            <a:r>
              <a:rPr spc="-55" dirty="0">
                <a:latin typeface="Source Han Sans KR Heavy"/>
                <a:cs typeface="Source Han Sans KR Heavy"/>
              </a:rPr>
              <a:t> </a:t>
            </a:r>
            <a:r>
              <a:rPr spc="-20" dirty="0">
                <a:latin typeface="Source Han Sans KR Heavy"/>
                <a:cs typeface="Source Han Sans KR Heavy"/>
              </a:rPr>
              <a:t>취급</a:t>
            </a:r>
            <a:r>
              <a:rPr spc="-60" dirty="0">
                <a:latin typeface="Source Han Sans KR Heavy"/>
                <a:cs typeface="Source Han Sans KR Heavy"/>
              </a:rPr>
              <a:t> </a:t>
            </a:r>
            <a:r>
              <a:rPr spc="-75" dirty="0">
                <a:latin typeface="Source Han Sans KR Heavy"/>
                <a:cs typeface="Source Han Sans KR Heavy"/>
              </a:rPr>
              <a:t>불가</a:t>
            </a:r>
            <a:r>
              <a:rPr spc="-55" dirty="0">
                <a:latin typeface="Source Han Sans KR Heavy"/>
                <a:cs typeface="Source Han Sans KR Heavy"/>
              </a:rPr>
              <a:t> </a:t>
            </a:r>
            <a:r>
              <a:rPr spc="-35" dirty="0">
                <a:latin typeface="Source Han Sans KR Heavy"/>
                <a:cs typeface="Source Han Sans KR Heavy"/>
              </a:rPr>
              <a:t>상품</a:t>
            </a:r>
            <a:r>
              <a:rPr spc="-55" dirty="0">
                <a:latin typeface="Source Han Sans KR Heavy"/>
                <a:cs typeface="Source Han Sans KR Heavy"/>
              </a:rPr>
              <a:t> </a:t>
            </a:r>
            <a:r>
              <a:rPr dirty="0">
                <a:latin typeface="Source Han Sans KR Heavy"/>
                <a:cs typeface="Source Han Sans KR Heavy"/>
              </a:rPr>
              <a:t>및</a:t>
            </a:r>
            <a:r>
              <a:rPr spc="-55" dirty="0">
                <a:latin typeface="Source Han Sans KR Heavy"/>
                <a:cs typeface="Source Han Sans KR Heavy"/>
              </a:rPr>
              <a:t> </a:t>
            </a:r>
            <a:r>
              <a:rPr spc="-85" dirty="0">
                <a:latin typeface="Source Han Sans KR Heavy"/>
                <a:cs typeface="Source Han Sans KR Heavy"/>
              </a:rPr>
              <a:t>페널티</a:t>
            </a:r>
            <a:r>
              <a:rPr spc="-55" dirty="0">
                <a:latin typeface="Source Han Sans KR Heavy"/>
                <a:cs typeface="Source Han Sans KR Heavy"/>
              </a:rPr>
              <a:t> </a:t>
            </a:r>
            <a:r>
              <a:rPr spc="-25" dirty="0">
                <a:latin typeface="Source Han Sans KR Heavy"/>
                <a:cs typeface="Source Han Sans KR Heavy"/>
              </a:rPr>
              <a:t>기준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11/14/2025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950" b="1" i="0">
                <a:solidFill>
                  <a:srgbClr val="D9D9D9"/>
                </a:solidFill>
                <a:latin typeface="Tahoma"/>
                <a:cs typeface="Tahoma"/>
              </a:defRPr>
            </a:lvl1pPr>
          </a:lstStyle>
          <a:p>
            <a:pPr marL="38100">
              <a:lnSpc>
                <a:spcPts val="3125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47088" y="1884759"/>
            <a:ext cx="18010505" cy="0"/>
          </a:xfrm>
          <a:custGeom>
            <a:avLst/>
            <a:gdLst/>
            <a:ahLst/>
            <a:cxnLst/>
            <a:rect l="l" t="t" r="r" b="b"/>
            <a:pathLst>
              <a:path w="18010505">
                <a:moveTo>
                  <a:pt x="0" y="0"/>
                </a:moveTo>
                <a:lnTo>
                  <a:pt x="18009922" y="0"/>
                </a:lnTo>
              </a:path>
            </a:pathLst>
          </a:custGeom>
          <a:ln w="20941">
            <a:solidFill>
              <a:srgbClr val="1E1E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7872838" y="10261466"/>
            <a:ext cx="1184275" cy="314325"/>
          </a:xfrm>
          <a:custGeom>
            <a:avLst/>
            <a:gdLst/>
            <a:ahLst/>
            <a:cxnLst/>
            <a:rect l="l" t="t" r="r" b="b"/>
            <a:pathLst>
              <a:path w="1184275" h="314325">
                <a:moveTo>
                  <a:pt x="123964" y="173418"/>
                </a:moveTo>
                <a:lnTo>
                  <a:pt x="0" y="173418"/>
                </a:lnTo>
                <a:lnTo>
                  <a:pt x="0" y="311188"/>
                </a:lnTo>
                <a:lnTo>
                  <a:pt x="44564" y="311188"/>
                </a:lnTo>
                <a:lnTo>
                  <a:pt x="44564" y="264426"/>
                </a:lnTo>
                <a:lnTo>
                  <a:pt x="88277" y="264426"/>
                </a:lnTo>
                <a:lnTo>
                  <a:pt x="101003" y="231978"/>
                </a:lnTo>
                <a:lnTo>
                  <a:pt x="44564" y="231978"/>
                </a:lnTo>
                <a:lnTo>
                  <a:pt x="44564" y="208280"/>
                </a:lnTo>
                <a:lnTo>
                  <a:pt x="110299" y="208280"/>
                </a:lnTo>
                <a:lnTo>
                  <a:pt x="123964" y="173418"/>
                </a:lnTo>
                <a:close/>
              </a:path>
              <a:path w="1184275" h="314325">
                <a:moveTo>
                  <a:pt x="138417" y="0"/>
                </a:moveTo>
                <a:lnTo>
                  <a:pt x="93853" y="0"/>
                </a:lnTo>
                <a:lnTo>
                  <a:pt x="93853" y="73736"/>
                </a:lnTo>
                <a:lnTo>
                  <a:pt x="42545" y="0"/>
                </a:lnTo>
                <a:lnTo>
                  <a:pt x="0" y="0"/>
                </a:lnTo>
                <a:lnTo>
                  <a:pt x="0" y="137769"/>
                </a:lnTo>
                <a:lnTo>
                  <a:pt x="44564" y="137769"/>
                </a:lnTo>
                <a:lnTo>
                  <a:pt x="44564" y="64033"/>
                </a:lnTo>
                <a:lnTo>
                  <a:pt x="95872" y="137769"/>
                </a:lnTo>
                <a:lnTo>
                  <a:pt x="138417" y="137769"/>
                </a:lnTo>
                <a:lnTo>
                  <a:pt x="138417" y="0"/>
                </a:lnTo>
                <a:close/>
              </a:path>
              <a:path w="1184275" h="314325">
                <a:moveTo>
                  <a:pt x="185293" y="173418"/>
                </a:moveTo>
                <a:lnTo>
                  <a:pt x="140728" y="173418"/>
                </a:lnTo>
                <a:lnTo>
                  <a:pt x="140728" y="311175"/>
                </a:lnTo>
                <a:lnTo>
                  <a:pt x="185293" y="311175"/>
                </a:lnTo>
                <a:lnTo>
                  <a:pt x="185293" y="173418"/>
                </a:lnTo>
                <a:close/>
              </a:path>
              <a:path w="1184275" h="314325">
                <a:moveTo>
                  <a:pt x="309232" y="137769"/>
                </a:moveTo>
                <a:lnTo>
                  <a:pt x="302094" y="119545"/>
                </a:lnTo>
                <a:lnTo>
                  <a:pt x="289115" y="86448"/>
                </a:lnTo>
                <a:lnTo>
                  <a:pt x="272249" y="43408"/>
                </a:lnTo>
                <a:lnTo>
                  <a:pt x="255231" y="12"/>
                </a:lnTo>
                <a:lnTo>
                  <a:pt x="246316" y="12"/>
                </a:lnTo>
                <a:lnTo>
                  <a:pt x="246316" y="86448"/>
                </a:lnTo>
                <a:lnTo>
                  <a:pt x="215519" y="86448"/>
                </a:lnTo>
                <a:lnTo>
                  <a:pt x="230911" y="43408"/>
                </a:lnTo>
                <a:lnTo>
                  <a:pt x="246316" y="86448"/>
                </a:lnTo>
                <a:lnTo>
                  <a:pt x="246316" y="12"/>
                </a:lnTo>
                <a:lnTo>
                  <a:pt x="206616" y="12"/>
                </a:lnTo>
                <a:lnTo>
                  <a:pt x="152590" y="137769"/>
                </a:lnTo>
                <a:lnTo>
                  <a:pt x="198513" y="137769"/>
                </a:lnTo>
                <a:lnTo>
                  <a:pt x="205028" y="119545"/>
                </a:lnTo>
                <a:lnTo>
                  <a:pt x="256806" y="119545"/>
                </a:lnTo>
                <a:lnTo>
                  <a:pt x="263334" y="137769"/>
                </a:lnTo>
                <a:lnTo>
                  <a:pt x="309232" y="137769"/>
                </a:lnTo>
                <a:close/>
              </a:path>
              <a:path w="1184275" h="314325">
                <a:moveTo>
                  <a:pt x="350824" y="173418"/>
                </a:moveTo>
                <a:lnTo>
                  <a:pt x="306260" y="173418"/>
                </a:lnTo>
                <a:lnTo>
                  <a:pt x="306260" y="247154"/>
                </a:lnTo>
                <a:lnTo>
                  <a:pt x="254952" y="173418"/>
                </a:lnTo>
                <a:lnTo>
                  <a:pt x="212420" y="173418"/>
                </a:lnTo>
                <a:lnTo>
                  <a:pt x="212420" y="311175"/>
                </a:lnTo>
                <a:lnTo>
                  <a:pt x="256984" y="311175"/>
                </a:lnTo>
                <a:lnTo>
                  <a:pt x="256984" y="237439"/>
                </a:lnTo>
                <a:lnTo>
                  <a:pt x="308292" y="311175"/>
                </a:lnTo>
                <a:lnTo>
                  <a:pt x="350824" y="311175"/>
                </a:lnTo>
                <a:lnTo>
                  <a:pt x="350824" y="173418"/>
                </a:lnTo>
                <a:close/>
              </a:path>
              <a:path w="1184275" h="314325">
                <a:moveTo>
                  <a:pt x="442252" y="12"/>
                </a:moveTo>
                <a:lnTo>
                  <a:pt x="396341" y="12"/>
                </a:lnTo>
                <a:lnTo>
                  <a:pt x="363931" y="90589"/>
                </a:lnTo>
                <a:lnTo>
                  <a:pt x="331520" y="12"/>
                </a:lnTo>
                <a:lnTo>
                  <a:pt x="285610" y="12"/>
                </a:lnTo>
                <a:lnTo>
                  <a:pt x="339623" y="137769"/>
                </a:lnTo>
                <a:lnTo>
                  <a:pt x="388239" y="137769"/>
                </a:lnTo>
                <a:lnTo>
                  <a:pt x="442252" y="12"/>
                </a:lnTo>
                <a:close/>
              </a:path>
              <a:path w="1184275" h="314325">
                <a:moveTo>
                  <a:pt x="521652" y="311175"/>
                </a:moveTo>
                <a:lnTo>
                  <a:pt x="514502" y="292950"/>
                </a:lnTo>
                <a:lnTo>
                  <a:pt x="501523" y="259854"/>
                </a:lnTo>
                <a:lnTo>
                  <a:pt x="484657" y="216814"/>
                </a:lnTo>
                <a:lnTo>
                  <a:pt x="467639" y="173418"/>
                </a:lnTo>
                <a:lnTo>
                  <a:pt x="458724" y="173418"/>
                </a:lnTo>
                <a:lnTo>
                  <a:pt x="458724" y="259854"/>
                </a:lnTo>
                <a:lnTo>
                  <a:pt x="427939" y="259854"/>
                </a:lnTo>
                <a:lnTo>
                  <a:pt x="443331" y="216814"/>
                </a:lnTo>
                <a:lnTo>
                  <a:pt x="458724" y="259854"/>
                </a:lnTo>
                <a:lnTo>
                  <a:pt x="458724" y="173418"/>
                </a:lnTo>
                <a:lnTo>
                  <a:pt x="419023" y="173418"/>
                </a:lnTo>
                <a:lnTo>
                  <a:pt x="364998" y="311175"/>
                </a:lnTo>
                <a:lnTo>
                  <a:pt x="410921" y="311175"/>
                </a:lnTo>
                <a:lnTo>
                  <a:pt x="417436" y="292950"/>
                </a:lnTo>
                <a:lnTo>
                  <a:pt x="469214" y="292950"/>
                </a:lnTo>
                <a:lnTo>
                  <a:pt x="475742" y="311175"/>
                </a:lnTo>
                <a:lnTo>
                  <a:pt x="521652" y="311175"/>
                </a:lnTo>
                <a:close/>
              </a:path>
              <a:path w="1184275" h="314325">
                <a:moveTo>
                  <a:pt x="565137" y="104482"/>
                </a:moveTo>
                <a:lnTo>
                  <a:pt x="500316" y="104482"/>
                </a:lnTo>
                <a:lnTo>
                  <a:pt x="500316" y="85432"/>
                </a:lnTo>
                <a:lnTo>
                  <a:pt x="563118" y="85432"/>
                </a:lnTo>
                <a:lnTo>
                  <a:pt x="563118" y="52412"/>
                </a:lnTo>
                <a:lnTo>
                  <a:pt x="500316" y="52412"/>
                </a:lnTo>
                <a:lnTo>
                  <a:pt x="500316" y="33362"/>
                </a:lnTo>
                <a:lnTo>
                  <a:pt x="563778" y="33362"/>
                </a:lnTo>
                <a:lnTo>
                  <a:pt x="563778" y="342"/>
                </a:lnTo>
                <a:lnTo>
                  <a:pt x="456438" y="342"/>
                </a:lnTo>
                <a:lnTo>
                  <a:pt x="456438" y="33362"/>
                </a:lnTo>
                <a:lnTo>
                  <a:pt x="456438" y="52412"/>
                </a:lnTo>
                <a:lnTo>
                  <a:pt x="456438" y="85432"/>
                </a:lnTo>
                <a:lnTo>
                  <a:pt x="456438" y="104482"/>
                </a:lnTo>
                <a:lnTo>
                  <a:pt x="456438" y="137502"/>
                </a:lnTo>
                <a:lnTo>
                  <a:pt x="565137" y="137502"/>
                </a:lnTo>
                <a:lnTo>
                  <a:pt x="565137" y="104482"/>
                </a:lnTo>
                <a:close/>
              </a:path>
              <a:path w="1184275" h="314325">
                <a:moveTo>
                  <a:pt x="674243" y="173418"/>
                </a:moveTo>
                <a:lnTo>
                  <a:pt x="629678" y="173418"/>
                </a:lnTo>
                <a:lnTo>
                  <a:pt x="629678" y="247154"/>
                </a:lnTo>
                <a:lnTo>
                  <a:pt x="578358" y="173418"/>
                </a:lnTo>
                <a:lnTo>
                  <a:pt x="535825" y="173418"/>
                </a:lnTo>
                <a:lnTo>
                  <a:pt x="535825" y="311175"/>
                </a:lnTo>
                <a:lnTo>
                  <a:pt x="580390" y="311175"/>
                </a:lnTo>
                <a:lnTo>
                  <a:pt x="580390" y="237439"/>
                </a:lnTo>
                <a:lnTo>
                  <a:pt x="631698" y="311175"/>
                </a:lnTo>
                <a:lnTo>
                  <a:pt x="674243" y="311175"/>
                </a:lnTo>
                <a:lnTo>
                  <a:pt x="674243" y="173418"/>
                </a:lnTo>
                <a:close/>
              </a:path>
              <a:path w="1184275" h="314325">
                <a:moveTo>
                  <a:pt x="827252" y="276948"/>
                </a:moveTo>
                <a:lnTo>
                  <a:pt x="789279" y="255485"/>
                </a:lnTo>
                <a:lnTo>
                  <a:pt x="784631" y="262509"/>
                </a:lnTo>
                <a:lnTo>
                  <a:pt x="779005" y="267982"/>
                </a:lnTo>
                <a:lnTo>
                  <a:pt x="772020" y="271538"/>
                </a:lnTo>
                <a:lnTo>
                  <a:pt x="763282" y="272808"/>
                </a:lnTo>
                <a:lnTo>
                  <a:pt x="752868" y="270560"/>
                </a:lnTo>
                <a:lnTo>
                  <a:pt x="744715" y="264274"/>
                </a:lnTo>
                <a:lnTo>
                  <a:pt x="739406" y="254622"/>
                </a:lnTo>
                <a:lnTo>
                  <a:pt x="737501" y="242303"/>
                </a:lnTo>
                <a:lnTo>
                  <a:pt x="739343" y="230225"/>
                </a:lnTo>
                <a:lnTo>
                  <a:pt x="744562" y="220649"/>
                </a:lnTo>
                <a:lnTo>
                  <a:pt x="752703" y="214172"/>
                </a:lnTo>
                <a:lnTo>
                  <a:pt x="763282" y="211797"/>
                </a:lnTo>
                <a:lnTo>
                  <a:pt x="771791" y="213029"/>
                </a:lnTo>
                <a:lnTo>
                  <a:pt x="778586" y="216471"/>
                </a:lnTo>
                <a:lnTo>
                  <a:pt x="783983" y="221754"/>
                </a:lnTo>
                <a:lnTo>
                  <a:pt x="788276" y="228523"/>
                </a:lnTo>
                <a:lnTo>
                  <a:pt x="826262" y="206286"/>
                </a:lnTo>
                <a:lnTo>
                  <a:pt x="815886" y="191808"/>
                </a:lnTo>
                <a:lnTo>
                  <a:pt x="802081" y="180479"/>
                </a:lnTo>
                <a:lnTo>
                  <a:pt x="784783" y="173101"/>
                </a:lnTo>
                <a:lnTo>
                  <a:pt x="763879" y="170459"/>
                </a:lnTo>
                <a:lnTo>
                  <a:pt x="735088" y="175907"/>
                </a:lnTo>
                <a:lnTo>
                  <a:pt x="711847" y="190957"/>
                </a:lnTo>
                <a:lnTo>
                  <a:pt x="696328" y="213728"/>
                </a:lnTo>
                <a:lnTo>
                  <a:pt x="690664" y="242697"/>
                </a:lnTo>
                <a:lnTo>
                  <a:pt x="696468" y="271868"/>
                </a:lnTo>
                <a:lnTo>
                  <a:pt x="712063" y="294436"/>
                </a:lnTo>
                <a:lnTo>
                  <a:pt x="734834" y="308978"/>
                </a:lnTo>
                <a:lnTo>
                  <a:pt x="762101" y="314134"/>
                </a:lnTo>
                <a:lnTo>
                  <a:pt x="785101" y="311200"/>
                </a:lnTo>
                <a:lnTo>
                  <a:pt x="803160" y="303212"/>
                </a:lnTo>
                <a:lnTo>
                  <a:pt x="816991" y="291388"/>
                </a:lnTo>
                <a:lnTo>
                  <a:pt x="827252" y="276948"/>
                </a:lnTo>
                <a:close/>
              </a:path>
              <a:path w="1184275" h="314325">
                <a:moveTo>
                  <a:pt x="889850" y="173418"/>
                </a:moveTo>
                <a:lnTo>
                  <a:pt x="845286" y="173418"/>
                </a:lnTo>
                <a:lnTo>
                  <a:pt x="845286" y="311175"/>
                </a:lnTo>
                <a:lnTo>
                  <a:pt x="889850" y="311175"/>
                </a:lnTo>
                <a:lnTo>
                  <a:pt x="889850" y="173418"/>
                </a:lnTo>
                <a:close/>
              </a:path>
              <a:path w="1184275" h="314325">
                <a:moveTo>
                  <a:pt x="1060678" y="311175"/>
                </a:moveTo>
                <a:lnTo>
                  <a:pt x="1053528" y="292950"/>
                </a:lnTo>
                <a:lnTo>
                  <a:pt x="1040549" y="259854"/>
                </a:lnTo>
                <a:lnTo>
                  <a:pt x="1023683" y="216814"/>
                </a:lnTo>
                <a:lnTo>
                  <a:pt x="1006665" y="173418"/>
                </a:lnTo>
                <a:lnTo>
                  <a:pt x="997750" y="173418"/>
                </a:lnTo>
                <a:lnTo>
                  <a:pt x="997750" y="259854"/>
                </a:lnTo>
                <a:lnTo>
                  <a:pt x="966965" y="259854"/>
                </a:lnTo>
                <a:lnTo>
                  <a:pt x="982357" y="216814"/>
                </a:lnTo>
                <a:lnTo>
                  <a:pt x="997750" y="259854"/>
                </a:lnTo>
                <a:lnTo>
                  <a:pt x="997750" y="173418"/>
                </a:lnTo>
                <a:lnTo>
                  <a:pt x="958049" y="173418"/>
                </a:lnTo>
                <a:lnTo>
                  <a:pt x="904024" y="311175"/>
                </a:lnTo>
                <a:lnTo>
                  <a:pt x="949947" y="311175"/>
                </a:lnTo>
                <a:lnTo>
                  <a:pt x="956462" y="292950"/>
                </a:lnTo>
                <a:lnTo>
                  <a:pt x="1008240" y="292950"/>
                </a:lnTo>
                <a:lnTo>
                  <a:pt x="1014768" y="311175"/>
                </a:lnTo>
                <a:lnTo>
                  <a:pt x="1060678" y="311175"/>
                </a:lnTo>
                <a:close/>
              </a:path>
              <a:path w="1184275" h="314325">
                <a:moveTo>
                  <a:pt x="1184173" y="276313"/>
                </a:moveTo>
                <a:lnTo>
                  <a:pt x="1119416" y="276313"/>
                </a:lnTo>
                <a:lnTo>
                  <a:pt x="1119416" y="173418"/>
                </a:lnTo>
                <a:lnTo>
                  <a:pt x="1074851" y="173418"/>
                </a:lnTo>
                <a:lnTo>
                  <a:pt x="1074851" y="311188"/>
                </a:lnTo>
                <a:lnTo>
                  <a:pt x="1170495" y="311188"/>
                </a:lnTo>
                <a:lnTo>
                  <a:pt x="1184173" y="276313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8459587" y="10261473"/>
            <a:ext cx="130990" cy="13776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34388" y="938843"/>
            <a:ext cx="11944985" cy="6540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100" b="1" i="0">
                <a:solidFill>
                  <a:srgbClr val="1E1E1E"/>
                </a:solidFill>
                <a:latin typeface="Adobe Clean Han Black"/>
                <a:cs typeface="Adobe Clean Han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8988" y="3978936"/>
            <a:ext cx="18086705" cy="51663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580659" y="10272014"/>
            <a:ext cx="6210809" cy="3035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950" b="1" i="0">
                <a:solidFill>
                  <a:srgbClr val="D9D9D9"/>
                </a:solidFill>
                <a:latin typeface="Adobe Clean Han Black"/>
                <a:cs typeface="Adobe Clean Han Black"/>
              </a:defRPr>
            </a:lvl1pPr>
          </a:lstStyle>
          <a:p>
            <a:pPr marL="79375">
              <a:lnSpc>
                <a:spcPts val="2170"/>
              </a:lnSpc>
            </a:pPr>
            <a:r>
              <a:rPr spc="-80" dirty="0">
                <a:latin typeface="Source Han Sans KR Heavy"/>
                <a:cs typeface="Source Han Sans KR Heavy"/>
              </a:rPr>
              <a:t>네이버페이</a:t>
            </a:r>
            <a:r>
              <a:rPr spc="-55" dirty="0">
                <a:latin typeface="Source Han Sans KR Heavy"/>
                <a:cs typeface="Source Han Sans KR Heavy"/>
              </a:rPr>
              <a:t> </a:t>
            </a:r>
            <a:r>
              <a:rPr spc="-10" dirty="0">
                <a:latin typeface="Source Han Sans KR Heavy"/>
                <a:cs typeface="Source Han Sans KR Heavy"/>
              </a:rPr>
              <a:t>주문형</a:t>
            </a:r>
            <a:r>
              <a:rPr spc="-65" dirty="0">
                <a:latin typeface="Source Han Sans KR Heavy"/>
                <a:cs typeface="Source Han Sans KR Heavy"/>
              </a:rPr>
              <a:t> </a:t>
            </a:r>
            <a:r>
              <a:rPr spc="-40" dirty="0">
                <a:latin typeface="Source Han Sans KR Heavy"/>
                <a:cs typeface="Source Han Sans KR Heavy"/>
              </a:rPr>
              <a:t>가입과</a:t>
            </a:r>
            <a:r>
              <a:rPr spc="-55" dirty="0">
                <a:latin typeface="Source Han Sans KR Heavy"/>
                <a:cs typeface="Source Han Sans KR Heavy"/>
              </a:rPr>
              <a:t> </a:t>
            </a:r>
            <a:r>
              <a:rPr spc="-85" dirty="0">
                <a:latin typeface="Source Han Sans KR Heavy"/>
                <a:cs typeface="Source Han Sans KR Heavy"/>
              </a:rPr>
              <a:t>심사,</a:t>
            </a:r>
            <a:r>
              <a:rPr spc="-55" dirty="0">
                <a:latin typeface="Source Han Sans KR Heavy"/>
                <a:cs typeface="Source Han Sans KR Heavy"/>
              </a:rPr>
              <a:t> </a:t>
            </a:r>
            <a:r>
              <a:rPr spc="-20" dirty="0">
                <a:latin typeface="Source Han Sans KR Heavy"/>
                <a:cs typeface="Source Han Sans KR Heavy"/>
              </a:rPr>
              <a:t>취급</a:t>
            </a:r>
            <a:r>
              <a:rPr spc="-60" dirty="0">
                <a:latin typeface="Source Han Sans KR Heavy"/>
                <a:cs typeface="Source Han Sans KR Heavy"/>
              </a:rPr>
              <a:t> </a:t>
            </a:r>
            <a:r>
              <a:rPr spc="-75" dirty="0">
                <a:latin typeface="Source Han Sans KR Heavy"/>
                <a:cs typeface="Source Han Sans KR Heavy"/>
              </a:rPr>
              <a:t>불가</a:t>
            </a:r>
            <a:r>
              <a:rPr spc="-55" dirty="0">
                <a:latin typeface="Source Han Sans KR Heavy"/>
                <a:cs typeface="Source Han Sans KR Heavy"/>
              </a:rPr>
              <a:t> </a:t>
            </a:r>
            <a:r>
              <a:rPr spc="-35" dirty="0">
                <a:latin typeface="Source Han Sans KR Heavy"/>
                <a:cs typeface="Source Han Sans KR Heavy"/>
              </a:rPr>
              <a:t>상품</a:t>
            </a:r>
            <a:r>
              <a:rPr spc="-55" dirty="0">
                <a:latin typeface="Source Han Sans KR Heavy"/>
                <a:cs typeface="Source Han Sans KR Heavy"/>
              </a:rPr>
              <a:t> </a:t>
            </a:r>
            <a:r>
              <a:rPr dirty="0">
                <a:latin typeface="Source Han Sans KR Heavy"/>
                <a:cs typeface="Source Han Sans KR Heavy"/>
              </a:rPr>
              <a:t>및</a:t>
            </a:r>
            <a:r>
              <a:rPr spc="-55" dirty="0">
                <a:latin typeface="Source Han Sans KR Heavy"/>
                <a:cs typeface="Source Han Sans KR Heavy"/>
              </a:rPr>
              <a:t> </a:t>
            </a:r>
            <a:r>
              <a:rPr spc="-85" dirty="0">
                <a:latin typeface="Source Han Sans KR Heavy"/>
                <a:cs typeface="Source Han Sans KR Heavy"/>
              </a:rPr>
              <a:t>페널티</a:t>
            </a:r>
            <a:r>
              <a:rPr spc="-55" dirty="0">
                <a:latin typeface="Source Han Sans KR Heavy"/>
                <a:cs typeface="Source Han Sans KR Heavy"/>
              </a:rPr>
              <a:t> </a:t>
            </a:r>
            <a:r>
              <a:rPr spc="-25" dirty="0">
                <a:latin typeface="Source Han Sans KR Heavy"/>
                <a:cs typeface="Source Han Sans KR Heavy"/>
              </a:rPr>
              <a:t>기준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008988" y="10228575"/>
            <a:ext cx="596265" cy="4025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50" b="1" i="0">
                <a:solidFill>
                  <a:srgbClr val="D9D9D9"/>
                </a:solidFill>
                <a:latin typeface="Tahoma"/>
                <a:cs typeface="Tahoma"/>
              </a:defRPr>
            </a:lvl1pPr>
          </a:lstStyle>
          <a:p>
            <a:pPr marL="38100">
              <a:lnSpc>
                <a:spcPts val="3125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jp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nid.naver.com/user2/V2Join.nhn?m=agree&amp;lang=ko_KR&amp;cpno" TargetMode="Externa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nid.naver.com/mobile/user/help/realNameCheck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help.admin.pay.naver.com/mail/form.help" TargetMode="External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ipc.go.kr/np/cop/bbs/selectBoardList.do?bbsId=BS217&amp;mCode=D010030000" TargetMode="External"/><Relationship Id="rId2" Type="http://schemas.openxmlformats.org/officeDocument/2006/relationships/hyperlink" Target="https://www.ftc.go.kr/www/cop/bbs/selectBoardList.do?key=201&amp;bbsId=BBSMSTR_000000002320&amp;bbsTyCode=BBST01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OO@naver.com" TargetMode="External"/><Relationship Id="rId4" Type="http://schemas.openxmlformats.org/officeDocument/2006/relationships/hyperlink" Target="https://www.ftc.go.kr/bizCommPop.do?wrkr_no=5248601528" TargetMode="Externa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admin.pay.naver.com/introduction/restricted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4388" y="625179"/>
            <a:ext cx="13752830" cy="2538730"/>
          </a:xfrm>
          <a:prstGeom prst="rect">
            <a:avLst/>
          </a:prstGeom>
        </p:spPr>
        <p:txBody>
          <a:bodyPr vert="horz" wrap="square" lIns="0" tIns="2635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75"/>
              </a:spcBef>
            </a:pPr>
            <a:r>
              <a:rPr sz="6600" spc="-150" dirty="0">
                <a:solidFill>
                  <a:srgbClr val="FFFFF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Source Han Sans KR Heavy"/>
              </a:rPr>
              <a:t>네이버페이</a:t>
            </a:r>
            <a:r>
              <a:rPr sz="6600" spc="-190" dirty="0">
                <a:solidFill>
                  <a:srgbClr val="FFFFF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Source Han Sans KR Heavy"/>
              </a:rPr>
              <a:t> </a:t>
            </a:r>
            <a:r>
              <a:rPr sz="6600" spc="-25" dirty="0">
                <a:solidFill>
                  <a:srgbClr val="FFFFF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Source Han Sans KR Heavy"/>
              </a:rPr>
              <a:t>주문형</a:t>
            </a:r>
            <a:endParaRPr sz="6600" dirty="0">
              <a:latin typeface="나눔스퀘어 ExtraBold" panose="020B0600000101010101" pitchFamily="50" charset="-127"/>
              <a:ea typeface="나눔스퀘어 ExtraBold" panose="020B0600000101010101" pitchFamily="50" charset="-127"/>
              <a:cs typeface="Source Han Sans KR Heavy"/>
            </a:endParaRPr>
          </a:p>
          <a:p>
            <a:pPr marL="12700">
              <a:lnSpc>
                <a:spcPct val="100000"/>
              </a:lnSpc>
              <a:spcBef>
                <a:spcPts val="1970"/>
              </a:spcBef>
            </a:pPr>
            <a:r>
              <a:rPr sz="6600" spc="-330" dirty="0">
                <a:solidFill>
                  <a:srgbClr val="FFFFF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Source Han Sans KR Heavy"/>
              </a:rPr>
              <a:t>가</a:t>
            </a:r>
            <a:r>
              <a:rPr sz="6600" spc="-535" dirty="0">
                <a:solidFill>
                  <a:srgbClr val="FFFFF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Source Han Sans KR Heavy"/>
              </a:rPr>
              <a:t>입</a:t>
            </a:r>
            <a:r>
              <a:rPr sz="6600" dirty="0">
                <a:solidFill>
                  <a:srgbClr val="FFFFF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Source Han Sans KR Heavy"/>
              </a:rPr>
              <a:t>과</a:t>
            </a:r>
            <a:r>
              <a:rPr sz="6600" spc="-490" dirty="0">
                <a:solidFill>
                  <a:srgbClr val="FFFFF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Source Han Sans KR Heavy"/>
              </a:rPr>
              <a:t> </a:t>
            </a:r>
            <a:r>
              <a:rPr sz="6600" spc="-340" dirty="0">
                <a:solidFill>
                  <a:srgbClr val="FFFFF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Source Han Sans KR Heavy"/>
              </a:rPr>
              <a:t>심</a:t>
            </a:r>
            <a:r>
              <a:rPr sz="6600" spc="-750" dirty="0">
                <a:solidFill>
                  <a:srgbClr val="FFFFF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Source Han Sans KR Heavy"/>
              </a:rPr>
              <a:t>사</a:t>
            </a:r>
            <a:r>
              <a:rPr sz="6600" spc="100" dirty="0">
                <a:solidFill>
                  <a:srgbClr val="FFFFF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Source Han Sans KR Heavy"/>
              </a:rPr>
              <a:t>,</a:t>
            </a:r>
            <a:r>
              <a:rPr sz="6600" spc="-490" dirty="0">
                <a:solidFill>
                  <a:srgbClr val="FFFFF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Source Han Sans KR Heavy"/>
              </a:rPr>
              <a:t> </a:t>
            </a:r>
            <a:r>
              <a:rPr sz="6600" spc="-505" dirty="0">
                <a:solidFill>
                  <a:srgbClr val="FFFFF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Source Han Sans KR Heavy"/>
              </a:rPr>
              <a:t>취</a:t>
            </a:r>
            <a:r>
              <a:rPr sz="6600" dirty="0">
                <a:solidFill>
                  <a:srgbClr val="FFFFF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Source Han Sans KR Heavy"/>
              </a:rPr>
              <a:t>급</a:t>
            </a:r>
            <a:r>
              <a:rPr sz="6600" spc="-490" dirty="0">
                <a:solidFill>
                  <a:srgbClr val="FFFFF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Source Han Sans KR Heavy"/>
              </a:rPr>
              <a:t> </a:t>
            </a:r>
            <a:r>
              <a:rPr sz="6600" spc="-700" dirty="0">
                <a:solidFill>
                  <a:srgbClr val="FFFFF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Source Han Sans KR Heavy"/>
              </a:rPr>
              <a:t>불</a:t>
            </a:r>
            <a:r>
              <a:rPr sz="6600" dirty="0">
                <a:solidFill>
                  <a:srgbClr val="FFFFF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Source Han Sans KR Heavy"/>
              </a:rPr>
              <a:t>가</a:t>
            </a:r>
            <a:r>
              <a:rPr sz="6600" spc="-490" dirty="0">
                <a:solidFill>
                  <a:srgbClr val="FFFFF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Source Han Sans KR Heavy"/>
              </a:rPr>
              <a:t> </a:t>
            </a:r>
            <a:r>
              <a:rPr sz="6600" spc="-245" dirty="0">
                <a:solidFill>
                  <a:srgbClr val="FFFFF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Source Han Sans KR Heavy"/>
              </a:rPr>
              <a:t>상품</a:t>
            </a:r>
            <a:r>
              <a:rPr sz="6600" spc="-490" dirty="0">
                <a:solidFill>
                  <a:srgbClr val="FFFFF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Source Han Sans KR Heavy"/>
              </a:rPr>
              <a:t> </a:t>
            </a:r>
            <a:r>
              <a:rPr sz="6600" dirty="0">
                <a:solidFill>
                  <a:srgbClr val="FFFFF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Source Han Sans KR Heavy"/>
              </a:rPr>
              <a:t>및</a:t>
            </a:r>
            <a:r>
              <a:rPr sz="6600" spc="-490" dirty="0">
                <a:solidFill>
                  <a:srgbClr val="FFFFF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Source Han Sans KR Heavy"/>
              </a:rPr>
              <a:t> 페</a:t>
            </a:r>
            <a:r>
              <a:rPr sz="6600" spc="-670" dirty="0">
                <a:solidFill>
                  <a:srgbClr val="FFFFF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Source Han Sans KR Heavy"/>
              </a:rPr>
              <a:t>널</a:t>
            </a:r>
            <a:r>
              <a:rPr sz="6600" dirty="0">
                <a:solidFill>
                  <a:srgbClr val="FFFFF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Source Han Sans KR Heavy"/>
              </a:rPr>
              <a:t>티</a:t>
            </a:r>
            <a:r>
              <a:rPr sz="6600" spc="-490" dirty="0">
                <a:solidFill>
                  <a:srgbClr val="FFFFF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Source Han Sans KR Heavy"/>
              </a:rPr>
              <a:t> </a:t>
            </a:r>
            <a:r>
              <a:rPr sz="6600" spc="-555" dirty="0">
                <a:solidFill>
                  <a:srgbClr val="FFFFF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Source Han Sans KR Heavy"/>
              </a:rPr>
              <a:t>기</a:t>
            </a:r>
            <a:r>
              <a:rPr sz="6600" spc="-25" dirty="0">
                <a:solidFill>
                  <a:srgbClr val="FFFFF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Source Han Sans KR Heavy"/>
              </a:rPr>
              <a:t>준</a:t>
            </a:r>
            <a:endParaRPr sz="6600" dirty="0">
              <a:latin typeface="나눔스퀘어 ExtraBold" panose="020B0600000101010101" pitchFamily="50" charset="-127"/>
              <a:ea typeface="나눔스퀘어 ExtraBold" panose="020B0600000101010101" pitchFamily="50" charset="-127"/>
              <a:cs typeface="Source Han Sans KR Heavy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47088" y="4607189"/>
            <a:ext cx="18010505" cy="5130800"/>
          </a:xfrm>
          <a:custGeom>
            <a:avLst/>
            <a:gdLst/>
            <a:ahLst/>
            <a:cxnLst/>
            <a:rect l="l" t="t" r="r" b="b"/>
            <a:pathLst>
              <a:path w="18010505" h="5130800">
                <a:moveTo>
                  <a:pt x="18009922" y="0"/>
                </a:moveTo>
                <a:lnTo>
                  <a:pt x="0" y="0"/>
                </a:lnTo>
                <a:lnTo>
                  <a:pt x="0" y="5130733"/>
                </a:lnTo>
                <a:lnTo>
                  <a:pt x="18009922" y="5130733"/>
                </a:lnTo>
                <a:lnTo>
                  <a:pt x="18009922" y="0"/>
                </a:lnTo>
                <a:close/>
              </a:path>
            </a:pathLst>
          </a:custGeom>
          <a:solidFill>
            <a:srgbClr val="FBFB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pc="-1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4.</a:t>
            </a:r>
            <a:r>
              <a:rPr spc="-254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spc="-5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주문형</a:t>
            </a:r>
            <a:r>
              <a:rPr spc="-19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spc="-16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서비스</a:t>
            </a:r>
            <a:r>
              <a:rPr spc="-17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spc="-9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정책</a:t>
            </a:r>
            <a:r>
              <a:rPr spc="-19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및</a:t>
            </a:r>
            <a:r>
              <a:rPr spc="-19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페널티</a:t>
            </a:r>
            <a:r>
              <a:rPr spc="-17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spc="-125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적용</a:t>
            </a:r>
            <a:r>
              <a:rPr spc="-17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spc="-25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기준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34388" y="2072265"/>
            <a:ext cx="12713335" cy="3495040"/>
          </a:xfrm>
          <a:prstGeom prst="rect">
            <a:avLst/>
          </a:prstGeom>
        </p:spPr>
        <p:txBody>
          <a:bodyPr vert="horz" wrap="square" lIns="0" tIns="25907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39"/>
              </a:spcBef>
            </a:pPr>
            <a:r>
              <a:rPr sz="3300" b="1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1)</a:t>
            </a:r>
            <a:r>
              <a:rPr sz="3300" b="1" spc="-22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 </a:t>
            </a:r>
            <a:r>
              <a:rPr sz="3300" b="1" spc="-10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판매</a:t>
            </a:r>
            <a:r>
              <a:rPr sz="3300" b="1" spc="-22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 </a:t>
            </a:r>
            <a:r>
              <a:rPr sz="3300" b="1" spc="-2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페널티</a:t>
            </a:r>
            <a:endParaRPr sz="3300" dirty="0">
              <a:latin typeface="나눔스퀘어 ExtraBold" panose="020B0600000101010101" pitchFamily="50" charset="-127"/>
              <a:ea typeface="나눔스퀘어 ExtraBold" panose="020B0600000101010101" pitchFamily="50" charset="-127"/>
              <a:cs typeface="Adobe Clean Han Black"/>
            </a:endParaRPr>
          </a:p>
          <a:p>
            <a:pPr marL="12700" marR="5080">
              <a:lnSpc>
                <a:spcPct val="134100"/>
              </a:lnSpc>
              <a:spcBef>
                <a:spcPts val="390"/>
              </a:spcBef>
            </a:pPr>
            <a:r>
              <a:rPr sz="2050" b="1" spc="-27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네이버페이에서는</a:t>
            </a:r>
            <a:r>
              <a:rPr sz="2050" b="1" spc="-29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 </a:t>
            </a:r>
            <a:r>
              <a:rPr sz="2050" b="1" spc="-21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판매자</a:t>
            </a:r>
            <a:r>
              <a:rPr sz="2050" b="1" spc="-29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 </a:t>
            </a:r>
            <a:r>
              <a:rPr sz="2050" b="1" spc="-22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구매자</a:t>
            </a:r>
            <a:r>
              <a:rPr sz="2050" b="1" spc="-29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 </a:t>
            </a:r>
            <a:r>
              <a:rPr sz="2050" b="1" spc="-22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간의</a:t>
            </a:r>
            <a:r>
              <a:rPr sz="2050" b="1" spc="-29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 </a:t>
            </a:r>
            <a:r>
              <a:rPr sz="2050" b="1" spc="-27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건전하고</a:t>
            </a:r>
            <a:r>
              <a:rPr sz="2050" b="1" spc="-29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 </a:t>
            </a:r>
            <a:r>
              <a:rPr sz="2050" b="1" spc="-26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안전한</a:t>
            </a:r>
            <a:r>
              <a:rPr sz="2050" b="1" spc="-29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 </a:t>
            </a:r>
            <a:r>
              <a:rPr sz="2050" b="1" spc="-25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거래를</a:t>
            </a:r>
            <a:r>
              <a:rPr sz="2050" b="1" spc="-29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 </a:t>
            </a:r>
            <a:r>
              <a:rPr sz="2050" b="1" spc="-22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위하여</a:t>
            </a:r>
            <a:r>
              <a:rPr sz="2050" b="1" spc="-28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 </a:t>
            </a:r>
            <a:r>
              <a:rPr sz="2050" b="1" spc="-22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아래와</a:t>
            </a:r>
            <a:r>
              <a:rPr sz="2050" b="1" spc="-29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 </a:t>
            </a:r>
            <a:r>
              <a:rPr sz="2050" b="1" spc="-21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같이</a:t>
            </a:r>
            <a:r>
              <a:rPr sz="2050" b="1" spc="-29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 </a:t>
            </a:r>
            <a:r>
              <a:rPr sz="2050" b="1" spc="-22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판매관리</a:t>
            </a:r>
            <a:r>
              <a:rPr sz="2050" b="1" spc="-29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 </a:t>
            </a:r>
            <a:r>
              <a:rPr sz="2050" b="1" spc="-24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프로그램을</a:t>
            </a:r>
            <a:r>
              <a:rPr sz="2050" b="1" spc="-29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 </a:t>
            </a:r>
            <a:r>
              <a:rPr sz="2050" b="1" spc="-27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운영하고</a:t>
            </a:r>
            <a:r>
              <a:rPr sz="2050" b="1" spc="-29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 </a:t>
            </a:r>
            <a:r>
              <a:rPr sz="2050" b="1" spc="-1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있습니다. </a:t>
            </a:r>
            <a:r>
              <a:rPr sz="2050" b="1" spc="-254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소비자의</a:t>
            </a:r>
            <a:r>
              <a:rPr sz="2050" b="1" spc="-29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 </a:t>
            </a:r>
            <a:r>
              <a:rPr sz="2050" b="1" spc="-26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권익을</a:t>
            </a:r>
            <a:r>
              <a:rPr sz="2050" b="1" spc="-29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 </a:t>
            </a:r>
            <a:r>
              <a:rPr sz="2050" b="1" spc="-22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해칠</a:t>
            </a:r>
            <a:r>
              <a:rPr sz="2050" b="1" spc="-29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 </a:t>
            </a:r>
            <a:r>
              <a:rPr sz="2050" b="1" spc="-19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수</a:t>
            </a:r>
            <a:r>
              <a:rPr sz="2050" b="1" spc="-29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 </a:t>
            </a:r>
            <a:r>
              <a:rPr sz="2050" b="1" spc="-23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있는</a:t>
            </a:r>
            <a:r>
              <a:rPr sz="2050" b="1" spc="-29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 </a:t>
            </a:r>
            <a:r>
              <a:rPr sz="2050" b="1" spc="-23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판매활동이</a:t>
            </a:r>
            <a:r>
              <a:rPr sz="2050" b="1" spc="-29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 </a:t>
            </a:r>
            <a:r>
              <a:rPr sz="2050" b="1" spc="-24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확인되는</a:t>
            </a:r>
            <a:r>
              <a:rPr sz="2050" b="1" spc="-29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 </a:t>
            </a:r>
            <a:r>
              <a:rPr sz="2050" b="1" spc="-23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경우</a:t>
            </a:r>
            <a:r>
              <a:rPr sz="2050" b="1" spc="-29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 </a:t>
            </a:r>
            <a:r>
              <a:rPr sz="2050" b="1" spc="-204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판매</a:t>
            </a:r>
            <a:r>
              <a:rPr sz="2050" b="1" spc="-29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 </a:t>
            </a:r>
            <a:r>
              <a:rPr sz="2050" b="1" spc="-27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페널티가</a:t>
            </a:r>
            <a:r>
              <a:rPr sz="2050" b="1" spc="-29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 </a:t>
            </a:r>
            <a:r>
              <a:rPr sz="2050" b="1" spc="-18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부과되고,</a:t>
            </a:r>
            <a:r>
              <a:rPr sz="2050" b="1" spc="-29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 </a:t>
            </a:r>
            <a:r>
              <a:rPr sz="2050" b="1" spc="-23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점수가</a:t>
            </a:r>
            <a:r>
              <a:rPr sz="2050" b="1" spc="-29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 </a:t>
            </a:r>
            <a:r>
              <a:rPr sz="2050" b="1" spc="-26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누적되면</a:t>
            </a:r>
            <a:r>
              <a:rPr sz="2050" b="1" spc="-29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 </a:t>
            </a:r>
            <a:r>
              <a:rPr sz="2050" b="1" spc="-22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판매관리</a:t>
            </a:r>
            <a:r>
              <a:rPr sz="2050" b="1" spc="-29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 </a:t>
            </a:r>
            <a:r>
              <a:rPr sz="2050" b="1" spc="-25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프로그램에</a:t>
            </a:r>
            <a:r>
              <a:rPr sz="2050" b="1" spc="-29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 </a:t>
            </a:r>
            <a:r>
              <a:rPr sz="2050" b="1" spc="-2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따라 </a:t>
            </a:r>
            <a:r>
              <a:rPr sz="2050" b="1" spc="-25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단계별</a:t>
            </a:r>
            <a:r>
              <a:rPr sz="2050" b="1" spc="-30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 </a:t>
            </a:r>
            <a:r>
              <a:rPr sz="2050" b="1" spc="-22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제재를</a:t>
            </a:r>
            <a:r>
              <a:rPr sz="2050" b="1" spc="-29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 </a:t>
            </a:r>
            <a:r>
              <a:rPr sz="2050" b="1" spc="-22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받게</a:t>
            </a:r>
            <a:r>
              <a:rPr sz="2050" b="1" spc="-29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 </a:t>
            </a:r>
            <a:r>
              <a:rPr sz="2050" b="1" spc="-24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되며</a:t>
            </a:r>
            <a:r>
              <a:rPr sz="2050" b="1" spc="-29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 </a:t>
            </a:r>
            <a:r>
              <a:rPr sz="2050" b="1" spc="-23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이로</a:t>
            </a:r>
            <a:r>
              <a:rPr sz="2050" b="1" spc="-29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 </a:t>
            </a:r>
            <a:r>
              <a:rPr sz="2050" b="1" spc="-24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인해</a:t>
            </a:r>
            <a:r>
              <a:rPr sz="2050" b="1" spc="-29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 </a:t>
            </a:r>
            <a:r>
              <a:rPr sz="2050" b="1" spc="-26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서비스</a:t>
            </a:r>
            <a:r>
              <a:rPr sz="2050" b="1" spc="-29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 </a:t>
            </a:r>
            <a:r>
              <a:rPr sz="2050" b="1" spc="-24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이용제한</a:t>
            </a:r>
            <a:r>
              <a:rPr sz="2050" b="1" spc="-29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 </a:t>
            </a:r>
            <a:r>
              <a:rPr sz="2050" b="1" spc="-24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또는</a:t>
            </a:r>
            <a:r>
              <a:rPr sz="2050" b="1" spc="-29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 </a:t>
            </a:r>
            <a:r>
              <a:rPr sz="2050" b="1" spc="-229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계약이</a:t>
            </a:r>
            <a:r>
              <a:rPr sz="2050" b="1" spc="-29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 </a:t>
            </a:r>
            <a:r>
              <a:rPr sz="2050" b="1" spc="-25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해지될</a:t>
            </a:r>
            <a:r>
              <a:rPr sz="2050" b="1" spc="-29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 </a:t>
            </a:r>
            <a:r>
              <a:rPr sz="2050" b="1" spc="-19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수</a:t>
            </a:r>
            <a:r>
              <a:rPr sz="2050" b="1" spc="-29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 </a:t>
            </a:r>
            <a:r>
              <a:rPr sz="2050" b="1" spc="-1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있습니다.</a:t>
            </a:r>
            <a:endParaRPr sz="2050" dirty="0">
              <a:latin typeface="나눔스퀘어 ExtraBold" panose="020B0600000101010101" pitchFamily="50" charset="-127"/>
              <a:ea typeface="나눔스퀘어 ExtraBold" panose="020B0600000101010101" pitchFamily="50" charset="-127"/>
              <a:cs typeface="Malgun Gothic"/>
            </a:endParaRPr>
          </a:p>
          <a:p>
            <a:pPr>
              <a:lnSpc>
                <a:spcPct val="100000"/>
              </a:lnSpc>
              <a:spcBef>
                <a:spcPts val="1825"/>
              </a:spcBef>
            </a:pPr>
            <a:endParaRPr sz="2050" dirty="0">
              <a:latin typeface="나눔스퀘어 ExtraBold" panose="020B0600000101010101" pitchFamily="50" charset="-127"/>
              <a:ea typeface="나눔스퀘어 ExtraBold" panose="020B0600000101010101" pitchFamily="50" charset="-127"/>
              <a:cs typeface="Malgun Gothic"/>
            </a:endParaRPr>
          </a:p>
          <a:p>
            <a:pPr marL="1059180">
              <a:lnSpc>
                <a:spcPct val="100000"/>
              </a:lnSpc>
            </a:pPr>
            <a:r>
              <a:rPr sz="2050" b="1" spc="-4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판매</a:t>
            </a:r>
            <a:r>
              <a:rPr sz="2050" b="1" spc="-13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 </a:t>
            </a:r>
            <a:r>
              <a:rPr sz="2050" b="1" spc="-10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페널티</a:t>
            </a:r>
            <a:r>
              <a:rPr sz="2050" b="1" spc="-13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 </a:t>
            </a:r>
            <a:r>
              <a:rPr sz="2050" b="1" spc="-2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부여기준</a:t>
            </a:r>
            <a:endParaRPr sz="2050" dirty="0">
              <a:latin typeface="나눔스퀘어 ExtraBold" panose="020B0600000101010101" pitchFamily="50" charset="-127"/>
              <a:ea typeface="나눔스퀘어 ExtraBold" panose="020B0600000101010101" pitchFamily="50" charset="-127"/>
              <a:cs typeface="Adobe Clean Han Black"/>
            </a:endParaRPr>
          </a:p>
          <a:p>
            <a:pPr marL="1059180">
              <a:lnSpc>
                <a:spcPct val="100000"/>
              </a:lnSpc>
              <a:spcBef>
                <a:spcPts val="840"/>
              </a:spcBef>
            </a:pPr>
            <a:r>
              <a:rPr sz="2050" b="1" spc="-22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발송지연,</a:t>
            </a:r>
            <a:r>
              <a:rPr sz="2050" b="1" spc="-29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 </a:t>
            </a:r>
            <a:r>
              <a:rPr sz="2050" b="1" spc="-15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품절,</a:t>
            </a:r>
            <a:r>
              <a:rPr sz="2050" b="1" spc="-29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 </a:t>
            </a:r>
            <a:r>
              <a:rPr sz="2050" b="1" spc="-24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클레임</a:t>
            </a:r>
            <a:r>
              <a:rPr sz="2050" b="1" spc="-29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 </a:t>
            </a:r>
            <a:r>
              <a:rPr sz="2050" b="1" spc="-26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처리</a:t>
            </a:r>
            <a:r>
              <a:rPr sz="2050" b="1" spc="-29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 </a:t>
            </a:r>
            <a:r>
              <a:rPr sz="2050" b="1" spc="-24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지연</a:t>
            </a:r>
            <a:r>
              <a:rPr sz="2050" b="1" spc="-29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 </a:t>
            </a:r>
            <a:r>
              <a:rPr sz="2050" b="1" spc="-19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등</a:t>
            </a:r>
            <a:r>
              <a:rPr sz="2050" b="1" spc="-29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 </a:t>
            </a:r>
            <a:r>
              <a:rPr sz="2050" b="1" spc="-23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판매활동이</a:t>
            </a:r>
            <a:r>
              <a:rPr sz="2050" b="1" spc="-29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 </a:t>
            </a:r>
            <a:r>
              <a:rPr sz="2050" b="1" spc="-25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원활하게</a:t>
            </a:r>
            <a:r>
              <a:rPr sz="2050" b="1" spc="-29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 </a:t>
            </a:r>
            <a:r>
              <a:rPr sz="2050" b="1" spc="-26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이루어지지</a:t>
            </a:r>
            <a:r>
              <a:rPr sz="2050" b="1" spc="-29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 </a:t>
            </a:r>
            <a:r>
              <a:rPr sz="2050" b="1" spc="-25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않을</a:t>
            </a:r>
            <a:r>
              <a:rPr sz="2050" b="1" spc="-29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 </a:t>
            </a:r>
            <a:r>
              <a:rPr sz="2050" b="1" spc="-23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경우</a:t>
            </a:r>
            <a:r>
              <a:rPr sz="2050" b="1" spc="-29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 </a:t>
            </a:r>
            <a:r>
              <a:rPr sz="2050" b="1" spc="-27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페널티가</a:t>
            </a:r>
            <a:r>
              <a:rPr sz="2050" b="1" spc="-29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 </a:t>
            </a:r>
            <a:r>
              <a:rPr sz="2050" b="1" spc="-1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부과됩니다.</a:t>
            </a:r>
            <a:endParaRPr sz="2050" dirty="0">
              <a:latin typeface="나눔스퀘어 ExtraBold" panose="020B0600000101010101" pitchFamily="50" charset="-127"/>
              <a:ea typeface="나눔스퀘어 ExtraBold" panose="020B0600000101010101" pitchFamily="50" charset="-127"/>
              <a:cs typeface="Malgun Gothic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094166" y="6279317"/>
            <a:ext cx="15916275" cy="3197225"/>
          </a:xfrm>
          <a:custGeom>
            <a:avLst/>
            <a:gdLst/>
            <a:ahLst/>
            <a:cxnLst/>
            <a:rect l="l" t="t" r="r" b="b"/>
            <a:pathLst>
              <a:path w="15916275" h="3197225">
                <a:moveTo>
                  <a:pt x="13263118" y="2283460"/>
                </a:moveTo>
                <a:lnTo>
                  <a:pt x="2652623" y="2283460"/>
                </a:lnTo>
                <a:lnTo>
                  <a:pt x="0" y="2283460"/>
                </a:lnTo>
                <a:lnTo>
                  <a:pt x="0" y="2740152"/>
                </a:lnTo>
                <a:lnTo>
                  <a:pt x="0" y="3196844"/>
                </a:lnTo>
                <a:lnTo>
                  <a:pt x="2652623" y="3196844"/>
                </a:lnTo>
                <a:lnTo>
                  <a:pt x="13263118" y="3196844"/>
                </a:lnTo>
                <a:lnTo>
                  <a:pt x="13263118" y="2740152"/>
                </a:lnTo>
                <a:lnTo>
                  <a:pt x="13263118" y="2283460"/>
                </a:lnTo>
                <a:close/>
              </a:path>
              <a:path w="15916275" h="3197225">
                <a:moveTo>
                  <a:pt x="13263118" y="0"/>
                </a:moveTo>
                <a:lnTo>
                  <a:pt x="2652623" y="0"/>
                </a:lnTo>
                <a:lnTo>
                  <a:pt x="0" y="0"/>
                </a:lnTo>
                <a:lnTo>
                  <a:pt x="0" y="1370076"/>
                </a:lnTo>
                <a:lnTo>
                  <a:pt x="0" y="1826768"/>
                </a:lnTo>
                <a:lnTo>
                  <a:pt x="0" y="2283447"/>
                </a:lnTo>
                <a:lnTo>
                  <a:pt x="2652623" y="2283447"/>
                </a:lnTo>
                <a:lnTo>
                  <a:pt x="13263118" y="2283447"/>
                </a:lnTo>
                <a:lnTo>
                  <a:pt x="13263118" y="1826768"/>
                </a:lnTo>
                <a:lnTo>
                  <a:pt x="13263118" y="1370076"/>
                </a:lnTo>
                <a:lnTo>
                  <a:pt x="13263118" y="913396"/>
                </a:lnTo>
                <a:lnTo>
                  <a:pt x="13263118" y="456704"/>
                </a:lnTo>
                <a:lnTo>
                  <a:pt x="2652623" y="456704"/>
                </a:lnTo>
                <a:lnTo>
                  <a:pt x="13263118" y="456692"/>
                </a:lnTo>
                <a:lnTo>
                  <a:pt x="13263118" y="0"/>
                </a:lnTo>
                <a:close/>
              </a:path>
              <a:path w="15916275" h="3197225">
                <a:moveTo>
                  <a:pt x="15915755" y="2283460"/>
                </a:moveTo>
                <a:lnTo>
                  <a:pt x="13263131" y="2283460"/>
                </a:lnTo>
                <a:lnTo>
                  <a:pt x="13263131" y="2740152"/>
                </a:lnTo>
                <a:lnTo>
                  <a:pt x="13263131" y="3196844"/>
                </a:lnTo>
                <a:lnTo>
                  <a:pt x="15915755" y="3196844"/>
                </a:lnTo>
                <a:lnTo>
                  <a:pt x="15915755" y="2740152"/>
                </a:lnTo>
                <a:lnTo>
                  <a:pt x="15915755" y="2283460"/>
                </a:lnTo>
                <a:close/>
              </a:path>
              <a:path w="15916275" h="3197225">
                <a:moveTo>
                  <a:pt x="15915755" y="456704"/>
                </a:moveTo>
                <a:lnTo>
                  <a:pt x="13263131" y="456704"/>
                </a:lnTo>
                <a:lnTo>
                  <a:pt x="13263131" y="913396"/>
                </a:lnTo>
                <a:lnTo>
                  <a:pt x="13263131" y="1370076"/>
                </a:lnTo>
                <a:lnTo>
                  <a:pt x="13263131" y="1826768"/>
                </a:lnTo>
                <a:lnTo>
                  <a:pt x="13263131" y="2283447"/>
                </a:lnTo>
                <a:lnTo>
                  <a:pt x="15915755" y="2283447"/>
                </a:lnTo>
                <a:lnTo>
                  <a:pt x="15915755" y="1826768"/>
                </a:lnTo>
                <a:lnTo>
                  <a:pt x="15915755" y="1370076"/>
                </a:lnTo>
                <a:lnTo>
                  <a:pt x="15915755" y="913396"/>
                </a:lnTo>
                <a:lnTo>
                  <a:pt x="15915755" y="456704"/>
                </a:lnTo>
                <a:close/>
              </a:path>
              <a:path w="15916275" h="3197225">
                <a:moveTo>
                  <a:pt x="15915755" y="0"/>
                </a:moveTo>
                <a:lnTo>
                  <a:pt x="13263131" y="0"/>
                </a:lnTo>
                <a:lnTo>
                  <a:pt x="13263131" y="456692"/>
                </a:lnTo>
                <a:lnTo>
                  <a:pt x="15915755" y="456692"/>
                </a:lnTo>
                <a:lnTo>
                  <a:pt x="159157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6" name="objec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1081600"/>
              </p:ext>
            </p:extLst>
          </p:nvPr>
        </p:nvGraphicFramePr>
        <p:xfrm>
          <a:off x="2094177" y="5811341"/>
          <a:ext cx="15916274" cy="3652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473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1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517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355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sz="1650" b="1" spc="-25" dirty="0">
                          <a:solidFill>
                            <a:srgbClr val="1E1E1E"/>
                          </a:solidFill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  <a:cs typeface="Adobe Clean Han Black"/>
                        </a:rPr>
                        <a:t>항목</a:t>
                      </a:r>
                      <a:endParaRPr sz="1650" dirty="0">
                        <a:latin typeface="나눔스퀘어 Bold" panose="020B0600000101010101" pitchFamily="50" charset="-127"/>
                        <a:ea typeface="나눔스퀘어 Bold" panose="020B0600000101010101" pitchFamily="50" charset="-127"/>
                        <a:cs typeface="Adobe Clean Han Black"/>
                      </a:endParaRPr>
                    </a:p>
                  </a:txBody>
                  <a:tcPr marL="0" marR="0" marT="91440" marB="0">
                    <a:lnR w="3175">
                      <a:solidFill>
                        <a:srgbClr val="1E1E1E"/>
                      </a:solidFill>
                      <a:prstDash val="solid"/>
                    </a:lnR>
                    <a:lnT w="12700">
                      <a:solidFill>
                        <a:srgbClr val="1E1E1E"/>
                      </a:solidFill>
                      <a:prstDash val="solid"/>
                    </a:lnT>
                    <a:lnB w="3175">
                      <a:solidFill>
                        <a:srgbClr val="1E1E1E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sz="1650" b="1" spc="-75" dirty="0">
                          <a:solidFill>
                            <a:srgbClr val="1E1E1E"/>
                          </a:solidFill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  <a:cs typeface="Adobe Clean Han Black"/>
                        </a:rPr>
                        <a:t>상세</a:t>
                      </a:r>
                      <a:r>
                        <a:rPr sz="1650" b="1" spc="-110" dirty="0">
                          <a:solidFill>
                            <a:srgbClr val="1E1E1E"/>
                          </a:solidFill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  <a:cs typeface="Adobe Clean Han Black"/>
                        </a:rPr>
                        <a:t> </a:t>
                      </a:r>
                      <a:r>
                        <a:rPr sz="1650" b="1" spc="-35" dirty="0">
                          <a:solidFill>
                            <a:srgbClr val="1E1E1E"/>
                          </a:solidFill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  <a:cs typeface="Adobe Clean Han Black"/>
                        </a:rPr>
                        <a:t>내용</a:t>
                      </a:r>
                      <a:endParaRPr sz="1650" dirty="0">
                        <a:latin typeface="나눔스퀘어 Bold" panose="020B0600000101010101" pitchFamily="50" charset="-127"/>
                        <a:ea typeface="나눔스퀘어 Bold" panose="020B0600000101010101" pitchFamily="50" charset="-127"/>
                        <a:cs typeface="Adobe Clean Han Black"/>
                      </a:endParaRPr>
                    </a:p>
                  </a:txBody>
                  <a:tcPr marL="0" marR="0" marT="91440" marB="0">
                    <a:lnL w="3175">
                      <a:solidFill>
                        <a:srgbClr val="1E1E1E"/>
                      </a:solidFill>
                      <a:prstDash val="solid"/>
                    </a:lnL>
                    <a:lnR w="3175">
                      <a:solidFill>
                        <a:srgbClr val="1E1E1E"/>
                      </a:solidFill>
                      <a:prstDash val="solid"/>
                    </a:lnR>
                    <a:lnT w="12700">
                      <a:solidFill>
                        <a:srgbClr val="1E1E1E"/>
                      </a:solidFill>
                      <a:prstDash val="solid"/>
                    </a:lnT>
                    <a:lnB w="3175">
                      <a:solidFill>
                        <a:srgbClr val="1E1E1E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R="3175" algn="ctr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sz="1650" b="1" spc="-25" dirty="0">
                          <a:solidFill>
                            <a:srgbClr val="1E1E1E"/>
                          </a:solidFill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  <a:cs typeface="Adobe Clean Han Black"/>
                        </a:rPr>
                        <a:t>점수</a:t>
                      </a:r>
                      <a:endParaRPr sz="1650" dirty="0">
                        <a:latin typeface="나눔스퀘어 Bold" panose="020B0600000101010101" pitchFamily="50" charset="-127"/>
                        <a:ea typeface="나눔스퀘어 Bold" panose="020B0600000101010101" pitchFamily="50" charset="-127"/>
                        <a:cs typeface="Adobe Clean Han Black"/>
                      </a:endParaRPr>
                    </a:p>
                  </a:txBody>
                  <a:tcPr marL="0" marR="0" marT="91440" marB="0">
                    <a:lnL w="3175">
                      <a:solidFill>
                        <a:srgbClr val="1E1E1E"/>
                      </a:solidFill>
                      <a:prstDash val="solid"/>
                    </a:lnL>
                    <a:lnT w="12700">
                      <a:solidFill>
                        <a:srgbClr val="1E1E1E"/>
                      </a:solidFill>
                      <a:prstDash val="solid"/>
                    </a:lnT>
                    <a:lnB w="3175">
                      <a:solidFill>
                        <a:srgbClr val="1E1E1E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6565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50" dirty="0"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endParaRPr sz="1650" dirty="0"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Times New Roman"/>
                      </a:endParaRPr>
                    </a:p>
                    <a:p>
                      <a:pPr marL="751205">
                        <a:lnSpc>
                          <a:spcPct val="100000"/>
                        </a:lnSpc>
                      </a:pPr>
                      <a:r>
                        <a:rPr sz="1650" b="1" spc="-8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Adobe Clean Han Black"/>
                        </a:rPr>
                        <a:t>발송처리</a:t>
                      </a:r>
                      <a:r>
                        <a:rPr sz="1650" b="1" spc="-8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Adobe Clean Han Black"/>
                        </a:rPr>
                        <a:t> </a:t>
                      </a:r>
                      <a:r>
                        <a:rPr sz="1650" b="1" spc="-2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Adobe Clean Han Black"/>
                        </a:rPr>
                        <a:t>지연</a:t>
                      </a:r>
                      <a:endParaRPr sz="1650" dirty="0"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Adobe Clean Han Black"/>
                      </a:endParaRPr>
                    </a:p>
                  </a:txBody>
                  <a:tcPr marL="0" marR="0" marT="0" marB="0">
                    <a:lnR w="3175">
                      <a:solidFill>
                        <a:srgbClr val="1E1E1E"/>
                      </a:solidFill>
                      <a:prstDash val="solid"/>
                    </a:lnR>
                    <a:lnT w="3175">
                      <a:solidFill>
                        <a:srgbClr val="1E1E1E"/>
                      </a:solidFill>
                      <a:prstDash val="solid"/>
                    </a:lnT>
                    <a:lnB w="3175">
                      <a:solidFill>
                        <a:srgbClr val="1E1E1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28320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1650" b="1" spc="-23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결제완료일로부터</a:t>
                      </a:r>
                      <a:r>
                        <a:rPr sz="1650" b="1" spc="-229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19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3영업일</a:t>
                      </a:r>
                      <a:r>
                        <a:rPr sz="1650" b="1" spc="-229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1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이내</a:t>
                      </a:r>
                      <a:r>
                        <a:rPr sz="1650" b="1" spc="-229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2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미발송</a:t>
                      </a:r>
                      <a:r>
                        <a:rPr sz="1650" b="1" spc="-229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0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(발송지연</a:t>
                      </a:r>
                      <a:r>
                        <a:rPr sz="1650" b="1" spc="-229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18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안내</a:t>
                      </a:r>
                      <a:r>
                        <a:rPr sz="1650" b="1" spc="-229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4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처리된</a:t>
                      </a:r>
                      <a:r>
                        <a:rPr sz="1650" b="1" spc="-229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16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건</a:t>
                      </a:r>
                      <a:r>
                        <a:rPr sz="1650" b="1" spc="-229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제외)</a:t>
                      </a:r>
                      <a:endParaRPr sz="1650" dirty="0"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Malgun Gothic"/>
                      </a:endParaRPr>
                    </a:p>
                  </a:txBody>
                  <a:tcPr marL="0" marR="0" marT="83820" marB="0">
                    <a:lnL w="3175">
                      <a:solidFill>
                        <a:srgbClr val="1E1E1E"/>
                      </a:solidFill>
                      <a:prstDash val="solid"/>
                    </a:lnL>
                    <a:lnR w="3175">
                      <a:solidFill>
                        <a:srgbClr val="1E1E1E"/>
                      </a:solidFill>
                      <a:prstDash val="solid"/>
                    </a:lnR>
                    <a:lnT w="3175">
                      <a:solidFill>
                        <a:srgbClr val="1E1E1E"/>
                      </a:solidFill>
                      <a:prstDash val="solid"/>
                    </a:lnT>
                    <a:lnB w="3175">
                      <a:solidFill>
                        <a:srgbClr val="1E1E1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7620" algn="ct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1650" b="1" spc="-2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Adobe Clean Han Black"/>
                        </a:rPr>
                        <a:t>1점</a:t>
                      </a:r>
                      <a:endParaRPr sz="1650"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Adobe Clean Han Black"/>
                      </a:endParaRPr>
                    </a:p>
                  </a:txBody>
                  <a:tcPr marL="0" marR="0" marT="83820" marB="0">
                    <a:lnL w="3175">
                      <a:solidFill>
                        <a:srgbClr val="1E1E1E"/>
                      </a:solidFill>
                      <a:prstDash val="solid"/>
                    </a:lnL>
                    <a:lnT w="3175">
                      <a:solidFill>
                        <a:srgbClr val="1E1E1E"/>
                      </a:solidFill>
                      <a:prstDash val="solid"/>
                    </a:lnT>
                    <a:lnB w="3175">
                      <a:solidFill>
                        <a:srgbClr val="1E1E1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402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3175">
                      <a:solidFill>
                        <a:srgbClr val="1E1E1E"/>
                      </a:solidFill>
                      <a:prstDash val="solid"/>
                    </a:lnR>
                    <a:lnT w="3175">
                      <a:solidFill>
                        <a:srgbClr val="1E1E1E"/>
                      </a:solidFill>
                      <a:prstDash val="solid"/>
                    </a:lnT>
                    <a:lnB w="3175">
                      <a:solidFill>
                        <a:srgbClr val="1E1E1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28320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1650" b="1" spc="-23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결제완료일로부터</a:t>
                      </a:r>
                      <a:r>
                        <a:rPr sz="1650" b="1" spc="-229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18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7영업일</a:t>
                      </a:r>
                      <a:r>
                        <a:rPr sz="1650" b="1" spc="-229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1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이내</a:t>
                      </a:r>
                      <a:r>
                        <a:rPr sz="1650" b="1" spc="-229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2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미발송</a:t>
                      </a:r>
                      <a:r>
                        <a:rPr sz="1650" b="1" spc="-229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0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(발송지연</a:t>
                      </a:r>
                      <a:r>
                        <a:rPr sz="1650" b="1" spc="-229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18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안내</a:t>
                      </a:r>
                      <a:r>
                        <a:rPr sz="1650" b="1" spc="-229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4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처리된</a:t>
                      </a:r>
                      <a:r>
                        <a:rPr sz="1650" b="1" spc="-229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16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건</a:t>
                      </a:r>
                      <a:r>
                        <a:rPr sz="1650" b="1" spc="-229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제외)</a:t>
                      </a:r>
                      <a:endParaRPr sz="1650" dirty="0"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Malgun Gothic"/>
                      </a:endParaRPr>
                    </a:p>
                  </a:txBody>
                  <a:tcPr marL="0" marR="0" marT="83820" marB="0">
                    <a:lnL w="3175">
                      <a:solidFill>
                        <a:srgbClr val="1E1E1E"/>
                      </a:solidFill>
                      <a:prstDash val="solid"/>
                    </a:lnL>
                    <a:lnR w="3175">
                      <a:solidFill>
                        <a:srgbClr val="1E1E1E"/>
                      </a:solidFill>
                      <a:prstDash val="solid"/>
                    </a:lnR>
                    <a:lnT w="3175">
                      <a:solidFill>
                        <a:srgbClr val="1E1E1E"/>
                      </a:solidFill>
                      <a:prstDash val="solid"/>
                    </a:lnT>
                    <a:lnB w="3175">
                      <a:solidFill>
                        <a:srgbClr val="1E1E1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5080" algn="ct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1650" b="1" spc="-2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Adobe Clean Han Black"/>
                        </a:rPr>
                        <a:t>3점</a:t>
                      </a:r>
                      <a:endParaRPr sz="1650"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Adobe Clean Han Black"/>
                      </a:endParaRPr>
                    </a:p>
                  </a:txBody>
                  <a:tcPr marL="0" marR="0" marT="83820" marB="0">
                    <a:lnL w="3175">
                      <a:solidFill>
                        <a:srgbClr val="1E1E1E"/>
                      </a:solidFill>
                      <a:prstDash val="solid"/>
                    </a:lnL>
                    <a:lnT w="3175">
                      <a:solidFill>
                        <a:srgbClr val="1E1E1E"/>
                      </a:solidFill>
                      <a:prstDash val="solid"/>
                    </a:lnT>
                    <a:lnB w="3175">
                      <a:solidFill>
                        <a:srgbClr val="1E1E1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656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3175">
                      <a:solidFill>
                        <a:srgbClr val="1E1E1E"/>
                      </a:solidFill>
                      <a:prstDash val="solid"/>
                    </a:lnR>
                    <a:lnT w="3175">
                      <a:solidFill>
                        <a:srgbClr val="1E1E1E"/>
                      </a:solidFill>
                      <a:prstDash val="solid"/>
                    </a:lnT>
                    <a:lnB w="3175">
                      <a:solidFill>
                        <a:srgbClr val="1E1E1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28320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1650" b="1" spc="-22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발송지연</a:t>
                      </a:r>
                      <a:r>
                        <a:rPr sz="1650" b="1" spc="-254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18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안내</a:t>
                      </a:r>
                      <a:r>
                        <a:rPr sz="1650" b="1" spc="-24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29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처리</a:t>
                      </a:r>
                      <a:r>
                        <a:rPr sz="1650" b="1" spc="-24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16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후</a:t>
                      </a:r>
                      <a:r>
                        <a:rPr sz="1650" b="1" spc="-24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입력된</a:t>
                      </a:r>
                      <a:r>
                        <a:rPr sz="1650" b="1" spc="-24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1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발송예정일</a:t>
                      </a:r>
                      <a:r>
                        <a:rPr sz="1650" b="1" spc="-24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1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이내</a:t>
                      </a:r>
                      <a:r>
                        <a:rPr sz="1650" b="1" spc="-24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미발송</a:t>
                      </a:r>
                      <a:endParaRPr sz="1650" dirty="0"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Malgun Gothic"/>
                      </a:endParaRPr>
                    </a:p>
                  </a:txBody>
                  <a:tcPr marL="0" marR="0" marT="86360" marB="0">
                    <a:lnL w="3175">
                      <a:solidFill>
                        <a:srgbClr val="1E1E1E"/>
                      </a:solidFill>
                      <a:prstDash val="solid"/>
                    </a:lnL>
                    <a:lnR w="3175">
                      <a:solidFill>
                        <a:srgbClr val="1E1E1E"/>
                      </a:solidFill>
                      <a:prstDash val="solid"/>
                    </a:lnR>
                    <a:lnT w="3175">
                      <a:solidFill>
                        <a:srgbClr val="1E1E1E"/>
                      </a:solidFill>
                      <a:prstDash val="solid"/>
                    </a:lnT>
                    <a:lnB w="3175">
                      <a:solidFill>
                        <a:srgbClr val="1E1E1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6350"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1650" b="1" spc="-2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Adobe Clean Han Black"/>
                        </a:rPr>
                        <a:t>2점</a:t>
                      </a:r>
                      <a:endParaRPr sz="1650" dirty="0"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Adobe Clean Han Black"/>
                      </a:endParaRPr>
                    </a:p>
                  </a:txBody>
                  <a:tcPr marL="0" marR="0" marT="86360" marB="0">
                    <a:lnL w="3175">
                      <a:solidFill>
                        <a:srgbClr val="1E1E1E"/>
                      </a:solidFill>
                      <a:prstDash val="solid"/>
                    </a:lnL>
                    <a:lnT w="3175">
                      <a:solidFill>
                        <a:srgbClr val="1E1E1E"/>
                      </a:solidFill>
                      <a:prstDash val="solid"/>
                    </a:lnT>
                    <a:lnB w="3175">
                      <a:solidFill>
                        <a:srgbClr val="1E1E1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6565"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1650" b="1" spc="-1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Adobe Clean Han Black"/>
                        </a:rPr>
                        <a:t>품절/취소</a:t>
                      </a:r>
                      <a:endParaRPr sz="1650"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Adobe Clean Han Black"/>
                      </a:endParaRPr>
                    </a:p>
                  </a:txBody>
                  <a:tcPr marL="0" marR="0" marT="86360" marB="0">
                    <a:lnR w="3175">
                      <a:solidFill>
                        <a:srgbClr val="1E1E1E"/>
                      </a:solidFill>
                      <a:prstDash val="solid"/>
                    </a:lnR>
                    <a:lnT w="3175">
                      <a:solidFill>
                        <a:srgbClr val="1E1E1E"/>
                      </a:solidFill>
                      <a:prstDash val="solid"/>
                    </a:lnT>
                    <a:lnB w="3175">
                      <a:solidFill>
                        <a:srgbClr val="1E1E1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28320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1650" b="1" spc="-204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취소사유가</a:t>
                      </a:r>
                      <a:r>
                        <a:rPr sz="1650" b="1" spc="-23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0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'상품품절'인</a:t>
                      </a:r>
                      <a:r>
                        <a:rPr sz="1650" b="1" spc="-229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경우</a:t>
                      </a:r>
                      <a:endParaRPr sz="1650" dirty="0"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Malgun Gothic"/>
                      </a:endParaRPr>
                    </a:p>
                  </a:txBody>
                  <a:tcPr marL="0" marR="0" marT="86360" marB="0">
                    <a:lnL w="3175">
                      <a:solidFill>
                        <a:srgbClr val="1E1E1E"/>
                      </a:solidFill>
                      <a:prstDash val="solid"/>
                    </a:lnL>
                    <a:lnR w="3175">
                      <a:solidFill>
                        <a:srgbClr val="1E1E1E"/>
                      </a:solidFill>
                      <a:prstDash val="solid"/>
                    </a:lnR>
                    <a:lnT w="3175">
                      <a:solidFill>
                        <a:srgbClr val="1E1E1E"/>
                      </a:solidFill>
                      <a:prstDash val="solid"/>
                    </a:lnT>
                    <a:lnB w="3175">
                      <a:solidFill>
                        <a:srgbClr val="1E1E1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6350"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1650" b="1" spc="-2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Adobe Clean Han Black"/>
                        </a:rPr>
                        <a:t>2점</a:t>
                      </a:r>
                      <a:endParaRPr sz="1650" dirty="0"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Adobe Clean Han Black"/>
                      </a:endParaRPr>
                    </a:p>
                  </a:txBody>
                  <a:tcPr marL="0" marR="0" marT="86360" marB="0">
                    <a:lnL w="3175">
                      <a:solidFill>
                        <a:srgbClr val="1E1E1E"/>
                      </a:solidFill>
                      <a:prstDash val="solid"/>
                    </a:lnL>
                    <a:lnT w="3175">
                      <a:solidFill>
                        <a:srgbClr val="1E1E1E"/>
                      </a:solidFill>
                      <a:prstDash val="solid"/>
                    </a:lnT>
                    <a:lnB w="3175">
                      <a:solidFill>
                        <a:srgbClr val="1E1E1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6565"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1650" b="1" spc="-1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Adobe Clean Han Black"/>
                        </a:rPr>
                        <a:t>반품처리지연</a:t>
                      </a:r>
                      <a:endParaRPr sz="1650"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Adobe Clean Han Black"/>
                      </a:endParaRPr>
                    </a:p>
                  </a:txBody>
                  <a:tcPr marL="0" marR="0" marT="86360" marB="0">
                    <a:lnR w="3175">
                      <a:solidFill>
                        <a:srgbClr val="1E1E1E"/>
                      </a:solidFill>
                      <a:prstDash val="solid"/>
                    </a:lnR>
                    <a:lnT w="3175">
                      <a:solidFill>
                        <a:srgbClr val="1E1E1E"/>
                      </a:solidFill>
                      <a:prstDash val="solid"/>
                    </a:lnT>
                    <a:lnB w="3175">
                      <a:solidFill>
                        <a:srgbClr val="1E1E1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28320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1650" b="1" spc="-19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수거</a:t>
                      </a:r>
                      <a:r>
                        <a:rPr sz="1650" b="1" spc="-23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4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완료일로부터</a:t>
                      </a:r>
                      <a:r>
                        <a:rPr sz="1650" b="1" spc="-229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19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3영업일</a:t>
                      </a:r>
                      <a:r>
                        <a:rPr sz="1650" b="1" spc="-23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19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이상</a:t>
                      </a:r>
                      <a:r>
                        <a:rPr sz="1650" b="1" spc="-229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2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경과되었으나</a:t>
                      </a:r>
                      <a:r>
                        <a:rPr sz="1650" b="1" spc="-23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2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환불처리</a:t>
                      </a:r>
                      <a:r>
                        <a:rPr sz="1650" b="1" spc="-229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1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또는</a:t>
                      </a:r>
                      <a:r>
                        <a:rPr sz="1650" b="1" spc="-229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보류설정</a:t>
                      </a:r>
                      <a:r>
                        <a:rPr sz="1650" b="1" spc="-23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04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되지</a:t>
                      </a:r>
                      <a:r>
                        <a:rPr sz="1650" b="1" spc="-229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18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않은</a:t>
                      </a:r>
                      <a:r>
                        <a:rPr sz="1650" b="1" spc="-23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경우</a:t>
                      </a:r>
                      <a:endParaRPr sz="1650" dirty="0"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Malgun Gothic"/>
                      </a:endParaRPr>
                    </a:p>
                  </a:txBody>
                  <a:tcPr marL="0" marR="0" marT="86360" marB="0">
                    <a:lnL w="3175">
                      <a:solidFill>
                        <a:srgbClr val="1E1E1E"/>
                      </a:solidFill>
                      <a:prstDash val="solid"/>
                    </a:lnL>
                    <a:lnR w="3175">
                      <a:solidFill>
                        <a:srgbClr val="1E1E1E"/>
                      </a:solidFill>
                      <a:prstDash val="solid"/>
                    </a:lnR>
                    <a:lnT w="3175">
                      <a:solidFill>
                        <a:srgbClr val="1E1E1E"/>
                      </a:solidFill>
                      <a:prstDash val="solid"/>
                    </a:lnT>
                    <a:lnB w="3175">
                      <a:solidFill>
                        <a:srgbClr val="1E1E1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7620"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1650" b="1" spc="-2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Adobe Clean Han Black"/>
                        </a:rPr>
                        <a:t>1점</a:t>
                      </a:r>
                      <a:endParaRPr sz="1650" dirty="0"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Adobe Clean Han Black"/>
                      </a:endParaRPr>
                    </a:p>
                  </a:txBody>
                  <a:tcPr marL="0" marR="0" marT="86360" marB="0">
                    <a:lnL w="3175">
                      <a:solidFill>
                        <a:srgbClr val="1E1E1E"/>
                      </a:solidFill>
                      <a:prstDash val="solid"/>
                    </a:lnL>
                    <a:lnT w="3175">
                      <a:solidFill>
                        <a:srgbClr val="1E1E1E"/>
                      </a:solidFill>
                      <a:prstDash val="solid"/>
                    </a:lnT>
                    <a:lnB w="3175">
                      <a:solidFill>
                        <a:srgbClr val="1E1E1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6565"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1650" b="1" spc="-7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Adobe Clean Han Black"/>
                        </a:rPr>
                        <a:t>교환처리</a:t>
                      </a:r>
                      <a:r>
                        <a:rPr sz="1650" b="1" spc="-10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Adobe Clean Han Black"/>
                        </a:rPr>
                        <a:t> </a:t>
                      </a:r>
                      <a:r>
                        <a:rPr sz="1650" b="1" spc="-2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Adobe Clean Han Black"/>
                        </a:rPr>
                        <a:t>지연</a:t>
                      </a:r>
                      <a:endParaRPr sz="1650"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Adobe Clean Han Black"/>
                      </a:endParaRPr>
                    </a:p>
                  </a:txBody>
                  <a:tcPr marL="0" marR="0" marT="86360" marB="0">
                    <a:lnR w="3175">
                      <a:solidFill>
                        <a:srgbClr val="1E1E1E"/>
                      </a:solidFill>
                      <a:prstDash val="solid"/>
                    </a:lnR>
                    <a:lnT w="3175">
                      <a:solidFill>
                        <a:srgbClr val="1E1E1E"/>
                      </a:solidFill>
                      <a:prstDash val="solid"/>
                    </a:lnT>
                    <a:lnB w="3175">
                      <a:solidFill>
                        <a:srgbClr val="1E1E1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28320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1650" b="1" spc="-19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수거</a:t>
                      </a:r>
                      <a:r>
                        <a:rPr sz="1650" b="1" spc="-23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4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완료일로부터</a:t>
                      </a:r>
                      <a:r>
                        <a:rPr sz="1650" b="1" spc="-229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19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3영업일</a:t>
                      </a:r>
                      <a:r>
                        <a:rPr sz="1650" b="1" spc="-229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19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이상</a:t>
                      </a:r>
                      <a:r>
                        <a:rPr sz="1650" b="1" spc="-229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2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경과되었으나</a:t>
                      </a:r>
                      <a:r>
                        <a:rPr sz="1650" b="1" spc="-229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2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교환재배송</a:t>
                      </a:r>
                      <a:r>
                        <a:rPr sz="1650" b="1" spc="-229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처리 </a:t>
                      </a:r>
                      <a:r>
                        <a:rPr sz="1650" b="1" spc="-21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또는</a:t>
                      </a:r>
                      <a:r>
                        <a:rPr sz="1650" b="1" spc="-229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0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보류</a:t>
                      </a:r>
                      <a:r>
                        <a:rPr sz="1650" b="1" spc="-23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설정되지</a:t>
                      </a:r>
                      <a:r>
                        <a:rPr sz="1650" b="1" spc="-229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18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않은</a:t>
                      </a:r>
                      <a:r>
                        <a:rPr sz="1650" b="1" spc="-229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경우</a:t>
                      </a:r>
                      <a:endParaRPr sz="1650"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Malgun Gothic"/>
                      </a:endParaRPr>
                    </a:p>
                  </a:txBody>
                  <a:tcPr marL="0" marR="0" marT="86360" marB="0">
                    <a:lnL w="3175">
                      <a:solidFill>
                        <a:srgbClr val="1E1E1E"/>
                      </a:solidFill>
                      <a:prstDash val="solid"/>
                    </a:lnL>
                    <a:lnR w="3175">
                      <a:solidFill>
                        <a:srgbClr val="1E1E1E"/>
                      </a:solidFill>
                      <a:prstDash val="solid"/>
                    </a:lnR>
                    <a:lnT w="3175">
                      <a:solidFill>
                        <a:srgbClr val="1E1E1E"/>
                      </a:solidFill>
                      <a:prstDash val="solid"/>
                    </a:lnT>
                    <a:lnB w="3175">
                      <a:solidFill>
                        <a:srgbClr val="1E1E1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7620"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1650" b="1" spc="-2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Adobe Clean Han Black"/>
                        </a:rPr>
                        <a:t>1점</a:t>
                      </a:r>
                      <a:endParaRPr sz="1650" dirty="0"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Adobe Clean Han Black"/>
                      </a:endParaRPr>
                    </a:p>
                  </a:txBody>
                  <a:tcPr marL="0" marR="0" marT="86360" marB="0">
                    <a:lnL w="3175">
                      <a:solidFill>
                        <a:srgbClr val="1E1E1E"/>
                      </a:solidFill>
                      <a:prstDash val="solid"/>
                    </a:lnL>
                    <a:lnT w="3175">
                      <a:solidFill>
                        <a:srgbClr val="1E1E1E"/>
                      </a:solidFill>
                      <a:prstDash val="solid"/>
                    </a:lnT>
                    <a:lnB w="3175">
                      <a:solidFill>
                        <a:srgbClr val="1E1E1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2120"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1650" b="1" spc="-1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Adobe Clean Han Black"/>
                        </a:rPr>
                        <a:t>민원/모니터링</a:t>
                      </a:r>
                      <a:endParaRPr sz="1650"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Adobe Clean Han Black"/>
                      </a:endParaRPr>
                    </a:p>
                  </a:txBody>
                  <a:tcPr marL="0" marR="0" marT="86360" marB="0">
                    <a:lnR w="3175">
                      <a:solidFill>
                        <a:srgbClr val="1E1E1E"/>
                      </a:solidFill>
                      <a:prstDash val="solid"/>
                    </a:lnR>
                    <a:lnT w="3175">
                      <a:solidFill>
                        <a:srgbClr val="1E1E1E"/>
                      </a:solidFill>
                      <a:prstDash val="solid"/>
                    </a:lnT>
                    <a:lnB w="12700">
                      <a:solidFill>
                        <a:srgbClr val="1E1E1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28320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1650" b="1" spc="-229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서비스</a:t>
                      </a:r>
                      <a:r>
                        <a:rPr sz="1650" b="1" spc="-24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19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이용규칙</a:t>
                      </a:r>
                      <a:r>
                        <a:rPr sz="1650" b="1" spc="-24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2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위반</a:t>
                      </a:r>
                      <a:r>
                        <a:rPr sz="1650" b="1" spc="-24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16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시</a:t>
                      </a:r>
                      <a:r>
                        <a:rPr sz="1650" b="1" spc="-24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19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회사의</a:t>
                      </a:r>
                      <a:r>
                        <a:rPr sz="1650" b="1" spc="-24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19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심사를</a:t>
                      </a:r>
                      <a:r>
                        <a:rPr sz="1650" b="1" spc="-24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18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통해</a:t>
                      </a:r>
                      <a:r>
                        <a:rPr sz="1650" b="1" spc="-24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29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페널티</a:t>
                      </a:r>
                      <a:r>
                        <a:rPr sz="1650" b="1" spc="-24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1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부여가</a:t>
                      </a:r>
                      <a:r>
                        <a:rPr sz="1650" b="1" spc="-24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0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타당하다고</a:t>
                      </a:r>
                      <a:r>
                        <a:rPr sz="1650" b="1" spc="-24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29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인정되는</a:t>
                      </a:r>
                      <a:r>
                        <a:rPr sz="1650" b="1" spc="-23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경우</a:t>
                      </a:r>
                      <a:endParaRPr sz="1650"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Malgun Gothic"/>
                      </a:endParaRPr>
                    </a:p>
                  </a:txBody>
                  <a:tcPr marL="0" marR="0" marT="86360" marB="0">
                    <a:lnL w="3175">
                      <a:solidFill>
                        <a:srgbClr val="1E1E1E"/>
                      </a:solidFill>
                      <a:prstDash val="solid"/>
                    </a:lnL>
                    <a:lnR w="3175">
                      <a:solidFill>
                        <a:srgbClr val="1E1E1E"/>
                      </a:solidFill>
                      <a:prstDash val="solid"/>
                    </a:lnR>
                    <a:lnT w="3175">
                      <a:solidFill>
                        <a:srgbClr val="1E1E1E"/>
                      </a:solidFill>
                      <a:prstDash val="solid"/>
                    </a:lnT>
                    <a:lnB w="12700">
                      <a:solidFill>
                        <a:srgbClr val="1E1E1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1650" b="1" spc="-7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Adobe Clean Han Black"/>
                        </a:rPr>
                        <a:t>3점</a:t>
                      </a:r>
                      <a:r>
                        <a:rPr sz="1650" b="1" spc="-11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Adobe Clean Han Black"/>
                        </a:rPr>
                        <a:t> </a:t>
                      </a:r>
                      <a:r>
                        <a:rPr sz="1650" b="1" spc="-14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Adobe Clean Han Black"/>
                        </a:rPr>
                        <a:t>~</a:t>
                      </a:r>
                      <a:r>
                        <a:rPr sz="1650" b="1" spc="-10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Adobe Clean Han Black"/>
                        </a:rPr>
                        <a:t> </a:t>
                      </a:r>
                      <a:r>
                        <a:rPr sz="1650" b="1" spc="-2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Adobe Clean Han Black"/>
                        </a:rPr>
                        <a:t>40점</a:t>
                      </a:r>
                      <a:endParaRPr sz="1650" dirty="0"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Adobe Clean Han Black"/>
                      </a:endParaRPr>
                    </a:p>
                  </a:txBody>
                  <a:tcPr marL="0" marR="0" marT="86360" marB="0">
                    <a:lnL w="3175">
                      <a:solidFill>
                        <a:srgbClr val="1E1E1E"/>
                      </a:solidFill>
                      <a:prstDash val="solid"/>
                    </a:lnL>
                    <a:lnT w="3175">
                      <a:solidFill>
                        <a:srgbClr val="1E1E1E"/>
                      </a:solidFill>
                      <a:prstDash val="solid"/>
                    </a:lnT>
                    <a:lnB w="12700">
                      <a:solidFill>
                        <a:srgbClr val="1E1E1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3125"/>
              </a:lnSpc>
            </a:pPr>
            <a:fld id="{81D60167-4931-47E6-BA6A-407CBD079E47}" type="slidenum">
              <a:rPr spc="-25" dirty="0"/>
              <a:t>10</a:t>
            </a:fld>
            <a:endParaRPr spc="-25" dirty="0"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xfrm>
            <a:off x="1580659" y="10272014"/>
            <a:ext cx="6210809" cy="28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70"/>
              </a:lnSpc>
            </a:pPr>
            <a:r>
              <a:rPr spc="-8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네이버페이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3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주문형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가입과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35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심사,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45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취급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75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불가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45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상품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및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85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페널티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25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기준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47088" y="2408303"/>
            <a:ext cx="18010505" cy="7329805"/>
          </a:xfrm>
          <a:custGeom>
            <a:avLst/>
            <a:gdLst/>
            <a:ahLst/>
            <a:cxnLst/>
            <a:rect l="l" t="t" r="r" b="b"/>
            <a:pathLst>
              <a:path w="18010505" h="7329805">
                <a:moveTo>
                  <a:pt x="18009922" y="0"/>
                </a:moveTo>
                <a:lnTo>
                  <a:pt x="0" y="0"/>
                </a:lnTo>
                <a:lnTo>
                  <a:pt x="0" y="7329619"/>
                </a:lnTo>
                <a:lnTo>
                  <a:pt x="18009922" y="7329619"/>
                </a:lnTo>
                <a:lnTo>
                  <a:pt x="18009922" y="0"/>
                </a:lnTo>
                <a:close/>
              </a:path>
            </a:pathLst>
          </a:custGeom>
          <a:solidFill>
            <a:srgbClr val="FBFB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pc="-1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4.</a:t>
            </a:r>
            <a:r>
              <a:rPr spc="-254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spc="-5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주문형</a:t>
            </a:r>
            <a:r>
              <a:rPr spc="-19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spc="-16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서비스</a:t>
            </a:r>
            <a:r>
              <a:rPr spc="-17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spc="-9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정책</a:t>
            </a:r>
            <a:r>
              <a:rPr spc="-19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및</a:t>
            </a:r>
            <a:r>
              <a:rPr spc="-19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페널티</a:t>
            </a:r>
            <a:r>
              <a:rPr spc="-17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spc="-125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적용</a:t>
            </a:r>
            <a:r>
              <a:rPr spc="-17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spc="-25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기준</a:t>
            </a:r>
          </a:p>
        </p:txBody>
      </p:sp>
      <p:sp>
        <p:nvSpPr>
          <p:cNvPr id="4" name="object 4"/>
          <p:cNvSpPr/>
          <p:nvPr/>
        </p:nvSpPr>
        <p:spPr>
          <a:xfrm>
            <a:off x="2094166" y="5865602"/>
            <a:ext cx="15916275" cy="3341370"/>
          </a:xfrm>
          <a:custGeom>
            <a:avLst/>
            <a:gdLst/>
            <a:ahLst/>
            <a:cxnLst/>
            <a:rect l="l" t="t" r="r" b="b"/>
            <a:pathLst>
              <a:path w="15916275" h="3341370">
                <a:moveTo>
                  <a:pt x="5305247" y="0"/>
                </a:moveTo>
                <a:lnTo>
                  <a:pt x="2652623" y="0"/>
                </a:lnTo>
                <a:lnTo>
                  <a:pt x="0" y="0"/>
                </a:lnTo>
                <a:lnTo>
                  <a:pt x="0" y="1113726"/>
                </a:lnTo>
                <a:lnTo>
                  <a:pt x="0" y="2227453"/>
                </a:lnTo>
                <a:lnTo>
                  <a:pt x="0" y="3341192"/>
                </a:lnTo>
                <a:lnTo>
                  <a:pt x="2652623" y="3341192"/>
                </a:lnTo>
                <a:lnTo>
                  <a:pt x="5305247" y="3341192"/>
                </a:lnTo>
                <a:lnTo>
                  <a:pt x="5305247" y="2227465"/>
                </a:lnTo>
                <a:lnTo>
                  <a:pt x="5305247" y="1113726"/>
                </a:lnTo>
                <a:lnTo>
                  <a:pt x="5305247" y="0"/>
                </a:lnTo>
                <a:close/>
              </a:path>
              <a:path w="15916275" h="3341370">
                <a:moveTo>
                  <a:pt x="15915755" y="0"/>
                </a:moveTo>
                <a:lnTo>
                  <a:pt x="5305260" y="0"/>
                </a:lnTo>
                <a:lnTo>
                  <a:pt x="5305260" y="1113726"/>
                </a:lnTo>
                <a:lnTo>
                  <a:pt x="5305260" y="2227453"/>
                </a:lnTo>
                <a:lnTo>
                  <a:pt x="5305260" y="3341192"/>
                </a:lnTo>
                <a:lnTo>
                  <a:pt x="15915755" y="3341192"/>
                </a:lnTo>
                <a:lnTo>
                  <a:pt x="15915755" y="2227465"/>
                </a:lnTo>
                <a:lnTo>
                  <a:pt x="15915755" y="1113726"/>
                </a:lnTo>
                <a:lnTo>
                  <a:pt x="159157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5" name="objec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528691"/>
              </p:ext>
            </p:extLst>
          </p:nvPr>
        </p:nvGraphicFramePr>
        <p:xfrm>
          <a:off x="2094177" y="5183088"/>
          <a:ext cx="15915005" cy="40195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473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57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102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69925"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1305"/>
                        </a:spcBef>
                      </a:pPr>
                      <a:r>
                        <a:rPr sz="2050" b="1" spc="-25" dirty="0">
                          <a:solidFill>
                            <a:srgbClr val="1E1E1E"/>
                          </a:solidFill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  <a:cs typeface="Adobe Clean Han Black"/>
                        </a:rPr>
                        <a:t>구분</a:t>
                      </a:r>
                      <a:endParaRPr sz="2050" dirty="0">
                        <a:latin typeface="나눔스퀘어 Bold" panose="020B0600000101010101" pitchFamily="50" charset="-127"/>
                        <a:ea typeface="나눔스퀘어 Bold" panose="020B0600000101010101" pitchFamily="50" charset="-127"/>
                        <a:cs typeface="Adobe Clean Han Black"/>
                      </a:endParaRPr>
                    </a:p>
                  </a:txBody>
                  <a:tcPr marL="0" marR="0" marT="165735" marB="0">
                    <a:lnR w="3175">
                      <a:solidFill>
                        <a:srgbClr val="1E1E1E"/>
                      </a:solidFill>
                      <a:prstDash val="solid"/>
                    </a:lnR>
                    <a:lnT w="12700">
                      <a:solidFill>
                        <a:srgbClr val="1E1E1E"/>
                      </a:solidFill>
                      <a:prstDash val="solid"/>
                    </a:lnT>
                    <a:lnB w="3175">
                      <a:solidFill>
                        <a:srgbClr val="1E1E1E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305"/>
                        </a:spcBef>
                      </a:pPr>
                      <a:r>
                        <a:rPr sz="2050" b="1" spc="-25" dirty="0">
                          <a:solidFill>
                            <a:srgbClr val="1E1E1E"/>
                          </a:solidFill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  <a:cs typeface="Adobe Clean Han Black"/>
                        </a:rPr>
                        <a:t>제재</a:t>
                      </a:r>
                      <a:endParaRPr sz="2050" dirty="0">
                        <a:latin typeface="나눔스퀘어 Bold" panose="020B0600000101010101" pitchFamily="50" charset="-127"/>
                        <a:ea typeface="나눔스퀘어 Bold" panose="020B0600000101010101" pitchFamily="50" charset="-127"/>
                        <a:cs typeface="Adobe Clean Han Black"/>
                      </a:endParaRPr>
                    </a:p>
                  </a:txBody>
                  <a:tcPr marL="0" marR="0" marT="165735" marB="0">
                    <a:lnL w="3175">
                      <a:solidFill>
                        <a:srgbClr val="1E1E1E"/>
                      </a:solidFill>
                      <a:prstDash val="solid"/>
                    </a:lnL>
                    <a:lnR w="3175">
                      <a:solidFill>
                        <a:srgbClr val="1E1E1E"/>
                      </a:solidFill>
                      <a:prstDash val="solid"/>
                    </a:lnR>
                    <a:lnT w="12700">
                      <a:solidFill>
                        <a:srgbClr val="1E1E1E"/>
                      </a:solidFill>
                      <a:prstDash val="solid"/>
                    </a:lnT>
                    <a:lnB w="3175">
                      <a:solidFill>
                        <a:srgbClr val="1E1E1E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05"/>
                        </a:spcBef>
                      </a:pPr>
                      <a:r>
                        <a:rPr sz="2050" b="1" spc="-95" dirty="0">
                          <a:solidFill>
                            <a:srgbClr val="1E1E1E"/>
                          </a:solidFill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  <a:cs typeface="Adobe Clean Han Black"/>
                        </a:rPr>
                        <a:t>상세</a:t>
                      </a:r>
                      <a:r>
                        <a:rPr sz="2050" b="1" spc="-135" dirty="0">
                          <a:solidFill>
                            <a:srgbClr val="1E1E1E"/>
                          </a:solidFill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  <a:cs typeface="Adobe Clean Han Black"/>
                        </a:rPr>
                        <a:t> </a:t>
                      </a:r>
                      <a:r>
                        <a:rPr sz="2050" b="1" spc="-25" dirty="0">
                          <a:solidFill>
                            <a:srgbClr val="1E1E1E"/>
                          </a:solidFill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  <a:cs typeface="Adobe Clean Han Black"/>
                        </a:rPr>
                        <a:t>내용</a:t>
                      </a:r>
                      <a:endParaRPr sz="2050" dirty="0">
                        <a:latin typeface="나눔스퀘어 Bold" panose="020B0600000101010101" pitchFamily="50" charset="-127"/>
                        <a:ea typeface="나눔스퀘어 Bold" panose="020B0600000101010101" pitchFamily="50" charset="-127"/>
                        <a:cs typeface="Adobe Clean Han Black"/>
                      </a:endParaRPr>
                    </a:p>
                  </a:txBody>
                  <a:tcPr marL="0" marR="0" marT="165735" marB="0">
                    <a:lnL w="3175">
                      <a:solidFill>
                        <a:srgbClr val="1E1E1E"/>
                      </a:solidFill>
                      <a:prstDash val="solid"/>
                    </a:lnL>
                    <a:lnT w="12700">
                      <a:solidFill>
                        <a:srgbClr val="1E1E1E"/>
                      </a:solidFill>
                      <a:prstDash val="solid"/>
                    </a:lnT>
                    <a:lnB w="3175">
                      <a:solidFill>
                        <a:srgbClr val="1E1E1E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220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endParaRPr sz="2050" dirty="0">
                        <a:latin typeface="나눔스퀘어 ExtraBold" panose="020B0600000101010101" pitchFamily="50" charset="-127"/>
                        <a:ea typeface="나눔스퀘어 ExtraBold" panose="020B0600000101010101" pitchFamily="50" charset="-127"/>
                        <a:cs typeface="Times New Roman"/>
                      </a:endParaRPr>
                    </a:p>
                    <a:p>
                      <a:pPr marL="5080" algn="ctr">
                        <a:lnSpc>
                          <a:spcPct val="100000"/>
                        </a:lnSpc>
                      </a:pPr>
                      <a:r>
                        <a:rPr sz="2050" b="1" spc="30" dirty="0">
                          <a:solidFill>
                            <a:srgbClr val="1E1E1E"/>
                          </a:solidFill>
                          <a:latin typeface="나눔스퀘어 ExtraBold" panose="020B0600000101010101" pitchFamily="50" charset="-127"/>
                          <a:ea typeface="나눔스퀘어 ExtraBold" panose="020B0600000101010101" pitchFamily="50" charset="-127"/>
                          <a:cs typeface="Adobe Clean Han Black"/>
                        </a:rPr>
                        <a:t>1단계</a:t>
                      </a:r>
                      <a:endParaRPr sz="2050" dirty="0">
                        <a:latin typeface="나눔스퀘어 ExtraBold" panose="020B0600000101010101" pitchFamily="50" charset="-127"/>
                        <a:ea typeface="나눔스퀘어 ExtraBold" panose="020B0600000101010101" pitchFamily="50" charset="-127"/>
                        <a:cs typeface="Adobe Clean Han Black"/>
                      </a:endParaRPr>
                    </a:p>
                  </a:txBody>
                  <a:tcPr marL="0" marR="0" marT="86995" marB="0">
                    <a:lnR w="3175">
                      <a:solidFill>
                        <a:srgbClr val="1E1E1E"/>
                      </a:solidFill>
                      <a:prstDash val="solid"/>
                    </a:lnR>
                    <a:lnT w="3175">
                      <a:solidFill>
                        <a:srgbClr val="1E1E1E"/>
                      </a:solidFill>
                      <a:prstDash val="solid"/>
                    </a:lnT>
                    <a:lnB w="3175">
                      <a:solidFill>
                        <a:srgbClr val="1E1E1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endParaRPr sz="2050">
                        <a:latin typeface="나눔스퀘어 ExtraBold" panose="020B0600000101010101" pitchFamily="50" charset="-127"/>
                        <a:ea typeface="나눔스퀘어 ExtraBold" panose="020B0600000101010101" pitchFamily="50" charset="-127"/>
                        <a:cs typeface="Times New Roman"/>
                      </a:endParaRPr>
                    </a:p>
                    <a:p>
                      <a:pPr marL="5080" algn="ctr">
                        <a:lnSpc>
                          <a:spcPct val="100000"/>
                        </a:lnSpc>
                      </a:pPr>
                      <a:r>
                        <a:rPr sz="2050" b="1" spc="-25" dirty="0">
                          <a:solidFill>
                            <a:srgbClr val="1E1E1E"/>
                          </a:solidFill>
                          <a:latin typeface="나눔스퀘어 ExtraBold" panose="020B0600000101010101" pitchFamily="50" charset="-127"/>
                          <a:ea typeface="나눔스퀘어 ExtraBold" panose="020B0600000101010101" pitchFamily="50" charset="-127"/>
                          <a:cs typeface="Adobe Clean Han Black"/>
                        </a:rPr>
                        <a:t>주의</a:t>
                      </a:r>
                      <a:endParaRPr sz="2050">
                        <a:latin typeface="나눔스퀘어 ExtraBold" panose="020B0600000101010101" pitchFamily="50" charset="-127"/>
                        <a:ea typeface="나눔스퀘어 ExtraBold" panose="020B0600000101010101" pitchFamily="50" charset="-127"/>
                        <a:cs typeface="Adobe Clean Han Black"/>
                      </a:endParaRPr>
                    </a:p>
                  </a:txBody>
                  <a:tcPr marL="0" marR="0" marT="86995" marB="0">
                    <a:lnL w="3175">
                      <a:solidFill>
                        <a:srgbClr val="1E1E1E"/>
                      </a:solidFill>
                      <a:prstDash val="solid"/>
                    </a:lnL>
                    <a:lnR w="3175">
                      <a:solidFill>
                        <a:srgbClr val="1E1E1E"/>
                      </a:solidFill>
                      <a:prstDash val="solid"/>
                    </a:lnR>
                    <a:lnT w="3175">
                      <a:solidFill>
                        <a:srgbClr val="1E1E1E"/>
                      </a:solidFill>
                      <a:prstDash val="solid"/>
                    </a:lnT>
                    <a:lnB w="3175">
                      <a:solidFill>
                        <a:srgbClr val="1E1E1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endParaRPr sz="1650" dirty="0"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Times New Roman"/>
                      </a:endParaRPr>
                    </a:p>
                    <a:p>
                      <a:pPr marL="614680" indent="-91440">
                        <a:lnSpc>
                          <a:spcPct val="100000"/>
                        </a:lnSpc>
                        <a:buSzPts val="400"/>
                        <a:buChar char="●"/>
                        <a:tabLst>
                          <a:tab pos="614680" algn="l"/>
                        </a:tabLst>
                      </a:pPr>
                      <a:r>
                        <a:rPr sz="1650" b="1" spc="-20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최근</a:t>
                      </a:r>
                      <a:r>
                        <a:rPr sz="1650" b="1" spc="-24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7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30일</a:t>
                      </a:r>
                      <a:r>
                        <a:rPr sz="1650" b="1" spc="-24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04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동안</a:t>
                      </a:r>
                      <a:r>
                        <a:rPr sz="1650" b="1" spc="-24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1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가맹점의</a:t>
                      </a:r>
                      <a:r>
                        <a:rPr sz="1650" b="1" spc="-24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29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페널티</a:t>
                      </a:r>
                      <a:r>
                        <a:rPr sz="1650" b="1" spc="-24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1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점수의</a:t>
                      </a:r>
                      <a:r>
                        <a:rPr sz="1650" b="1" spc="-24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18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합이</a:t>
                      </a:r>
                      <a:r>
                        <a:rPr sz="1650" b="1" spc="-24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9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10점</a:t>
                      </a:r>
                      <a:r>
                        <a:rPr sz="1650" b="1" spc="-24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이상</a:t>
                      </a:r>
                      <a:endParaRPr sz="1650" dirty="0"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Malgun Gothic"/>
                      </a:endParaRPr>
                    </a:p>
                    <a:p>
                      <a:pPr marL="614680" indent="-91440">
                        <a:lnSpc>
                          <a:spcPct val="100000"/>
                        </a:lnSpc>
                        <a:spcBef>
                          <a:spcPts val="495"/>
                        </a:spcBef>
                        <a:buSzPts val="400"/>
                        <a:buChar char="●"/>
                        <a:tabLst>
                          <a:tab pos="614680" algn="l"/>
                        </a:tabLst>
                      </a:pPr>
                      <a:r>
                        <a:rPr sz="1650" b="1" spc="-19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판매관리</a:t>
                      </a:r>
                      <a:r>
                        <a:rPr sz="1650" b="1" spc="-24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29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페널티</a:t>
                      </a:r>
                      <a:r>
                        <a:rPr sz="1650" b="1" spc="-24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04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비율(페널티</a:t>
                      </a:r>
                      <a:r>
                        <a:rPr sz="1650" b="1" spc="-24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1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점수의</a:t>
                      </a:r>
                      <a:r>
                        <a:rPr sz="1650" b="1" spc="-24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14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합/</a:t>
                      </a:r>
                      <a:r>
                        <a:rPr sz="1650" b="1" spc="-24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1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결제건수의</a:t>
                      </a:r>
                      <a:r>
                        <a:rPr sz="1650" b="1" spc="-24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17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합)이</a:t>
                      </a:r>
                      <a:r>
                        <a:rPr sz="1650" b="1" spc="-23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40%</a:t>
                      </a:r>
                      <a:r>
                        <a:rPr sz="1650" b="1" spc="-24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19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이상이</a:t>
                      </a:r>
                      <a:r>
                        <a:rPr sz="1650" b="1" spc="-24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19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최초로</a:t>
                      </a:r>
                      <a:r>
                        <a:rPr sz="1650" b="1" spc="-24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2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발생된</a:t>
                      </a:r>
                      <a:r>
                        <a:rPr sz="1650" b="1" spc="-24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상태</a:t>
                      </a:r>
                      <a:endParaRPr sz="1650" dirty="0"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Malgun Gothic"/>
                      </a:endParaRPr>
                    </a:p>
                  </a:txBody>
                  <a:tcPr marL="0" marR="0" marT="22225" marB="0">
                    <a:lnL w="3175">
                      <a:solidFill>
                        <a:srgbClr val="1E1E1E"/>
                      </a:solidFill>
                      <a:prstDash val="solid"/>
                    </a:lnL>
                    <a:lnT w="3175">
                      <a:solidFill>
                        <a:srgbClr val="1E1E1E"/>
                      </a:solidFill>
                      <a:prstDash val="solid"/>
                    </a:lnT>
                    <a:lnB w="3175">
                      <a:solidFill>
                        <a:srgbClr val="1E1E1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137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endParaRPr sz="2050" dirty="0">
                        <a:latin typeface="나눔스퀘어 ExtraBold" panose="020B0600000101010101" pitchFamily="50" charset="-127"/>
                        <a:ea typeface="나눔스퀘어 ExtraBold" panose="020B0600000101010101" pitchFamily="50" charset="-127"/>
                        <a:cs typeface="Times New Roman"/>
                      </a:endParaRPr>
                    </a:p>
                    <a:p>
                      <a:pPr marL="508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050" b="1" spc="-25" dirty="0">
                          <a:solidFill>
                            <a:srgbClr val="1E1E1E"/>
                          </a:solidFill>
                          <a:latin typeface="나눔스퀘어 ExtraBold" panose="020B0600000101010101" pitchFamily="50" charset="-127"/>
                          <a:ea typeface="나눔스퀘어 ExtraBold" panose="020B0600000101010101" pitchFamily="50" charset="-127"/>
                          <a:cs typeface="Adobe Clean Han Black"/>
                        </a:rPr>
                        <a:t>2단계</a:t>
                      </a:r>
                      <a:endParaRPr sz="2050" dirty="0">
                        <a:latin typeface="나눔스퀘어 ExtraBold" panose="020B0600000101010101" pitchFamily="50" charset="-127"/>
                        <a:ea typeface="나눔스퀘어 ExtraBold" panose="020B0600000101010101" pitchFamily="50" charset="-127"/>
                        <a:cs typeface="Adobe Clean Han Black"/>
                      </a:endParaRPr>
                    </a:p>
                  </a:txBody>
                  <a:tcPr marL="0" marR="0" marT="78105" marB="0">
                    <a:lnR w="3175">
                      <a:solidFill>
                        <a:srgbClr val="1E1E1E"/>
                      </a:solidFill>
                      <a:prstDash val="solid"/>
                    </a:lnR>
                    <a:lnT w="3175">
                      <a:solidFill>
                        <a:srgbClr val="1E1E1E"/>
                      </a:solidFill>
                      <a:prstDash val="solid"/>
                    </a:lnT>
                    <a:lnB w="3175">
                      <a:solidFill>
                        <a:srgbClr val="1E1E1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endParaRPr sz="2050" dirty="0">
                        <a:latin typeface="나눔스퀘어 ExtraBold" panose="020B0600000101010101" pitchFamily="50" charset="-127"/>
                        <a:ea typeface="나눔스퀘어 ExtraBold" panose="020B0600000101010101" pitchFamily="50" charset="-127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050" b="1" spc="-25" dirty="0">
                          <a:solidFill>
                            <a:srgbClr val="1E1E1E"/>
                          </a:solidFill>
                          <a:latin typeface="나눔스퀘어 ExtraBold" panose="020B0600000101010101" pitchFamily="50" charset="-127"/>
                          <a:ea typeface="나눔스퀘어 ExtraBold" panose="020B0600000101010101" pitchFamily="50" charset="-127"/>
                          <a:cs typeface="Adobe Clean Han Black"/>
                        </a:rPr>
                        <a:t>경고</a:t>
                      </a:r>
                      <a:endParaRPr sz="2050" dirty="0">
                        <a:latin typeface="나눔스퀘어 ExtraBold" panose="020B0600000101010101" pitchFamily="50" charset="-127"/>
                        <a:ea typeface="나눔스퀘어 ExtraBold" panose="020B0600000101010101" pitchFamily="50" charset="-127"/>
                        <a:cs typeface="Adobe Clean Han Black"/>
                      </a:endParaRPr>
                    </a:p>
                  </a:txBody>
                  <a:tcPr marL="0" marR="0" marT="78105" marB="0">
                    <a:lnL w="3175">
                      <a:solidFill>
                        <a:srgbClr val="1E1E1E"/>
                      </a:solidFill>
                      <a:prstDash val="solid"/>
                    </a:lnL>
                    <a:lnR w="3175">
                      <a:solidFill>
                        <a:srgbClr val="1E1E1E"/>
                      </a:solidFill>
                      <a:prstDash val="solid"/>
                    </a:lnR>
                    <a:lnT w="3175">
                      <a:solidFill>
                        <a:srgbClr val="1E1E1E"/>
                      </a:solidFill>
                      <a:prstDash val="solid"/>
                    </a:lnT>
                    <a:lnB w="3175">
                      <a:solidFill>
                        <a:srgbClr val="1E1E1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endParaRPr sz="1650" dirty="0"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Times New Roman"/>
                      </a:endParaRPr>
                    </a:p>
                    <a:p>
                      <a:pPr marL="614680" indent="-91440">
                        <a:lnSpc>
                          <a:spcPct val="100000"/>
                        </a:lnSpc>
                        <a:buSzPts val="400"/>
                        <a:buChar char="●"/>
                        <a:tabLst>
                          <a:tab pos="614680" algn="l"/>
                        </a:tabLst>
                      </a:pPr>
                      <a:r>
                        <a:rPr sz="1650" b="1" spc="-20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‘주의’</a:t>
                      </a:r>
                      <a:r>
                        <a:rPr sz="1650" b="1" spc="-24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04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단계를</a:t>
                      </a:r>
                      <a:r>
                        <a:rPr sz="1650" b="1" spc="-24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2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받은</a:t>
                      </a:r>
                      <a:r>
                        <a:rPr sz="1650" b="1" spc="-24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0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가맹점</a:t>
                      </a:r>
                      <a:r>
                        <a:rPr sz="1650" b="1" spc="-24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16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중</a:t>
                      </a:r>
                      <a:r>
                        <a:rPr sz="1650" b="1" spc="-23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0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최근</a:t>
                      </a:r>
                      <a:r>
                        <a:rPr sz="1650" b="1" spc="-24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7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30일</a:t>
                      </a:r>
                      <a:r>
                        <a:rPr sz="1650" b="1" spc="-24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04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동안</a:t>
                      </a:r>
                      <a:r>
                        <a:rPr sz="1650" b="1" spc="-24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1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가맹점의</a:t>
                      </a:r>
                      <a:r>
                        <a:rPr sz="1650" b="1" spc="-23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29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페널티</a:t>
                      </a:r>
                      <a:r>
                        <a:rPr sz="1650" b="1" spc="-24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1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점수의</a:t>
                      </a:r>
                      <a:r>
                        <a:rPr sz="1650" b="1" spc="-24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18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합이</a:t>
                      </a:r>
                      <a:r>
                        <a:rPr sz="1650" b="1" spc="-24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9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10점</a:t>
                      </a:r>
                      <a:r>
                        <a:rPr sz="1650" b="1" spc="-23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이상</a:t>
                      </a:r>
                      <a:endParaRPr sz="1650" dirty="0"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Malgun Gothic"/>
                      </a:endParaRPr>
                    </a:p>
                    <a:p>
                      <a:pPr marL="614680" indent="-91440">
                        <a:lnSpc>
                          <a:spcPct val="100000"/>
                        </a:lnSpc>
                        <a:spcBef>
                          <a:spcPts val="495"/>
                        </a:spcBef>
                        <a:buSzPts val="400"/>
                        <a:buChar char="●"/>
                        <a:tabLst>
                          <a:tab pos="614680" algn="l"/>
                        </a:tabLst>
                      </a:pPr>
                      <a:r>
                        <a:rPr sz="1650" b="1" spc="-19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판매관리</a:t>
                      </a:r>
                      <a:r>
                        <a:rPr sz="1650" b="1" spc="-24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29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페널티</a:t>
                      </a:r>
                      <a:r>
                        <a:rPr sz="1650" b="1" spc="-24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04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비율(페널티</a:t>
                      </a:r>
                      <a:r>
                        <a:rPr sz="1650" b="1" spc="-23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1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점수의</a:t>
                      </a:r>
                      <a:r>
                        <a:rPr sz="1650" b="1" spc="-24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14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합/</a:t>
                      </a:r>
                      <a:r>
                        <a:rPr sz="1650" b="1" spc="-23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1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결제건수의</a:t>
                      </a:r>
                      <a:r>
                        <a:rPr sz="1650" b="1" spc="-24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17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합)이</a:t>
                      </a:r>
                      <a:r>
                        <a:rPr sz="1650" b="1" spc="-24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40%</a:t>
                      </a:r>
                      <a:r>
                        <a:rPr sz="1650" b="1" spc="-23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0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이상인</a:t>
                      </a:r>
                      <a:r>
                        <a:rPr sz="1650" b="1" spc="-24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경우</a:t>
                      </a:r>
                      <a:endParaRPr sz="1650" dirty="0"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Malgun Gothic"/>
                      </a:endParaRPr>
                    </a:p>
                  </a:txBody>
                  <a:tcPr marL="0" marR="0" marT="13970" marB="0">
                    <a:lnL w="3175">
                      <a:solidFill>
                        <a:srgbClr val="1E1E1E"/>
                      </a:solidFill>
                      <a:prstDash val="solid"/>
                    </a:lnL>
                    <a:lnT w="3175">
                      <a:solidFill>
                        <a:srgbClr val="1E1E1E"/>
                      </a:solidFill>
                      <a:prstDash val="solid"/>
                    </a:lnT>
                    <a:lnB w="3175">
                      <a:solidFill>
                        <a:srgbClr val="1E1E1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137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endParaRPr sz="2050">
                        <a:latin typeface="나눔스퀘어 ExtraBold" panose="020B0600000101010101" pitchFamily="50" charset="-127"/>
                        <a:ea typeface="나눔스퀘어 ExtraBold" panose="020B0600000101010101" pitchFamily="50" charset="-127"/>
                        <a:cs typeface="Times New Roman"/>
                      </a:endParaRPr>
                    </a:p>
                    <a:p>
                      <a:pPr marL="5080" algn="ctr">
                        <a:lnSpc>
                          <a:spcPct val="100000"/>
                        </a:lnSpc>
                      </a:pPr>
                      <a:r>
                        <a:rPr sz="2050" b="1" spc="-25" dirty="0">
                          <a:solidFill>
                            <a:srgbClr val="1E1E1E"/>
                          </a:solidFill>
                          <a:latin typeface="나눔스퀘어 ExtraBold" panose="020B0600000101010101" pitchFamily="50" charset="-127"/>
                          <a:ea typeface="나눔스퀘어 ExtraBold" panose="020B0600000101010101" pitchFamily="50" charset="-127"/>
                          <a:cs typeface="Adobe Clean Han Black"/>
                        </a:rPr>
                        <a:t>3단계</a:t>
                      </a:r>
                      <a:endParaRPr sz="2050">
                        <a:latin typeface="나눔스퀘어 ExtraBold" panose="020B0600000101010101" pitchFamily="50" charset="-127"/>
                        <a:ea typeface="나눔스퀘어 ExtraBold" panose="020B0600000101010101" pitchFamily="50" charset="-127"/>
                        <a:cs typeface="Adobe Clean Han Black"/>
                      </a:endParaRPr>
                    </a:p>
                  </a:txBody>
                  <a:tcPr marL="0" marR="0" marT="78105" marB="0">
                    <a:lnR w="3175">
                      <a:solidFill>
                        <a:srgbClr val="1E1E1E"/>
                      </a:solidFill>
                      <a:prstDash val="solid"/>
                    </a:lnR>
                    <a:lnT w="3175">
                      <a:solidFill>
                        <a:srgbClr val="1E1E1E"/>
                      </a:solidFill>
                      <a:prstDash val="solid"/>
                    </a:lnT>
                    <a:lnB w="12700">
                      <a:solidFill>
                        <a:srgbClr val="1E1E1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endParaRPr sz="2050" dirty="0">
                        <a:latin typeface="나눔스퀘어 ExtraBold" panose="020B0600000101010101" pitchFamily="50" charset="-127"/>
                        <a:ea typeface="나눔스퀘어 ExtraBold" panose="020B0600000101010101" pitchFamily="50" charset="-127"/>
                        <a:cs typeface="Times New Roman"/>
                      </a:endParaRPr>
                    </a:p>
                    <a:p>
                      <a:pPr marL="5080" algn="ctr">
                        <a:lnSpc>
                          <a:spcPct val="100000"/>
                        </a:lnSpc>
                      </a:pPr>
                      <a:r>
                        <a:rPr sz="2050" b="1" spc="-20" dirty="0">
                          <a:solidFill>
                            <a:srgbClr val="1E1E1E"/>
                          </a:solidFill>
                          <a:latin typeface="나눔스퀘어 ExtraBold" panose="020B0600000101010101" pitchFamily="50" charset="-127"/>
                          <a:ea typeface="나눔스퀘어 ExtraBold" panose="020B0600000101010101" pitchFamily="50" charset="-127"/>
                          <a:cs typeface="Adobe Clean Han Black"/>
                        </a:rPr>
                        <a:t>이용제한</a:t>
                      </a:r>
                      <a:endParaRPr sz="2050" dirty="0">
                        <a:latin typeface="나눔스퀘어 ExtraBold" panose="020B0600000101010101" pitchFamily="50" charset="-127"/>
                        <a:ea typeface="나눔스퀘어 ExtraBold" panose="020B0600000101010101" pitchFamily="50" charset="-127"/>
                        <a:cs typeface="Adobe Clean Han Black"/>
                      </a:endParaRPr>
                    </a:p>
                  </a:txBody>
                  <a:tcPr marL="0" marR="0" marT="78105" marB="0">
                    <a:lnL w="3175">
                      <a:solidFill>
                        <a:srgbClr val="1E1E1E"/>
                      </a:solidFill>
                      <a:prstDash val="solid"/>
                    </a:lnL>
                    <a:lnR w="3175">
                      <a:solidFill>
                        <a:srgbClr val="1E1E1E"/>
                      </a:solidFill>
                      <a:prstDash val="solid"/>
                    </a:lnR>
                    <a:lnT w="3175">
                      <a:solidFill>
                        <a:srgbClr val="1E1E1E"/>
                      </a:solidFill>
                      <a:prstDash val="solid"/>
                    </a:lnT>
                    <a:lnB w="12700">
                      <a:solidFill>
                        <a:srgbClr val="1E1E1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endParaRPr sz="1650" dirty="0"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Times New Roman"/>
                      </a:endParaRPr>
                    </a:p>
                    <a:p>
                      <a:pPr marL="614680" indent="-91440">
                        <a:lnSpc>
                          <a:spcPct val="100000"/>
                        </a:lnSpc>
                        <a:spcBef>
                          <a:spcPts val="5"/>
                        </a:spcBef>
                        <a:buSzPts val="400"/>
                        <a:buChar char="●"/>
                        <a:tabLst>
                          <a:tab pos="614680" algn="l"/>
                        </a:tabLst>
                      </a:pPr>
                      <a:r>
                        <a:rPr sz="1650" b="1" spc="-204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‘경고’</a:t>
                      </a:r>
                      <a:r>
                        <a:rPr sz="1650" b="1" spc="-24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04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단계를</a:t>
                      </a:r>
                      <a:r>
                        <a:rPr sz="1650" b="1" spc="-24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2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받은</a:t>
                      </a:r>
                      <a:r>
                        <a:rPr sz="1650" b="1" spc="-24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0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가맹점</a:t>
                      </a:r>
                      <a:r>
                        <a:rPr sz="1650" b="1" spc="-24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16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중</a:t>
                      </a:r>
                      <a:r>
                        <a:rPr sz="1650" b="1" spc="-24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0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최근</a:t>
                      </a:r>
                      <a:r>
                        <a:rPr sz="1650" b="1" spc="-23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7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30일</a:t>
                      </a:r>
                      <a:r>
                        <a:rPr sz="1650" b="1" spc="-24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04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동안</a:t>
                      </a:r>
                      <a:r>
                        <a:rPr sz="1650" b="1" spc="-24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1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가맹점의</a:t>
                      </a:r>
                      <a:r>
                        <a:rPr sz="1650" b="1" spc="-24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29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페널티</a:t>
                      </a:r>
                      <a:r>
                        <a:rPr sz="1650" b="1" spc="-24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1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점수의</a:t>
                      </a:r>
                      <a:r>
                        <a:rPr sz="1650" b="1" spc="-24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18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합이</a:t>
                      </a:r>
                      <a:r>
                        <a:rPr sz="1650" b="1" spc="-24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9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10점</a:t>
                      </a:r>
                      <a:r>
                        <a:rPr sz="1650" b="1" spc="-23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이상</a:t>
                      </a:r>
                      <a:endParaRPr sz="1650" dirty="0"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Malgun Gothic"/>
                      </a:endParaRPr>
                    </a:p>
                    <a:p>
                      <a:pPr marL="614680" indent="-91440">
                        <a:lnSpc>
                          <a:spcPct val="100000"/>
                        </a:lnSpc>
                        <a:spcBef>
                          <a:spcPts val="490"/>
                        </a:spcBef>
                        <a:buSzPts val="400"/>
                        <a:buChar char="●"/>
                        <a:tabLst>
                          <a:tab pos="614680" algn="l"/>
                        </a:tabLst>
                      </a:pPr>
                      <a:r>
                        <a:rPr sz="1650" b="1" spc="-19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판매관리</a:t>
                      </a:r>
                      <a:r>
                        <a:rPr sz="1650" b="1" spc="-254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29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페널티</a:t>
                      </a:r>
                      <a:r>
                        <a:rPr sz="1650" b="1" spc="-254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04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비율(페널티</a:t>
                      </a:r>
                      <a:r>
                        <a:rPr sz="1650" b="1" spc="-254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1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점수의</a:t>
                      </a:r>
                      <a:r>
                        <a:rPr sz="1650" b="1" spc="-254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14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합/</a:t>
                      </a:r>
                      <a:r>
                        <a:rPr sz="1650" b="1" spc="-254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1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결제건수의</a:t>
                      </a:r>
                      <a:r>
                        <a:rPr sz="1650" b="1" spc="-25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17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합)이</a:t>
                      </a:r>
                      <a:r>
                        <a:rPr sz="1650" b="1" spc="-254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11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40%이상인</a:t>
                      </a:r>
                      <a:r>
                        <a:rPr sz="1650" b="1" spc="-254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13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경우</a:t>
                      </a:r>
                      <a:r>
                        <a:rPr sz="1650" b="1" spc="12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1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(=이용정지)</a:t>
                      </a:r>
                      <a:endParaRPr sz="1650" dirty="0"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Malgun Gothic"/>
                      </a:endParaRPr>
                    </a:p>
                  </a:txBody>
                  <a:tcPr marL="0" marR="0" marT="13335" marB="0">
                    <a:lnL w="3175">
                      <a:solidFill>
                        <a:srgbClr val="1E1E1E"/>
                      </a:solidFill>
                      <a:prstDash val="solid"/>
                    </a:lnL>
                    <a:lnT w="3175">
                      <a:solidFill>
                        <a:srgbClr val="1E1E1E"/>
                      </a:solidFill>
                      <a:prstDash val="solid"/>
                    </a:lnT>
                    <a:lnB w="12700">
                      <a:solidFill>
                        <a:srgbClr val="1E1E1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3125"/>
              </a:lnSpc>
            </a:pPr>
            <a:fld id="{81D60167-4931-47E6-BA6A-407CBD079E47}" type="slidenum">
              <a:rPr spc="-25" dirty="0"/>
              <a:t>11</a:t>
            </a:fld>
            <a:endParaRPr spc="-25" dirty="0"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xfrm>
            <a:off x="1580659" y="10272014"/>
            <a:ext cx="6210809" cy="28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70"/>
              </a:lnSpc>
            </a:pPr>
            <a:r>
              <a:rPr spc="-8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네이버페이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3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주문형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가입과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35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심사,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45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취급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75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불가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45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상품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및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85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페널티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25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기준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081477" y="2766666"/>
            <a:ext cx="15118080" cy="2119630"/>
          </a:xfrm>
          <a:prstGeom prst="rect">
            <a:avLst/>
          </a:prstGeom>
        </p:spPr>
        <p:txBody>
          <a:bodyPr vert="horz" wrap="square" lIns="0" tIns="1187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35"/>
              </a:spcBef>
            </a:pPr>
            <a:r>
              <a:rPr sz="2050" b="1" spc="-6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판매관리</a:t>
            </a:r>
            <a:r>
              <a:rPr sz="2050" b="1" spc="-13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 </a:t>
            </a:r>
            <a:r>
              <a:rPr sz="2050" b="1" spc="-10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페널티</a:t>
            </a:r>
            <a:r>
              <a:rPr sz="2050" b="1" spc="-13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 </a:t>
            </a:r>
            <a:r>
              <a:rPr sz="2050" b="1" spc="-7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단계별</a:t>
            </a:r>
            <a:r>
              <a:rPr sz="2050" b="1" spc="-13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 </a:t>
            </a:r>
            <a:r>
              <a:rPr sz="2050" b="1" spc="-2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제재</a:t>
            </a:r>
            <a:endParaRPr sz="2050">
              <a:latin typeface="나눔스퀘어 ExtraBold" panose="020B0600000101010101" pitchFamily="50" charset="-127"/>
              <a:ea typeface="나눔스퀘어 ExtraBold" panose="020B0600000101010101" pitchFamily="50" charset="-127"/>
              <a:cs typeface="Adobe Clean Han Black"/>
            </a:endParaRPr>
          </a:p>
          <a:p>
            <a:pPr marL="12700" marR="5080">
              <a:lnSpc>
                <a:spcPct val="134100"/>
              </a:lnSpc>
            </a:pPr>
            <a:r>
              <a:rPr sz="2050" b="1" spc="-229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최근</a:t>
            </a:r>
            <a:r>
              <a:rPr sz="2050" b="1" spc="-28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 </a:t>
            </a:r>
            <a:r>
              <a:rPr sz="2050" b="1" spc="-13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30일간</a:t>
            </a:r>
            <a:r>
              <a:rPr sz="2050" b="1" spc="-28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 </a:t>
            </a:r>
            <a:r>
              <a:rPr sz="2050" b="1" spc="-22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판매관리</a:t>
            </a:r>
            <a:r>
              <a:rPr sz="2050" b="1" spc="-28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 </a:t>
            </a:r>
            <a:r>
              <a:rPr sz="2050" b="1" spc="-27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페널티가</a:t>
            </a:r>
            <a:r>
              <a:rPr sz="2050" b="1" spc="-28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 </a:t>
            </a:r>
            <a:r>
              <a:rPr sz="2050" b="1" spc="-10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10점</a:t>
            </a:r>
            <a:r>
              <a:rPr sz="2050" b="1" spc="-28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 </a:t>
            </a:r>
            <a:r>
              <a:rPr sz="2050" b="1" spc="-24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이상이고</a:t>
            </a:r>
            <a:r>
              <a:rPr sz="2050" b="1" spc="-28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 </a:t>
            </a:r>
            <a:r>
              <a:rPr sz="2050" b="1" spc="-22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판매관리</a:t>
            </a:r>
            <a:r>
              <a:rPr sz="2050" b="1" spc="-28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 </a:t>
            </a:r>
            <a:r>
              <a:rPr sz="2050" b="1" spc="-27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페널티</a:t>
            </a:r>
            <a:r>
              <a:rPr sz="2050" b="1" spc="-28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 </a:t>
            </a:r>
            <a:r>
              <a:rPr sz="2050" b="1" spc="-21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비율(판매관리</a:t>
            </a:r>
            <a:r>
              <a:rPr sz="2050" b="1" spc="-28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 </a:t>
            </a:r>
            <a:r>
              <a:rPr sz="2050" b="1" spc="-27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페널티</a:t>
            </a:r>
            <a:r>
              <a:rPr sz="2050" b="1" spc="-28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 </a:t>
            </a:r>
            <a:r>
              <a:rPr sz="2050" b="1" spc="-24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점수의</a:t>
            </a:r>
            <a:r>
              <a:rPr sz="2050" b="1" spc="-28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 </a:t>
            </a:r>
            <a:r>
              <a:rPr sz="2050" b="1" spc="-23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합/결제건수의</a:t>
            </a:r>
            <a:r>
              <a:rPr sz="2050" b="1" spc="-28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 </a:t>
            </a:r>
            <a:r>
              <a:rPr sz="2050" b="1" spc="-204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합)이</a:t>
            </a:r>
            <a:r>
              <a:rPr sz="2050" b="1" spc="-28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 </a:t>
            </a:r>
            <a:r>
              <a:rPr sz="2050" b="1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40%</a:t>
            </a:r>
            <a:r>
              <a:rPr sz="2050" b="1" spc="-28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 </a:t>
            </a:r>
            <a:r>
              <a:rPr sz="2050" b="1" spc="-229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이상인</a:t>
            </a:r>
            <a:r>
              <a:rPr sz="2050" b="1" spc="-28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 </a:t>
            </a:r>
            <a:r>
              <a:rPr sz="2050" b="1" spc="-23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경우</a:t>
            </a:r>
            <a:r>
              <a:rPr sz="2050" b="1" spc="-28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 </a:t>
            </a:r>
            <a:r>
              <a:rPr sz="2050" b="1" spc="-24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즉시</a:t>
            </a:r>
            <a:r>
              <a:rPr sz="2050" b="1" spc="-28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 </a:t>
            </a:r>
            <a:r>
              <a:rPr sz="2050" b="1" spc="-8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적용되며, </a:t>
            </a:r>
            <a:r>
              <a:rPr sz="2050" b="1" spc="-21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추가</a:t>
            </a:r>
            <a:r>
              <a:rPr sz="2050" b="1" spc="-29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 </a:t>
            </a:r>
            <a:r>
              <a:rPr sz="2050" b="1" spc="-27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페널티</a:t>
            </a:r>
            <a:r>
              <a:rPr sz="2050" b="1" spc="-29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 </a:t>
            </a:r>
            <a:r>
              <a:rPr sz="2050" b="1" spc="-23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적용</a:t>
            </a:r>
            <a:r>
              <a:rPr sz="2050" b="1" spc="-29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 </a:t>
            </a:r>
            <a:r>
              <a:rPr sz="2050" b="1" spc="-229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횟수에</a:t>
            </a:r>
            <a:r>
              <a:rPr sz="2050" b="1" spc="-29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 </a:t>
            </a:r>
            <a:r>
              <a:rPr sz="2050" b="1" spc="-17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따라,</a:t>
            </a:r>
            <a:r>
              <a:rPr sz="2050" b="1" spc="-29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 </a:t>
            </a:r>
            <a:r>
              <a:rPr sz="2050" b="1" spc="-26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'주의'→'경고'→'이용제한'의</a:t>
            </a:r>
            <a:r>
              <a:rPr sz="2050" b="1" spc="-29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 </a:t>
            </a:r>
            <a:r>
              <a:rPr sz="2050" b="1" spc="-229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단계를</a:t>
            </a:r>
            <a:r>
              <a:rPr sz="2050" b="1" spc="-29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 </a:t>
            </a:r>
            <a:r>
              <a:rPr sz="2050" b="1" spc="-24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거쳐</a:t>
            </a:r>
            <a:r>
              <a:rPr sz="2050" b="1" spc="-29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 </a:t>
            </a:r>
            <a:r>
              <a:rPr sz="2050" b="1" spc="-204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판매</a:t>
            </a:r>
            <a:r>
              <a:rPr sz="2050" b="1" spc="-29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 </a:t>
            </a:r>
            <a:r>
              <a:rPr sz="2050" b="1" spc="-24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활동이</a:t>
            </a:r>
            <a:r>
              <a:rPr sz="2050" b="1" spc="-29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 </a:t>
            </a:r>
            <a:r>
              <a:rPr sz="2050" b="1" spc="-24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제한됩니다.</a:t>
            </a:r>
            <a:r>
              <a:rPr sz="2050" b="1" spc="-29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 </a:t>
            </a:r>
            <a:r>
              <a:rPr sz="2050" b="1" spc="-22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발송지연,</a:t>
            </a:r>
            <a:r>
              <a:rPr sz="2050" b="1" spc="-29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 </a:t>
            </a:r>
            <a:r>
              <a:rPr sz="2050" b="1" spc="-15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품절,</a:t>
            </a:r>
            <a:r>
              <a:rPr sz="2050" b="1" spc="-29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 </a:t>
            </a:r>
            <a:r>
              <a:rPr sz="2050" b="1" spc="-24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클레임</a:t>
            </a:r>
            <a:r>
              <a:rPr sz="2050" b="1" spc="-29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 </a:t>
            </a:r>
            <a:r>
              <a:rPr sz="2050" b="1" spc="-26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처리</a:t>
            </a:r>
            <a:r>
              <a:rPr sz="2050" b="1" spc="-29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 </a:t>
            </a:r>
            <a:r>
              <a:rPr sz="2050" b="1" spc="-24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지연</a:t>
            </a:r>
            <a:r>
              <a:rPr sz="2050" b="1" spc="-29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 </a:t>
            </a:r>
            <a:r>
              <a:rPr sz="2050" b="1" spc="-2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등으로</a:t>
            </a:r>
            <a:endParaRPr sz="2050">
              <a:latin typeface="나눔스퀘어 ExtraBold" panose="020B0600000101010101" pitchFamily="50" charset="-127"/>
              <a:ea typeface="나눔스퀘어 ExtraBold" panose="020B0600000101010101" pitchFamily="50" charset="-127"/>
              <a:cs typeface="Malgun Gothic"/>
            </a:endParaRPr>
          </a:p>
          <a:p>
            <a:pPr marL="12700">
              <a:lnSpc>
                <a:spcPct val="100000"/>
              </a:lnSpc>
              <a:spcBef>
                <a:spcPts val="835"/>
              </a:spcBef>
            </a:pPr>
            <a:r>
              <a:rPr sz="2050" b="1" spc="-23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이후</a:t>
            </a:r>
            <a:r>
              <a:rPr sz="2050" b="1" spc="-29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 </a:t>
            </a:r>
            <a:r>
              <a:rPr sz="2050" b="1" spc="-24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단계의</a:t>
            </a:r>
            <a:r>
              <a:rPr sz="2050" b="1" spc="-29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 </a:t>
            </a:r>
            <a:r>
              <a:rPr sz="2050" b="1" spc="-22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제재가</a:t>
            </a:r>
            <a:r>
              <a:rPr sz="2050" b="1" spc="-29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 </a:t>
            </a:r>
            <a:r>
              <a:rPr sz="2050" b="1" spc="-26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진행되지</a:t>
            </a:r>
            <a:r>
              <a:rPr sz="2050" b="1" spc="-29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 </a:t>
            </a:r>
            <a:r>
              <a:rPr sz="2050" b="1" spc="-26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않도록</a:t>
            </a:r>
            <a:r>
              <a:rPr sz="2050" b="1" spc="-29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 </a:t>
            </a:r>
            <a:r>
              <a:rPr sz="2050" b="1" spc="-24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관리해</a:t>
            </a:r>
            <a:r>
              <a:rPr sz="2050" b="1" spc="-29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 </a:t>
            </a:r>
            <a:r>
              <a:rPr sz="2050" b="1" spc="-24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주시기</a:t>
            </a:r>
            <a:r>
              <a:rPr sz="2050" b="1" spc="-29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 </a:t>
            </a:r>
            <a:r>
              <a:rPr sz="2050" b="1" spc="-1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바랍니다.</a:t>
            </a:r>
            <a:endParaRPr sz="2050">
              <a:latin typeface="나눔스퀘어 ExtraBold" panose="020B0600000101010101" pitchFamily="50" charset="-127"/>
              <a:ea typeface="나눔스퀘어 ExtraBold" panose="020B0600000101010101" pitchFamily="50" charset="-127"/>
              <a:cs typeface="Malgun Gothic"/>
            </a:endParaRPr>
          </a:p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sz="2050" b="1" spc="-110" dirty="0">
                <a:solidFill>
                  <a:srgbClr val="FF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모니터링</a:t>
            </a:r>
            <a:r>
              <a:rPr sz="2050" b="1" spc="-130" dirty="0">
                <a:solidFill>
                  <a:srgbClr val="FF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 </a:t>
            </a:r>
            <a:r>
              <a:rPr sz="2050" b="1" spc="-110" dirty="0">
                <a:solidFill>
                  <a:srgbClr val="FF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페널티의</a:t>
            </a:r>
            <a:r>
              <a:rPr sz="2050" b="1" spc="-125" dirty="0">
                <a:solidFill>
                  <a:srgbClr val="FF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 </a:t>
            </a:r>
            <a:r>
              <a:rPr sz="2050" b="1" spc="-75" dirty="0">
                <a:solidFill>
                  <a:srgbClr val="FF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경우</a:t>
            </a:r>
            <a:r>
              <a:rPr sz="2050" b="1" spc="-130" dirty="0">
                <a:solidFill>
                  <a:srgbClr val="FF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 </a:t>
            </a:r>
            <a:r>
              <a:rPr sz="2050" b="1" spc="-60" dirty="0">
                <a:solidFill>
                  <a:srgbClr val="FF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판매관리</a:t>
            </a:r>
            <a:r>
              <a:rPr sz="2050" b="1" spc="-125" dirty="0">
                <a:solidFill>
                  <a:srgbClr val="FF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 </a:t>
            </a:r>
            <a:r>
              <a:rPr sz="2050" b="1" spc="-105" dirty="0">
                <a:solidFill>
                  <a:srgbClr val="FF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페널티</a:t>
            </a:r>
            <a:r>
              <a:rPr sz="2050" b="1" spc="-125" dirty="0">
                <a:solidFill>
                  <a:srgbClr val="FF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 </a:t>
            </a:r>
            <a:r>
              <a:rPr sz="2050" b="1" spc="-65" dirty="0">
                <a:solidFill>
                  <a:srgbClr val="FF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점수와</a:t>
            </a:r>
            <a:r>
              <a:rPr sz="2050" b="1" spc="-130" dirty="0">
                <a:solidFill>
                  <a:srgbClr val="FF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 </a:t>
            </a:r>
            <a:r>
              <a:rPr sz="2050" b="1" spc="-70" dirty="0">
                <a:solidFill>
                  <a:srgbClr val="FF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별도</a:t>
            </a:r>
            <a:r>
              <a:rPr sz="2050" b="1" spc="-125" dirty="0">
                <a:solidFill>
                  <a:srgbClr val="FF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 </a:t>
            </a:r>
            <a:r>
              <a:rPr sz="2050" b="1" spc="-85" dirty="0">
                <a:solidFill>
                  <a:srgbClr val="FF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항목으로</a:t>
            </a:r>
            <a:r>
              <a:rPr sz="2050" b="1" spc="-125" dirty="0">
                <a:solidFill>
                  <a:srgbClr val="FF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 </a:t>
            </a:r>
            <a:r>
              <a:rPr sz="2050" b="1" spc="-110" dirty="0">
                <a:solidFill>
                  <a:srgbClr val="FF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운영되어</a:t>
            </a:r>
            <a:r>
              <a:rPr sz="2050" b="1" spc="-130" dirty="0">
                <a:solidFill>
                  <a:srgbClr val="FF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 </a:t>
            </a:r>
            <a:r>
              <a:rPr sz="2050" b="1" spc="-85" dirty="0">
                <a:solidFill>
                  <a:srgbClr val="FF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누적점수</a:t>
            </a:r>
            <a:r>
              <a:rPr sz="2050" b="1" spc="-125" dirty="0">
                <a:solidFill>
                  <a:srgbClr val="FF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 </a:t>
            </a:r>
            <a:r>
              <a:rPr sz="2050" b="1" spc="-100" dirty="0">
                <a:solidFill>
                  <a:srgbClr val="FF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40점</a:t>
            </a:r>
            <a:r>
              <a:rPr sz="2050" b="1" spc="-125" dirty="0">
                <a:solidFill>
                  <a:srgbClr val="FF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 </a:t>
            </a:r>
            <a:r>
              <a:rPr sz="2050" b="1" spc="-30" dirty="0">
                <a:solidFill>
                  <a:srgbClr val="FF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초과</a:t>
            </a:r>
            <a:r>
              <a:rPr sz="2050" b="1" spc="-130" dirty="0">
                <a:solidFill>
                  <a:srgbClr val="FF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 </a:t>
            </a:r>
            <a:r>
              <a:rPr sz="2050" b="1" spc="-25" dirty="0">
                <a:solidFill>
                  <a:srgbClr val="FF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시</a:t>
            </a:r>
            <a:r>
              <a:rPr sz="2050" b="1" spc="-125" dirty="0">
                <a:solidFill>
                  <a:srgbClr val="FF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 </a:t>
            </a:r>
            <a:r>
              <a:rPr sz="2050" b="1" spc="-65" dirty="0">
                <a:solidFill>
                  <a:srgbClr val="FF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즉시</a:t>
            </a:r>
            <a:r>
              <a:rPr sz="2050" b="1" spc="-125" dirty="0">
                <a:solidFill>
                  <a:srgbClr val="FF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 </a:t>
            </a:r>
            <a:r>
              <a:rPr sz="2050" b="1" spc="-75" dirty="0">
                <a:solidFill>
                  <a:srgbClr val="FF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이용제한</a:t>
            </a:r>
            <a:r>
              <a:rPr sz="2050" b="1" spc="-130" dirty="0">
                <a:solidFill>
                  <a:srgbClr val="FF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 </a:t>
            </a:r>
            <a:r>
              <a:rPr sz="2050" b="1" spc="-110" dirty="0">
                <a:solidFill>
                  <a:srgbClr val="FF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처리되며</a:t>
            </a:r>
            <a:r>
              <a:rPr sz="2050" b="1" spc="-125" dirty="0">
                <a:solidFill>
                  <a:srgbClr val="FF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 </a:t>
            </a:r>
            <a:r>
              <a:rPr sz="2050" b="1" spc="-60" dirty="0">
                <a:solidFill>
                  <a:srgbClr val="FF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해제가</a:t>
            </a:r>
            <a:r>
              <a:rPr sz="2050" b="1" spc="-125" dirty="0">
                <a:solidFill>
                  <a:srgbClr val="FF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 </a:t>
            </a:r>
            <a:r>
              <a:rPr sz="2050" b="1" spc="-10" dirty="0">
                <a:solidFill>
                  <a:srgbClr val="FF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불가합니다.</a:t>
            </a:r>
            <a:endParaRPr sz="2050">
              <a:latin typeface="나눔스퀘어 ExtraBold" panose="020B0600000101010101" pitchFamily="50" charset="-127"/>
              <a:ea typeface="나눔스퀘어 ExtraBold" panose="020B0600000101010101" pitchFamily="50" charset="-127"/>
              <a:cs typeface="Adobe Clean Han Black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549558" y="2408324"/>
            <a:ext cx="13507719" cy="7329805"/>
            <a:chOff x="5549558" y="2408324"/>
            <a:chExt cx="13507719" cy="7329805"/>
          </a:xfrm>
        </p:grpSpPr>
        <p:sp>
          <p:nvSpPr>
            <p:cNvPr id="3" name="object 3"/>
            <p:cNvSpPr/>
            <p:nvPr/>
          </p:nvSpPr>
          <p:spPr>
            <a:xfrm>
              <a:off x="5549558" y="2408324"/>
              <a:ext cx="13507719" cy="7329805"/>
            </a:xfrm>
            <a:custGeom>
              <a:avLst/>
              <a:gdLst/>
              <a:ahLst/>
              <a:cxnLst/>
              <a:rect l="l" t="t" r="r" b="b"/>
              <a:pathLst>
                <a:path w="13507719" h="7329805">
                  <a:moveTo>
                    <a:pt x="13507452" y="0"/>
                  </a:moveTo>
                  <a:lnTo>
                    <a:pt x="0" y="0"/>
                  </a:lnTo>
                  <a:lnTo>
                    <a:pt x="0" y="7329598"/>
                  </a:lnTo>
                  <a:lnTo>
                    <a:pt x="13507452" y="7329598"/>
                  </a:lnTo>
                  <a:lnTo>
                    <a:pt x="13507452" y="0"/>
                  </a:lnTo>
                  <a:close/>
                </a:path>
              </a:pathLst>
            </a:custGeom>
            <a:solidFill>
              <a:srgbClr val="FAFA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819813" y="2931868"/>
              <a:ext cx="10660544" cy="628249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668251" y="6183246"/>
              <a:ext cx="4135999" cy="173814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816435" y="6302666"/>
              <a:ext cx="3759016" cy="1364701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0816424" y="6302666"/>
              <a:ext cx="3759200" cy="1365250"/>
            </a:xfrm>
            <a:custGeom>
              <a:avLst/>
              <a:gdLst/>
              <a:ahLst/>
              <a:cxnLst/>
              <a:rect l="l" t="t" r="r" b="b"/>
              <a:pathLst>
                <a:path w="3759200" h="1365250">
                  <a:moveTo>
                    <a:pt x="0" y="1364712"/>
                  </a:moveTo>
                  <a:lnTo>
                    <a:pt x="3759047" y="1364712"/>
                  </a:lnTo>
                  <a:lnTo>
                    <a:pt x="3759047" y="0"/>
                  </a:lnTo>
                  <a:lnTo>
                    <a:pt x="0" y="0"/>
                  </a:lnTo>
                  <a:lnTo>
                    <a:pt x="0" y="1364712"/>
                  </a:lnTo>
                  <a:close/>
                </a:path>
              </a:pathLst>
            </a:custGeom>
            <a:ln w="20941">
              <a:solidFill>
                <a:srgbClr val="03C7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907077" y="3001845"/>
              <a:ext cx="360045" cy="191135"/>
            </a:xfrm>
            <a:custGeom>
              <a:avLst/>
              <a:gdLst/>
              <a:ahLst/>
              <a:cxnLst/>
              <a:rect l="l" t="t" r="r" b="b"/>
              <a:pathLst>
                <a:path w="360045" h="191135">
                  <a:moveTo>
                    <a:pt x="359716" y="0"/>
                  </a:moveTo>
                  <a:lnTo>
                    <a:pt x="0" y="0"/>
                  </a:lnTo>
                  <a:lnTo>
                    <a:pt x="0" y="190873"/>
                  </a:lnTo>
                  <a:lnTo>
                    <a:pt x="359716" y="190873"/>
                  </a:lnTo>
                  <a:lnTo>
                    <a:pt x="359716" y="0"/>
                  </a:lnTo>
                  <a:close/>
                </a:path>
              </a:pathLst>
            </a:custGeom>
            <a:solidFill>
              <a:srgbClr val="3135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053929" y="3063494"/>
              <a:ext cx="188088" cy="7311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918297" y="3037827"/>
              <a:ext cx="111630" cy="111619"/>
            </a:xfrm>
            <a:prstGeom prst="rect">
              <a:avLst/>
            </a:prstGeom>
          </p:spPr>
        </p:pic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Source Han Sans KR Heavy"/>
              </a:rPr>
              <a:t>4.</a:t>
            </a:r>
            <a:r>
              <a:rPr spc="-225" dirty="0"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Source Han Sans KR Heavy"/>
              </a:rPr>
              <a:t> </a:t>
            </a:r>
            <a:r>
              <a:rPr dirty="0"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Source Han Sans KR Heavy"/>
              </a:rPr>
              <a:t>주문형</a:t>
            </a:r>
            <a:r>
              <a:rPr spc="-135" dirty="0"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Source Han Sans KR Heavy"/>
              </a:rPr>
              <a:t> </a:t>
            </a:r>
            <a:r>
              <a:rPr spc="-114" dirty="0"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Source Han Sans KR Heavy"/>
              </a:rPr>
              <a:t>서비스</a:t>
            </a:r>
            <a:r>
              <a:rPr spc="-120" dirty="0"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Source Han Sans KR Heavy"/>
              </a:rPr>
              <a:t> </a:t>
            </a:r>
            <a:r>
              <a:rPr dirty="0"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Source Han Sans KR Heavy"/>
              </a:rPr>
              <a:t>정책</a:t>
            </a:r>
            <a:r>
              <a:rPr spc="-140" dirty="0"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Source Han Sans KR Heavy"/>
              </a:rPr>
              <a:t> </a:t>
            </a:r>
            <a:r>
              <a:rPr dirty="0"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Source Han Sans KR Heavy"/>
              </a:rPr>
              <a:t>및</a:t>
            </a:r>
            <a:r>
              <a:rPr spc="-140" dirty="0"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Source Han Sans KR Heavy"/>
              </a:rPr>
              <a:t> </a:t>
            </a:r>
            <a:r>
              <a:rPr spc="-155" dirty="0"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Source Han Sans KR Heavy"/>
              </a:rPr>
              <a:t>페널티</a:t>
            </a:r>
            <a:r>
              <a:rPr spc="-80" dirty="0"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Source Han Sans KR Heavy"/>
              </a:rPr>
              <a:t> </a:t>
            </a:r>
            <a:r>
              <a:rPr dirty="0"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Source Han Sans KR Heavy"/>
              </a:rPr>
              <a:t>적용</a:t>
            </a:r>
            <a:r>
              <a:rPr spc="-140" dirty="0"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Source Han Sans KR Heavy"/>
              </a:rPr>
              <a:t> </a:t>
            </a:r>
            <a:r>
              <a:rPr spc="-25" dirty="0"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Source Han Sans KR Heavy"/>
              </a:rPr>
              <a:t>기준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3125"/>
              </a:lnSpc>
            </a:pPr>
            <a:fld id="{81D60167-4931-47E6-BA6A-407CBD079E47}" type="slidenum">
              <a:rPr spc="-25" dirty="0"/>
              <a:t>12</a:t>
            </a:fld>
            <a:endParaRPr spc="-25" dirty="0"/>
          </a:p>
        </p:txBody>
      </p:sp>
      <p:sp>
        <p:nvSpPr>
          <p:cNvPr id="14" name="object 14"/>
          <p:cNvSpPr txBox="1">
            <a:spLocks noGrp="1"/>
          </p:cNvSpPr>
          <p:nvPr>
            <p:ph type="ftr" sz="quarter" idx="5"/>
          </p:nvPr>
        </p:nvSpPr>
        <p:spPr>
          <a:xfrm>
            <a:off x="1580659" y="10272014"/>
            <a:ext cx="6210809" cy="28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70"/>
              </a:lnSpc>
            </a:pPr>
            <a:r>
              <a:rPr spc="-8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네이버페이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3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주문형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가입과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35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심사,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45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취급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75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불가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45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상품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및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85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페널티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25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기준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034388" y="2294560"/>
            <a:ext cx="4295140" cy="5365750"/>
          </a:xfrm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marL="240029" indent="-227329">
              <a:lnSpc>
                <a:spcPct val="100000"/>
              </a:lnSpc>
              <a:spcBef>
                <a:spcPts val="590"/>
              </a:spcBef>
              <a:buAutoNum type="arabicParenR"/>
              <a:tabLst>
                <a:tab pos="240029" algn="l"/>
              </a:tabLst>
            </a:pPr>
            <a:r>
              <a:rPr sz="1650" b="1" spc="-5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Source Han Sans KR Heavy"/>
              </a:rPr>
              <a:t>판매관리</a:t>
            </a:r>
            <a:r>
              <a:rPr sz="1650" b="1" spc="-2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Source Han Sans KR Heavy"/>
              </a:rPr>
              <a:t> </a:t>
            </a:r>
            <a:r>
              <a:rPr sz="1650" b="1" spc="-2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Source Han Sans KR Heavy"/>
              </a:rPr>
              <a:t>페널티</a:t>
            </a:r>
            <a:endParaRPr sz="1650" dirty="0">
              <a:latin typeface="나눔고딕" panose="020D0604000000000000" pitchFamily="50" charset="-127"/>
              <a:ea typeface="나눔고딕" panose="020D0604000000000000" pitchFamily="50" charset="-127"/>
              <a:cs typeface="Source Han Sans KR Heavy"/>
            </a:endParaRPr>
          </a:p>
          <a:p>
            <a:pPr marL="12700" marR="656590">
              <a:lnSpc>
                <a:spcPct val="124900"/>
              </a:lnSpc>
              <a:spcBef>
                <a:spcPts val="5"/>
              </a:spcBef>
            </a:pPr>
            <a:r>
              <a:rPr sz="1650" b="1" spc="-5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Source Han Sans KR Heavy"/>
              </a:rPr>
              <a:t>최근</a:t>
            </a:r>
            <a:r>
              <a:rPr sz="1650" b="1" spc="-3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Source Han Sans KR Heavy"/>
              </a:rPr>
              <a:t> </a:t>
            </a:r>
            <a:r>
              <a:rPr sz="1650" b="1" spc="-5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Source Han Sans KR Heavy"/>
              </a:rPr>
              <a:t>30일간</a:t>
            </a:r>
            <a:r>
              <a:rPr sz="1650" b="1" spc="-3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Source Han Sans KR Heavy"/>
              </a:rPr>
              <a:t> </a:t>
            </a:r>
            <a:r>
              <a:rPr sz="1650" b="1" spc="-6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Source Han Sans KR Heavy"/>
              </a:rPr>
              <a:t>부여된</a:t>
            </a:r>
            <a:r>
              <a:rPr sz="1650" b="1" spc="-3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Source Han Sans KR Heavy"/>
              </a:rPr>
              <a:t> </a:t>
            </a:r>
            <a:r>
              <a:rPr sz="1650" b="1" spc="-5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Source Han Sans KR Heavy"/>
              </a:rPr>
              <a:t>판매관리</a:t>
            </a:r>
            <a:r>
              <a:rPr sz="1650" b="1" spc="-3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Source Han Sans KR Heavy"/>
              </a:rPr>
              <a:t> </a:t>
            </a:r>
            <a:r>
              <a:rPr sz="1650" b="1" spc="-8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Source Han Sans KR Heavy"/>
              </a:rPr>
              <a:t>페널티</a:t>
            </a:r>
            <a:r>
              <a:rPr sz="1650" b="1" spc="-3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Source Han Sans KR Heavy"/>
              </a:rPr>
              <a:t> </a:t>
            </a:r>
            <a:r>
              <a:rPr sz="1650" b="1" spc="-2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Source Han Sans KR Heavy"/>
              </a:rPr>
              <a:t>점수의 </a:t>
            </a:r>
            <a:r>
              <a:rPr sz="1650" b="1" spc="-5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Source Han Sans KR Heavy"/>
              </a:rPr>
              <a:t>총합을</a:t>
            </a:r>
            <a:r>
              <a:rPr sz="1650" b="1" spc="-4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Source Han Sans KR Heavy"/>
              </a:rPr>
              <a:t> </a:t>
            </a:r>
            <a:r>
              <a:rPr sz="1650" b="1" spc="-1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Source Han Sans KR Heavy"/>
              </a:rPr>
              <a:t>의미합니다.</a:t>
            </a:r>
            <a:endParaRPr sz="1650" dirty="0">
              <a:latin typeface="나눔고딕" panose="020D0604000000000000" pitchFamily="50" charset="-127"/>
              <a:ea typeface="나눔고딕" panose="020D0604000000000000" pitchFamily="50" charset="-127"/>
              <a:cs typeface="Source Han Sans KR Heavy"/>
            </a:endParaRPr>
          </a:p>
          <a:p>
            <a:pPr marL="12700" marR="683895">
              <a:lnSpc>
                <a:spcPct val="124900"/>
              </a:lnSpc>
            </a:pPr>
            <a:r>
              <a:rPr sz="1650" b="1" spc="-10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ExtraBold"/>
              </a:rPr>
              <a:t>예시)</a:t>
            </a:r>
            <a:r>
              <a:rPr sz="1650" b="1" spc="-9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ExtraBold"/>
              </a:rPr>
              <a:t> </a:t>
            </a:r>
            <a:r>
              <a:rPr sz="1650" b="1" spc="-7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ExtraBold"/>
              </a:rPr>
              <a:t>오늘이</a:t>
            </a:r>
            <a:r>
              <a:rPr sz="1650" b="1" spc="-9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ExtraBold"/>
              </a:rPr>
              <a:t> </a:t>
            </a:r>
            <a:r>
              <a:rPr sz="1650" b="1" spc="-5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ExtraBold"/>
              </a:rPr>
              <a:t>2022년</a:t>
            </a:r>
            <a:r>
              <a:rPr sz="1650" b="1" spc="-9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ExtraBold"/>
              </a:rPr>
              <a:t> </a:t>
            </a:r>
            <a:r>
              <a:rPr sz="1650" b="1" spc="-8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ExtraBold"/>
              </a:rPr>
              <a:t>4월</a:t>
            </a:r>
            <a:r>
              <a:rPr sz="1650" b="1" spc="-9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ExtraBold"/>
              </a:rPr>
              <a:t> </a:t>
            </a:r>
            <a:r>
              <a:rPr sz="1650" b="1" spc="-1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ExtraBold"/>
              </a:rPr>
              <a:t>12일이면, </a:t>
            </a:r>
            <a:r>
              <a:rPr sz="1650" b="1" spc="-5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ExtraBold"/>
              </a:rPr>
              <a:t>2022년</a:t>
            </a:r>
            <a:r>
              <a:rPr sz="1650" b="1" spc="-8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ExtraBold"/>
              </a:rPr>
              <a:t> </a:t>
            </a:r>
            <a:r>
              <a:rPr sz="1650" b="1" spc="-4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ExtraBold"/>
              </a:rPr>
              <a:t>3월</a:t>
            </a:r>
            <a:r>
              <a:rPr sz="1650" b="1" spc="-8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ExtraBold"/>
              </a:rPr>
              <a:t> </a:t>
            </a:r>
            <a:r>
              <a:rPr sz="1650" b="1" spc="-1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ExtraBold"/>
              </a:rPr>
              <a:t>13일부터</a:t>
            </a:r>
            <a:r>
              <a:rPr sz="1650" b="1" spc="-8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ExtraBold"/>
              </a:rPr>
              <a:t> 4월</a:t>
            </a:r>
            <a:r>
              <a:rPr sz="1650" b="1" spc="-8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ExtraBold"/>
              </a:rPr>
              <a:t> </a:t>
            </a:r>
            <a:r>
              <a:rPr sz="1650" b="1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ExtraBold"/>
              </a:rPr>
              <a:t>11일까지</a:t>
            </a:r>
            <a:r>
              <a:rPr sz="1650" b="1" spc="-8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ExtraBold"/>
              </a:rPr>
              <a:t> </a:t>
            </a:r>
            <a:r>
              <a:rPr sz="1650" b="1" spc="-2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ExtraBold"/>
              </a:rPr>
              <a:t>부여된 </a:t>
            </a:r>
            <a:r>
              <a:rPr sz="1650" b="1" spc="-9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ExtraBold"/>
              </a:rPr>
              <a:t>페널티 </a:t>
            </a:r>
            <a:r>
              <a:rPr sz="1650" b="1" spc="-2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ExtraBold"/>
              </a:rPr>
              <a:t>입니다.</a:t>
            </a:r>
            <a:endParaRPr sz="1650" dirty="0">
              <a:latin typeface="나눔고딕" panose="020D0604000000000000" pitchFamily="50" charset="-127"/>
              <a:ea typeface="나눔고딕" panose="020D0604000000000000" pitchFamily="50" charset="-127"/>
              <a:cs typeface="Adobe Clean Han ExtraBold"/>
            </a:endParaRPr>
          </a:p>
          <a:p>
            <a:pPr marL="246379" indent="-233679">
              <a:lnSpc>
                <a:spcPct val="100000"/>
              </a:lnSpc>
              <a:spcBef>
                <a:spcPts val="2965"/>
              </a:spcBef>
              <a:buAutoNum type="arabicParenR" startAt="2"/>
              <a:tabLst>
                <a:tab pos="246379" algn="l"/>
              </a:tabLst>
            </a:pPr>
            <a:r>
              <a:rPr sz="1650" b="1" spc="-5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Source Han Sans KR Heavy"/>
              </a:rPr>
              <a:t>판매관리</a:t>
            </a:r>
            <a:r>
              <a:rPr sz="1650" b="1" spc="-2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Source Han Sans KR Heavy"/>
              </a:rPr>
              <a:t> </a:t>
            </a:r>
            <a:r>
              <a:rPr sz="1650" b="1" spc="-8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Source Han Sans KR Heavy"/>
              </a:rPr>
              <a:t>페널티</a:t>
            </a:r>
            <a:r>
              <a:rPr sz="1650" b="1" spc="-2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Source Han Sans KR Heavy"/>
              </a:rPr>
              <a:t> 비율</a:t>
            </a:r>
            <a:endParaRPr sz="1650" dirty="0">
              <a:latin typeface="나눔고딕" panose="020D0604000000000000" pitchFamily="50" charset="-127"/>
              <a:ea typeface="나눔고딕" panose="020D0604000000000000" pitchFamily="50" charset="-127"/>
              <a:cs typeface="Source Han Sans KR Heavy"/>
            </a:endParaRPr>
          </a:p>
          <a:p>
            <a:pPr marL="12700" marR="5080">
              <a:lnSpc>
                <a:spcPct val="124900"/>
              </a:lnSpc>
            </a:pPr>
            <a:r>
              <a:rPr sz="1650" b="1" spc="-7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Source Han Sans KR Heavy"/>
              </a:rPr>
              <a:t>최근</a:t>
            </a:r>
            <a:r>
              <a:rPr sz="1650" b="1" spc="-8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Source Han Sans KR Heavy"/>
              </a:rPr>
              <a:t> </a:t>
            </a:r>
            <a:r>
              <a:rPr sz="1650" b="1" spc="-8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Source Han Sans KR Heavy"/>
              </a:rPr>
              <a:t>30일간</a:t>
            </a:r>
            <a:r>
              <a:rPr sz="1650" b="1" spc="-8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Source Han Sans KR Heavy"/>
              </a:rPr>
              <a:t> 부여된</a:t>
            </a:r>
            <a:r>
              <a:rPr sz="1650" b="1" spc="-8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Source Han Sans KR Heavy"/>
              </a:rPr>
              <a:t> </a:t>
            </a:r>
            <a:r>
              <a:rPr sz="1650" b="1" spc="-7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Source Han Sans KR Heavy"/>
              </a:rPr>
              <a:t>판매관리</a:t>
            </a:r>
            <a:r>
              <a:rPr sz="1650" b="1" spc="-8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Source Han Sans KR Heavy"/>
              </a:rPr>
              <a:t> </a:t>
            </a:r>
            <a:r>
              <a:rPr sz="1650" b="1" spc="-114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Source Han Sans KR Heavy"/>
              </a:rPr>
              <a:t>페널티의</a:t>
            </a:r>
            <a:r>
              <a:rPr sz="1650" b="1" spc="-8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Source Han Sans KR Heavy"/>
              </a:rPr>
              <a:t> 총합을</a:t>
            </a:r>
            <a:r>
              <a:rPr sz="1650" b="1" spc="-8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Source Han Sans KR Heavy"/>
              </a:rPr>
              <a:t> </a:t>
            </a:r>
            <a:r>
              <a:rPr sz="1650" b="1" spc="-8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Source Han Sans KR Heavy"/>
              </a:rPr>
              <a:t>동일한 </a:t>
            </a:r>
            <a:r>
              <a:rPr sz="1650" b="1" spc="-6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Source Han Sans KR Heavy"/>
              </a:rPr>
              <a:t>기간</a:t>
            </a:r>
            <a:r>
              <a:rPr sz="1650" b="1" spc="-4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Source Han Sans KR Heavy"/>
              </a:rPr>
              <a:t> </a:t>
            </a:r>
            <a:r>
              <a:rPr sz="1650" b="1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Source Han Sans KR Heavy"/>
              </a:rPr>
              <a:t>내</a:t>
            </a:r>
            <a:r>
              <a:rPr sz="1650" b="1" spc="-4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Source Han Sans KR Heavy"/>
              </a:rPr>
              <a:t> </a:t>
            </a:r>
            <a:r>
              <a:rPr sz="1650" b="1" spc="-8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Source Han Sans KR Heavy"/>
              </a:rPr>
              <a:t>결제완료건수</a:t>
            </a:r>
            <a:r>
              <a:rPr sz="1650" b="1" spc="-4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Source Han Sans KR Heavy"/>
              </a:rPr>
              <a:t> </a:t>
            </a:r>
            <a:r>
              <a:rPr sz="1650" b="1" spc="-6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Source Han Sans KR Heavy"/>
              </a:rPr>
              <a:t>총합으로</a:t>
            </a:r>
            <a:r>
              <a:rPr sz="1650" b="1" spc="-3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Source Han Sans KR Heavy"/>
              </a:rPr>
              <a:t> </a:t>
            </a:r>
            <a:r>
              <a:rPr sz="1650" b="1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Source Han Sans KR Heavy"/>
              </a:rPr>
              <a:t>나눈</a:t>
            </a:r>
            <a:r>
              <a:rPr sz="1650" b="1" spc="-4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Source Han Sans KR Heavy"/>
              </a:rPr>
              <a:t> </a:t>
            </a:r>
            <a:r>
              <a:rPr sz="1650" b="1" spc="-1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Source Han Sans KR Heavy"/>
              </a:rPr>
              <a:t>비율입니다. </a:t>
            </a:r>
            <a:r>
              <a:rPr sz="1650" b="1" spc="-10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ExtraBold"/>
              </a:rPr>
              <a:t>예시)</a:t>
            </a:r>
            <a:r>
              <a:rPr sz="1650" b="1" spc="-9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ExtraBold"/>
              </a:rPr>
              <a:t> </a:t>
            </a:r>
            <a:r>
              <a:rPr sz="1650" b="1" spc="-7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ExtraBold"/>
              </a:rPr>
              <a:t>오늘이</a:t>
            </a:r>
            <a:r>
              <a:rPr sz="1650" b="1" spc="-9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ExtraBold"/>
              </a:rPr>
              <a:t> </a:t>
            </a:r>
            <a:r>
              <a:rPr sz="1650" b="1" spc="-5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ExtraBold"/>
              </a:rPr>
              <a:t>2022년</a:t>
            </a:r>
            <a:r>
              <a:rPr sz="1650" b="1" spc="-9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ExtraBold"/>
              </a:rPr>
              <a:t> </a:t>
            </a:r>
            <a:r>
              <a:rPr sz="1650" b="1" spc="-8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ExtraBold"/>
              </a:rPr>
              <a:t>4월</a:t>
            </a:r>
            <a:r>
              <a:rPr sz="1650" b="1" spc="-9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ExtraBold"/>
              </a:rPr>
              <a:t> </a:t>
            </a:r>
            <a:r>
              <a:rPr sz="1650" b="1" spc="-1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ExtraBold"/>
              </a:rPr>
              <a:t>12일이면,</a:t>
            </a:r>
            <a:endParaRPr sz="1650" dirty="0">
              <a:latin typeface="나눔고딕" panose="020D0604000000000000" pitchFamily="50" charset="-127"/>
              <a:ea typeface="나눔고딕" panose="020D0604000000000000" pitchFamily="50" charset="-127"/>
              <a:cs typeface="Adobe Clean Han ExtraBold"/>
            </a:endParaRPr>
          </a:p>
          <a:p>
            <a:pPr marL="12700" marR="42545">
              <a:lnSpc>
                <a:spcPct val="124900"/>
              </a:lnSpc>
            </a:pPr>
            <a:r>
              <a:rPr sz="1650" b="1" spc="-8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ExtraBold"/>
              </a:rPr>
              <a:t>2022년</a:t>
            </a:r>
            <a:r>
              <a:rPr sz="1650" b="1" spc="-16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ExtraBold"/>
              </a:rPr>
              <a:t> </a:t>
            </a:r>
            <a:r>
              <a:rPr sz="1650" b="1" spc="-6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ExtraBold"/>
              </a:rPr>
              <a:t>3월</a:t>
            </a:r>
            <a:r>
              <a:rPr sz="1650" b="1" spc="-15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ExtraBold"/>
              </a:rPr>
              <a:t> </a:t>
            </a:r>
            <a:r>
              <a:rPr sz="1650" b="1" spc="-4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ExtraBold"/>
              </a:rPr>
              <a:t>13일부터</a:t>
            </a:r>
            <a:r>
              <a:rPr sz="1650" b="1" spc="-16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ExtraBold"/>
              </a:rPr>
              <a:t> </a:t>
            </a:r>
            <a:r>
              <a:rPr sz="1650" b="1" spc="-10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ExtraBold"/>
              </a:rPr>
              <a:t>4월</a:t>
            </a:r>
            <a:r>
              <a:rPr sz="1650" b="1" spc="-15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ExtraBold"/>
              </a:rPr>
              <a:t> </a:t>
            </a:r>
            <a:r>
              <a:rPr sz="1650" b="1" spc="-1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ExtraBold"/>
              </a:rPr>
              <a:t>11일까지</a:t>
            </a:r>
            <a:r>
              <a:rPr sz="1650" b="1" spc="-16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ExtraBold"/>
              </a:rPr>
              <a:t> </a:t>
            </a:r>
            <a:r>
              <a:rPr sz="1650" b="1" spc="-8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ExtraBold"/>
              </a:rPr>
              <a:t>부여된</a:t>
            </a:r>
            <a:r>
              <a:rPr sz="1650" b="1" spc="-15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ExtraBold"/>
              </a:rPr>
              <a:t> </a:t>
            </a:r>
            <a:r>
              <a:rPr sz="1650" b="1" spc="-7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ExtraBold"/>
              </a:rPr>
              <a:t>페널티를 </a:t>
            </a:r>
            <a:r>
              <a:rPr sz="1650" b="1" spc="-8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ExtraBold"/>
              </a:rPr>
              <a:t>동기간의</a:t>
            </a:r>
            <a:r>
              <a:rPr sz="1650" b="1" spc="-9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ExtraBold"/>
              </a:rPr>
              <a:t> </a:t>
            </a:r>
            <a:r>
              <a:rPr sz="1650" b="1" spc="-6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ExtraBold"/>
              </a:rPr>
              <a:t>결제완료</a:t>
            </a:r>
            <a:r>
              <a:rPr sz="1650" b="1" spc="-8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ExtraBold"/>
              </a:rPr>
              <a:t> </a:t>
            </a:r>
            <a:r>
              <a:rPr sz="1650" b="1" spc="-7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ExtraBold"/>
              </a:rPr>
              <a:t>건수로</a:t>
            </a:r>
            <a:r>
              <a:rPr sz="1650" b="1" spc="-8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ExtraBold"/>
              </a:rPr>
              <a:t> </a:t>
            </a:r>
            <a:r>
              <a:rPr sz="1650" b="1" spc="-2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ExtraBold"/>
              </a:rPr>
              <a:t>나눈</a:t>
            </a:r>
            <a:r>
              <a:rPr sz="1650" b="1" spc="-9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ExtraBold"/>
              </a:rPr>
              <a:t> </a:t>
            </a:r>
            <a:r>
              <a:rPr sz="1650" b="1" spc="-1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ExtraBold"/>
              </a:rPr>
              <a:t>비율입니다.</a:t>
            </a:r>
            <a:endParaRPr sz="1650" dirty="0">
              <a:latin typeface="나눔고딕" panose="020D0604000000000000" pitchFamily="50" charset="-127"/>
              <a:ea typeface="나눔고딕" panose="020D0604000000000000" pitchFamily="50" charset="-127"/>
              <a:cs typeface="Adobe Clean Han ExtraBold"/>
            </a:endParaRPr>
          </a:p>
          <a:p>
            <a:pPr marL="240029" indent="-227329">
              <a:lnSpc>
                <a:spcPct val="100000"/>
              </a:lnSpc>
              <a:spcBef>
                <a:spcPts val="2970"/>
              </a:spcBef>
              <a:buAutoNum type="arabicParenR" startAt="3"/>
              <a:tabLst>
                <a:tab pos="240029" algn="l"/>
              </a:tabLst>
            </a:pPr>
            <a:r>
              <a:rPr sz="1650" b="1" spc="-8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Source Han Sans KR Heavy"/>
              </a:rPr>
              <a:t>페널티</a:t>
            </a:r>
            <a:r>
              <a:rPr sz="1650" b="1" spc="-3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Source Han Sans KR Heavy"/>
              </a:rPr>
              <a:t> </a:t>
            </a:r>
            <a:r>
              <a:rPr sz="1650" b="1" spc="-2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Source Han Sans KR Heavy"/>
              </a:rPr>
              <a:t>상태</a:t>
            </a:r>
            <a:endParaRPr sz="1650" dirty="0">
              <a:latin typeface="나눔고딕" panose="020D0604000000000000" pitchFamily="50" charset="-127"/>
              <a:ea typeface="나눔고딕" panose="020D0604000000000000" pitchFamily="50" charset="-127"/>
              <a:cs typeface="Source Han Sans KR Heavy"/>
            </a:endParaRPr>
          </a:p>
          <a:p>
            <a:pPr marL="12700" marR="84455">
              <a:lnSpc>
                <a:spcPct val="124900"/>
              </a:lnSpc>
            </a:pPr>
            <a:r>
              <a:rPr sz="1650" b="1" spc="-9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Source Han Sans KR Heavy"/>
              </a:rPr>
              <a:t>적발</a:t>
            </a:r>
            <a:r>
              <a:rPr sz="1650" b="1" spc="-6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Source Han Sans KR Heavy"/>
              </a:rPr>
              <a:t> </a:t>
            </a:r>
            <a:r>
              <a:rPr sz="1650" b="1" spc="-7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Source Han Sans KR Heavy"/>
              </a:rPr>
              <a:t>횟수에</a:t>
            </a:r>
            <a:r>
              <a:rPr sz="1650" b="1" spc="-6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Source Han Sans KR Heavy"/>
              </a:rPr>
              <a:t> </a:t>
            </a:r>
            <a:r>
              <a:rPr sz="1650" b="1" spc="-9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Source Han Sans KR Heavy"/>
              </a:rPr>
              <a:t>따라,</a:t>
            </a:r>
            <a:r>
              <a:rPr sz="1650" b="1" spc="-6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Source Han Sans KR Heavy"/>
              </a:rPr>
              <a:t> </a:t>
            </a:r>
            <a:r>
              <a:rPr sz="1650" b="1" spc="-21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Source Han Sans KR Heavy"/>
              </a:rPr>
              <a:t>'주의'→'경고'→'이용제한'의</a:t>
            </a:r>
            <a:r>
              <a:rPr sz="1650" b="1" spc="-6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Source Han Sans KR Heavy"/>
              </a:rPr>
              <a:t> </a:t>
            </a:r>
            <a:r>
              <a:rPr sz="1650" b="1" spc="-2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Source Han Sans KR Heavy"/>
              </a:rPr>
              <a:t>단계를 </a:t>
            </a:r>
            <a:r>
              <a:rPr sz="1650" b="1" spc="-7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Source Han Sans KR Heavy"/>
              </a:rPr>
              <a:t>거쳐</a:t>
            </a:r>
            <a:r>
              <a:rPr sz="1650" b="1" spc="-9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Source Han Sans KR Heavy"/>
              </a:rPr>
              <a:t> </a:t>
            </a:r>
            <a:r>
              <a:rPr sz="1650" b="1" spc="-5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Source Han Sans KR Heavy"/>
              </a:rPr>
              <a:t>판매</a:t>
            </a:r>
            <a:r>
              <a:rPr sz="1650" b="1" spc="-9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Source Han Sans KR Heavy"/>
              </a:rPr>
              <a:t> </a:t>
            </a:r>
            <a:r>
              <a:rPr sz="1650" b="1" spc="-8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Source Han Sans KR Heavy"/>
              </a:rPr>
              <a:t>활동이</a:t>
            </a:r>
            <a:r>
              <a:rPr sz="1650" b="1" spc="-9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Source Han Sans KR Heavy"/>
              </a:rPr>
              <a:t> </a:t>
            </a:r>
            <a:r>
              <a:rPr sz="1650" b="1" spc="-1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Source Han Sans KR Heavy"/>
              </a:rPr>
              <a:t>제한됩니다.</a:t>
            </a:r>
            <a:endParaRPr sz="1650" dirty="0">
              <a:latin typeface="나눔고딕" panose="020D0604000000000000" pitchFamily="50" charset="-127"/>
              <a:ea typeface="나눔고딕" panose="020D0604000000000000" pitchFamily="50" charset="-127"/>
              <a:cs typeface="Source Han Sans KR Heavy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549558" y="2408324"/>
            <a:ext cx="13507719" cy="7329805"/>
            <a:chOff x="5549558" y="2408324"/>
            <a:chExt cx="13507719" cy="7329805"/>
          </a:xfrm>
        </p:grpSpPr>
        <p:sp>
          <p:nvSpPr>
            <p:cNvPr id="3" name="object 3"/>
            <p:cNvSpPr/>
            <p:nvPr/>
          </p:nvSpPr>
          <p:spPr>
            <a:xfrm>
              <a:off x="5549558" y="2408324"/>
              <a:ext cx="13507719" cy="7329805"/>
            </a:xfrm>
            <a:custGeom>
              <a:avLst/>
              <a:gdLst/>
              <a:ahLst/>
              <a:cxnLst/>
              <a:rect l="l" t="t" r="r" b="b"/>
              <a:pathLst>
                <a:path w="13507719" h="7329805">
                  <a:moveTo>
                    <a:pt x="13507452" y="0"/>
                  </a:moveTo>
                  <a:lnTo>
                    <a:pt x="0" y="0"/>
                  </a:lnTo>
                  <a:lnTo>
                    <a:pt x="0" y="7329598"/>
                  </a:lnTo>
                  <a:lnTo>
                    <a:pt x="13507452" y="7329598"/>
                  </a:lnTo>
                  <a:lnTo>
                    <a:pt x="13507452" y="0"/>
                  </a:lnTo>
                  <a:close/>
                </a:path>
              </a:pathLst>
            </a:custGeom>
            <a:solidFill>
              <a:srgbClr val="FAFA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819813" y="2931837"/>
              <a:ext cx="10660534" cy="6282541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6907077" y="3001845"/>
              <a:ext cx="360045" cy="191135"/>
            </a:xfrm>
            <a:custGeom>
              <a:avLst/>
              <a:gdLst/>
              <a:ahLst/>
              <a:cxnLst/>
              <a:rect l="l" t="t" r="r" b="b"/>
              <a:pathLst>
                <a:path w="360045" h="191135">
                  <a:moveTo>
                    <a:pt x="359716" y="0"/>
                  </a:moveTo>
                  <a:lnTo>
                    <a:pt x="0" y="0"/>
                  </a:lnTo>
                  <a:lnTo>
                    <a:pt x="0" y="190873"/>
                  </a:lnTo>
                  <a:lnTo>
                    <a:pt x="359716" y="190873"/>
                  </a:lnTo>
                  <a:lnTo>
                    <a:pt x="359716" y="0"/>
                  </a:lnTo>
                  <a:close/>
                </a:path>
              </a:pathLst>
            </a:custGeom>
            <a:solidFill>
              <a:srgbClr val="3135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053929" y="3063494"/>
              <a:ext cx="188088" cy="7311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918297" y="3037827"/>
              <a:ext cx="111630" cy="111619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pc="-1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4.</a:t>
            </a:r>
            <a:r>
              <a:rPr spc="-254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spc="-5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주문형</a:t>
            </a:r>
            <a:r>
              <a:rPr spc="-19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spc="-16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서비스</a:t>
            </a:r>
            <a:r>
              <a:rPr spc="-17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spc="-9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정책</a:t>
            </a:r>
            <a:r>
              <a:rPr spc="-19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및</a:t>
            </a:r>
            <a:r>
              <a:rPr spc="-19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페널티</a:t>
            </a:r>
            <a:r>
              <a:rPr spc="-17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spc="-125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적용</a:t>
            </a:r>
            <a:r>
              <a:rPr spc="-17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spc="-25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기준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3125"/>
              </a:lnSpc>
            </a:pPr>
            <a:fld id="{81D60167-4931-47E6-BA6A-407CBD079E47}" type="slidenum">
              <a:rPr spc="-25" dirty="0"/>
              <a:t>13</a:t>
            </a:fld>
            <a:endParaRPr spc="-25" dirty="0"/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xfrm>
            <a:off x="1580659" y="10272014"/>
            <a:ext cx="6210809" cy="28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70"/>
              </a:lnSpc>
            </a:pPr>
            <a:r>
              <a:rPr spc="-8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네이버페이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3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주문형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가입과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35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심사,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45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취급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75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불가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45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상품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및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85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페널티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25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기준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034387" y="2294560"/>
            <a:ext cx="4490066" cy="5786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48945">
              <a:lnSpc>
                <a:spcPct val="124900"/>
              </a:lnSpc>
              <a:spcBef>
                <a:spcPts val="100"/>
              </a:spcBef>
            </a:pPr>
            <a:r>
              <a:rPr sz="1650" b="1" spc="-24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네이버페이센터</a:t>
            </a:r>
            <a:r>
              <a:rPr sz="1650" b="1" spc="-25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650" b="1" spc="-20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메인</a:t>
            </a:r>
            <a:r>
              <a:rPr sz="1650" b="1" spc="-23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650" b="1" spc="-22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페이지</a:t>
            </a:r>
            <a:r>
              <a:rPr sz="1650" b="1" spc="-24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650" b="1" spc="-229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페널티</a:t>
            </a:r>
            <a:r>
              <a:rPr sz="1650" b="1" spc="-23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650" b="1" spc="-10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현황에서 </a:t>
            </a:r>
            <a:r>
              <a:rPr sz="1650" b="1" spc="-19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'더보기'</a:t>
            </a:r>
            <a:r>
              <a:rPr sz="1650" b="1" spc="-24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650" b="1" spc="-19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클릭</a:t>
            </a:r>
            <a:r>
              <a:rPr sz="1650" b="1" spc="-23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650" b="1" spc="-2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또는</a:t>
            </a:r>
            <a:endParaRPr sz="1650" dirty="0">
              <a:latin typeface="나눔고딕" panose="020D0604000000000000" pitchFamily="50" charset="-127"/>
              <a:ea typeface="나눔고딕" panose="020D0604000000000000" pitchFamily="50" charset="-127"/>
              <a:cs typeface="Malgun Gothic"/>
            </a:endParaRPr>
          </a:p>
          <a:p>
            <a:pPr marL="12700" marR="880110">
              <a:lnSpc>
                <a:spcPct val="124900"/>
              </a:lnSpc>
            </a:pPr>
            <a:r>
              <a:rPr sz="1650" b="1" spc="-85" dirty="0">
                <a:solidFill>
                  <a:srgbClr val="03C75A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네이버페이센터</a:t>
            </a:r>
            <a:r>
              <a:rPr sz="1650" b="1" spc="-100" dirty="0">
                <a:solidFill>
                  <a:srgbClr val="03C75A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1650" b="1" spc="-75" dirty="0">
                <a:solidFill>
                  <a:srgbClr val="03C75A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&gt;</a:t>
            </a:r>
            <a:r>
              <a:rPr sz="1650" b="1" spc="-95" dirty="0">
                <a:solidFill>
                  <a:srgbClr val="03C75A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1650" b="1" spc="-60" dirty="0">
                <a:solidFill>
                  <a:srgbClr val="03C75A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내정보</a:t>
            </a:r>
            <a:r>
              <a:rPr sz="1650" b="1" spc="-100" dirty="0">
                <a:solidFill>
                  <a:srgbClr val="03C75A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1650" b="1" spc="-75" dirty="0">
                <a:solidFill>
                  <a:srgbClr val="03C75A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&gt;</a:t>
            </a:r>
            <a:r>
              <a:rPr sz="1650" b="1" spc="-95" dirty="0">
                <a:solidFill>
                  <a:srgbClr val="03C75A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1650" b="1" spc="-85" dirty="0">
                <a:solidFill>
                  <a:srgbClr val="03C75A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페널티</a:t>
            </a:r>
            <a:r>
              <a:rPr sz="1650" b="1" spc="-100" dirty="0">
                <a:solidFill>
                  <a:srgbClr val="03C75A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1650" b="1" spc="-25" dirty="0">
                <a:solidFill>
                  <a:srgbClr val="03C75A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조회 </a:t>
            </a:r>
            <a:r>
              <a:rPr sz="1650" b="1" spc="-204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메뉴로</a:t>
            </a:r>
            <a:r>
              <a:rPr sz="1650" b="1" spc="-25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650" b="1" spc="-21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이동하면</a:t>
            </a:r>
            <a:r>
              <a:rPr sz="1650" b="1" spc="-24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650" b="1" spc="-21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기간</a:t>
            </a:r>
            <a:r>
              <a:rPr sz="1650" b="1" spc="-24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650" b="1" spc="-204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별로</a:t>
            </a:r>
            <a:r>
              <a:rPr sz="1650" b="1" spc="-24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650" b="1" spc="-2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부여된 </a:t>
            </a:r>
            <a:r>
              <a:rPr sz="1650" b="1" spc="-24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페널티를 </a:t>
            </a:r>
            <a:r>
              <a:rPr sz="1650" b="1" spc="-204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확인할</a:t>
            </a:r>
            <a:r>
              <a:rPr sz="1650" b="1" spc="-23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650" b="1" spc="-16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수</a:t>
            </a:r>
            <a:r>
              <a:rPr sz="1650" b="1" spc="-23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650" b="1" spc="-2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있습니다.</a:t>
            </a:r>
            <a:endParaRPr sz="1650" dirty="0">
              <a:latin typeface="나눔고딕" panose="020D0604000000000000" pitchFamily="50" charset="-127"/>
              <a:ea typeface="나눔고딕" panose="020D0604000000000000" pitchFamily="50" charset="-127"/>
              <a:cs typeface="Malgun Gothic"/>
            </a:endParaRPr>
          </a:p>
          <a:p>
            <a:pPr>
              <a:lnSpc>
                <a:spcPct val="100000"/>
              </a:lnSpc>
              <a:spcBef>
                <a:spcPts val="110"/>
              </a:spcBef>
            </a:pPr>
            <a:endParaRPr sz="1650" dirty="0">
              <a:latin typeface="나눔고딕" panose="020D0604000000000000" pitchFamily="50" charset="-127"/>
              <a:ea typeface="나눔고딕" panose="020D0604000000000000" pitchFamily="50" charset="-127"/>
              <a:cs typeface="Malgun Gothic"/>
            </a:endParaRPr>
          </a:p>
          <a:p>
            <a:pPr marL="240665" indent="-227965">
              <a:lnSpc>
                <a:spcPct val="100000"/>
              </a:lnSpc>
              <a:spcBef>
                <a:spcPts val="5"/>
              </a:spcBef>
              <a:buAutoNum type="arabicParenR"/>
              <a:tabLst>
                <a:tab pos="240665" algn="l"/>
              </a:tabLst>
            </a:pPr>
            <a:r>
              <a:rPr sz="1650" b="1" spc="-5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판매관리</a:t>
            </a:r>
            <a:r>
              <a:rPr sz="1650" b="1" spc="-9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1650" b="1" spc="-8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페널티</a:t>
            </a:r>
            <a:r>
              <a:rPr sz="1650" b="1" spc="-9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1650" b="1" spc="-2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점수</a:t>
            </a:r>
            <a:endParaRPr sz="1650" dirty="0">
              <a:latin typeface="나눔고딕" panose="020D0604000000000000" pitchFamily="50" charset="-127"/>
              <a:ea typeface="나눔고딕" panose="020D0604000000000000" pitchFamily="50" charset="-127"/>
              <a:cs typeface="Adobe Clean Han Black"/>
            </a:endParaRPr>
          </a:p>
          <a:p>
            <a:pPr marL="12700" marR="600075" algn="just">
              <a:lnSpc>
                <a:spcPct val="124900"/>
              </a:lnSpc>
            </a:pPr>
            <a:r>
              <a:rPr sz="1650" b="1" spc="-60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최근</a:t>
            </a:r>
            <a:r>
              <a:rPr sz="1650" b="1" spc="459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650" b="1" spc="-24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30일간</a:t>
            </a:r>
            <a:r>
              <a:rPr sz="1650" b="1" spc="9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650" b="1" spc="-43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부여된</a:t>
            </a:r>
            <a:r>
              <a:rPr sz="1650" b="1" spc="28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650" b="1" spc="-35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판매관리</a:t>
            </a:r>
            <a:r>
              <a:rPr sz="1650" b="1" spc="27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650" b="1" spc="-47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페널티</a:t>
            </a:r>
            <a:r>
              <a:rPr sz="1650" b="1" spc="33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650" b="1" spc="-12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총합계 </a:t>
            </a:r>
            <a:r>
              <a:rPr sz="1650" b="1" spc="-21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점수</a:t>
            </a:r>
            <a:r>
              <a:rPr sz="1650" b="1" spc="-31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650" b="1" spc="-229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입니다.</a:t>
            </a:r>
            <a:r>
              <a:rPr sz="1650" b="1" spc="-30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650" b="1" spc="-8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(전일~30일전)</a:t>
            </a:r>
            <a:endParaRPr sz="1650" dirty="0">
              <a:latin typeface="나눔고딕" panose="020D0604000000000000" pitchFamily="50" charset="-127"/>
              <a:ea typeface="나눔고딕" panose="020D0604000000000000" pitchFamily="50" charset="-127"/>
              <a:cs typeface="Malgun Gothic"/>
            </a:endParaRPr>
          </a:p>
          <a:p>
            <a:pPr marL="12700" marR="5080" algn="just">
              <a:lnSpc>
                <a:spcPct val="124900"/>
              </a:lnSpc>
            </a:pPr>
            <a:r>
              <a:rPr sz="1650" b="1" spc="-59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누적</a:t>
            </a:r>
            <a:r>
              <a:rPr sz="1650" b="1" spc="44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650" b="1" spc="-40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점수를</a:t>
            </a:r>
            <a:r>
              <a:rPr sz="1650" b="1" spc="26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650" b="1" spc="-34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조회하고자</a:t>
            </a:r>
            <a:r>
              <a:rPr sz="1650" b="1" spc="20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650" b="1" spc="-29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하신다면,</a:t>
            </a:r>
            <a:r>
              <a:rPr sz="1650" b="1" spc="18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650" b="1" spc="-42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기간을</a:t>
            </a:r>
            <a:r>
              <a:rPr sz="1650" b="1" spc="28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650" b="1" spc="-5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조정하여 </a:t>
            </a:r>
            <a:r>
              <a:rPr sz="1650" b="1" spc="-57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조회</a:t>
            </a:r>
            <a:r>
              <a:rPr sz="1650" b="1" spc="42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650" b="1" spc="-33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가능하나</a:t>
            </a:r>
            <a:r>
              <a:rPr sz="1650" b="1" spc="19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650" b="1" spc="-60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최근</a:t>
            </a:r>
            <a:r>
              <a:rPr sz="1650" b="1" spc="459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650" b="1" spc="-24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30일간</a:t>
            </a:r>
            <a:r>
              <a:rPr sz="1650" b="1" spc="13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650" b="1" spc="-43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부여된</a:t>
            </a:r>
            <a:r>
              <a:rPr sz="1650" b="1" spc="30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650" b="1" spc="-44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내역을</a:t>
            </a:r>
            <a:r>
              <a:rPr sz="1650" b="1" spc="30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650" b="1" spc="-15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기준으로 </a:t>
            </a:r>
            <a:r>
              <a:rPr sz="1650" b="1" spc="-220" dirty="0" err="1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제재가</a:t>
            </a:r>
            <a:r>
              <a:rPr sz="1650" b="1" spc="-30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endParaRPr lang="en-US" altLang="ko-KR" sz="1650" b="1" spc="-305" dirty="0">
              <a:solidFill>
                <a:srgbClr val="1E1E1E"/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Malgun Gothic"/>
            </a:endParaRPr>
          </a:p>
          <a:p>
            <a:pPr marL="12700" marR="5080" algn="just">
              <a:lnSpc>
                <a:spcPct val="124900"/>
              </a:lnSpc>
            </a:pPr>
            <a:r>
              <a:rPr sz="1650" b="1" spc="-250" dirty="0" err="1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진행되는</a:t>
            </a:r>
            <a:r>
              <a:rPr sz="1650" b="1" spc="-30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650" b="1" spc="-16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점</a:t>
            </a:r>
            <a:r>
              <a:rPr sz="1650" b="1" spc="-30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650" b="1" spc="-26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참고해</a:t>
            </a:r>
            <a:r>
              <a:rPr sz="1650" b="1" spc="-30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650" b="1" spc="-2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주세요.</a:t>
            </a:r>
            <a:endParaRPr sz="1650" dirty="0">
              <a:latin typeface="나눔고딕" panose="020D0604000000000000" pitchFamily="50" charset="-127"/>
              <a:ea typeface="나눔고딕" panose="020D0604000000000000" pitchFamily="50" charset="-127"/>
              <a:cs typeface="Malgun Gothic"/>
            </a:endParaRPr>
          </a:p>
          <a:p>
            <a:pPr>
              <a:lnSpc>
                <a:spcPct val="100000"/>
              </a:lnSpc>
              <a:spcBef>
                <a:spcPts val="110"/>
              </a:spcBef>
            </a:pPr>
            <a:endParaRPr sz="1650" dirty="0">
              <a:latin typeface="나눔고딕" panose="020D0604000000000000" pitchFamily="50" charset="-127"/>
              <a:ea typeface="나눔고딕" panose="020D0604000000000000" pitchFamily="50" charset="-127"/>
              <a:cs typeface="Malgun Gothic"/>
            </a:endParaRPr>
          </a:p>
          <a:p>
            <a:pPr marL="247015" indent="-234950">
              <a:lnSpc>
                <a:spcPct val="100000"/>
              </a:lnSpc>
              <a:spcBef>
                <a:spcPts val="5"/>
              </a:spcBef>
              <a:buAutoNum type="arabicParenR" startAt="2"/>
              <a:tabLst>
                <a:tab pos="247015" algn="l"/>
              </a:tabLst>
            </a:pPr>
            <a:r>
              <a:rPr sz="1650" b="1" spc="-8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민원/모니터링</a:t>
            </a:r>
            <a:r>
              <a:rPr sz="1650" b="1" spc="-8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1650" b="1" spc="-2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점수</a:t>
            </a:r>
            <a:endParaRPr sz="1650" dirty="0">
              <a:latin typeface="나눔고딕" panose="020D0604000000000000" pitchFamily="50" charset="-127"/>
              <a:ea typeface="나눔고딕" panose="020D0604000000000000" pitchFamily="50" charset="-127"/>
              <a:cs typeface="Adobe Clean Han Black"/>
            </a:endParaRPr>
          </a:p>
          <a:p>
            <a:pPr marL="12700" marR="288290">
              <a:lnSpc>
                <a:spcPct val="124900"/>
              </a:lnSpc>
            </a:pPr>
            <a:r>
              <a:rPr sz="1650" b="1" spc="-26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서비스시작부터</a:t>
            </a:r>
            <a:r>
              <a:rPr sz="1650" b="1" spc="-32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650" b="1" spc="-24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현재까지</a:t>
            </a:r>
            <a:r>
              <a:rPr sz="1650" b="1" spc="-31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650" b="1" spc="-229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민원</a:t>
            </a:r>
            <a:r>
              <a:rPr sz="1650" b="1" spc="-31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650" b="1" spc="-22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발생</a:t>
            </a:r>
            <a:r>
              <a:rPr sz="1650" b="1" spc="-31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650" b="1" spc="-16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및</a:t>
            </a:r>
            <a:r>
              <a:rPr sz="1650" b="1" spc="-31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650" b="1" spc="-28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모니터링 </a:t>
            </a:r>
            <a:r>
              <a:rPr sz="1650" b="1" spc="-254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적발로</a:t>
            </a:r>
            <a:r>
              <a:rPr sz="1650" b="1" spc="-31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650" b="1" spc="-22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인해</a:t>
            </a:r>
            <a:r>
              <a:rPr sz="1650" b="1" spc="-31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650" b="1" spc="-23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부여된</a:t>
            </a:r>
            <a:r>
              <a:rPr sz="1650" b="1" spc="-31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650" b="1" spc="-26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페널티의</a:t>
            </a:r>
            <a:r>
              <a:rPr sz="1650" b="1" spc="-31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650" b="1" spc="-21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누적</a:t>
            </a:r>
            <a:r>
              <a:rPr sz="1650" b="1" spc="-31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650" b="1" spc="-21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점수</a:t>
            </a:r>
            <a:r>
              <a:rPr sz="1650" b="1" spc="-30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650" b="1" spc="-2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입니다. </a:t>
            </a:r>
            <a:r>
              <a:rPr sz="1650" b="1" spc="-254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민원/모니터링</a:t>
            </a:r>
            <a:r>
              <a:rPr sz="1650" b="1" spc="-30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650" b="1" spc="-26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페널티는</a:t>
            </a:r>
            <a:r>
              <a:rPr sz="1650" b="1" spc="-30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650" b="1" spc="-21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판매관리</a:t>
            </a:r>
            <a:r>
              <a:rPr sz="1650" b="1" spc="-29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650" b="1" spc="-254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페널티</a:t>
            </a:r>
            <a:r>
              <a:rPr sz="1650" b="1" spc="-30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650" b="1" spc="-10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점수와 </a:t>
            </a:r>
            <a:r>
              <a:rPr sz="1650" b="1" spc="-21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별도</a:t>
            </a:r>
            <a:r>
              <a:rPr sz="1650" b="1" spc="-31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650" b="1" spc="-24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항목으로</a:t>
            </a:r>
            <a:r>
              <a:rPr sz="1650" b="1" spc="-31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650" b="1" spc="-254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운영되어</a:t>
            </a:r>
            <a:r>
              <a:rPr sz="1650" b="1" spc="-31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650" b="1" spc="-204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누적</a:t>
            </a:r>
            <a:r>
              <a:rPr sz="1650" b="1" spc="-31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650" b="1" spc="-22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점수가</a:t>
            </a:r>
            <a:r>
              <a:rPr sz="1650" b="1" spc="-31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650" b="1" spc="-7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40점</a:t>
            </a:r>
            <a:r>
              <a:rPr sz="1650" b="1" spc="-31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650" b="1" spc="-2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이상 </a:t>
            </a:r>
            <a:r>
              <a:rPr sz="1650" b="1" spc="-20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초과하는</a:t>
            </a:r>
            <a:r>
              <a:rPr sz="1650" b="1" spc="-32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650" b="1" spc="-22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경우</a:t>
            </a:r>
            <a:r>
              <a:rPr sz="1650" b="1" spc="-31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650" b="1" spc="-22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즉시</a:t>
            </a:r>
            <a:r>
              <a:rPr sz="1650" b="1" spc="-30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650" b="1" spc="-229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이용제한</a:t>
            </a:r>
            <a:r>
              <a:rPr sz="1650" b="1" spc="-31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650" b="1" spc="-254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처리되고</a:t>
            </a:r>
            <a:r>
              <a:rPr sz="1650" b="1" spc="-30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650" b="1" spc="-16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이용정지 </a:t>
            </a:r>
            <a:r>
              <a:rPr sz="1650" b="1" spc="-21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해제가</a:t>
            </a:r>
            <a:r>
              <a:rPr sz="1650" b="1" spc="-30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650" b="1" spc="-5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불가합니다.</a:t>
            </a:r>
            <a:endParaRPr sz="1650" dirty="0">
              <a:latin typeface="나눔고딕" panose="020D0604000000000000" pitchFamily="50" charset="-127"/>
              <a:ea typeface="나눔고딕" panose="020D0604000000000000" pitchFamily="50" charset="-127"/>
              <a:cs typeface="Malgun Gothic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47088" y="4607189"/>
            <a:ext cx="18010505" cy="5130800"/>
          </a:xfrm>
          <a:custGeom>
            <a:avLst/>
            <a:gdLst/>
            <a:ahLst/>
            <a:cxnLst/>
            <a:rect l="l" t="t" r="r" b="b"/>
            <a:pathLst>
              <a:path w="18010505" h="5130800">
                <a:moveTo>
                  <a:pt x="18009922" y="0"/>
                </a:moveTo>
                <a:lnTo>
                  <a:pt x="0" y="0"/>
                </a:lnTo>
                <a:lnTo>
                  <a:pt x="0" y="5130733"/>
                </a:lnTo>
                <a:lnTo>
                  <a:pt x="18009922" y="5130733"/>
                </a:lnTo>
                <a:lnTo>
                  <a:pt x="18009922" y="0"/>
                </a:lnTo>
                <a:close/>
              </a:path>
            </a:pathLst>
          </a:custGeom>
          <a:solidFill>
            <a:srgbClr val="FBFB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pc="-1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4.</a:t>
            </a:r>
            <a:r>
              <a:rPr spc="-254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spc="-5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주문형</a:t>
            </a:r>
            <a:r>
              <a:rPr spc="-19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spc="-16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서비스</a:t>
            </a:r>
            <a:r>
              <a:rPr spc="-17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spc="-9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정책</a:t>
            </a:r>
            <a:r>
              <a:rPr spc="-19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및</a:t>
            </a:r>
            <a:r>
              <a:rPr spc="-19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페널티</a:t>
            </a:r>
            <a:r>
              <a:rPr spc="-17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spc="-125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적용</a:t>
            </a:r>
            <a:r>
              <a:rPr spc="-17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spc="-25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기준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34388" y="2072265"/>
            <a:ext cx="13430250" cy="2081530"/>
          </a:xfrm>
          <a:prstGeom prst="rect">
            <a:avLst/>
          </a:prstGeom>
        </p:spPr>
        <p:txBody>
          <a:bodyPr vert="horz" wrap="square" lIns="0" tIns="25907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39"/>
              </a:spcBef>
            </a:pPr>
            <a:r>
              <a:rPr sz="3300" b="1" spc="-26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2)</a:t>
            </a:r>
            <a:r>
              <a:rPr sz="3300" b="1" spc="-229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 </a:t>
            </a:r>
            <a:r>
              <a:rPr sz="3300" b="1" spc="-14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고의적</a:t>
            </a:r>
            <a:r>
              <a:rPr sz="3300" b="1" spc="-22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 </a:t>
            </a:r>
            <a:r>
              <a:rPr sz="3300" b="1" spc="-2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부당행위</a:t>
            </a:r>
            <a:endParaRPr sz="3300">
              <a:latin typeface="나눔스퀘어 ExtraBold" panose="020B0600000101010101" pitchFamily="50" charset="-127"/>
              <a:ea typeface="나눔스퀘어 ExtraBold" panose="020B0600000101010101" pitchFamily="50" charset="-127"/>
              <a:cs typeface="Adobe Clean Han Black"/>
            </a:endParaRPr>
          </a:p>
          <a:p>
            <a:pPr marL="12700">
              <a:lnSpc>
                <a:spcPct val="100000"/>
              </a:lnSpc>
              <a:spcBef>
                <a:spcPts val="1225"/>
              </a:spcBef>
            </a:pPr>
            <a:r>
              <a:rPr sz="2050" b="1" spc="-23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고의적</a:t>
            </a:r>
            <a:r>
              <a:rPr sz="2050" b="1" spc="-29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 </a:t>
            </a:r>
            <a:r>
              <a:rPr sz="2050" b="1" spc="-25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부당</a:t>
            </a:r>
            <a:r>
              <a:rPr sz="2050" b="1" spc="-29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 </a:t>
            </a:r>
            <a:r>
              <a:rPr sz="2050" b="1" spc="-25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행위는</a:t>
            </a:r>
            <a:r>
              <a:rPr sz="2050" b="1" spc="-29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 </a:t>
            </a:r>
            <a:r>
              <a:rPr sz="2050" b="1" spc="-24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가맹점의</a:t>
            </a:r>
            <a:r>
              <a:rPr sz="2050" b="1" spc="-29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 </a:t>
            </a:r>
            <a:r>
              <a:rPr sz="2050" b="1" spc="-204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판매</a:t>
            </a:r>
            <a:r>
              <a:rPr sz="2050" b="1" spc="-29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 </a:t>
            </a:r>
            <a:r>
              <a:rPr sz="2050" b="1" spc="-23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행위</a:t>
            </a:r>
            <a:r>
              <a:rPr sz="2050" b="1" spc="-29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 </a:t>
            </a:r>
            <a:r>
              <a:rPr sz="2050" b="1" spc="-21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중에서</a:t>
            </a:r>
            <a:r>
              <a:rPr sz="2050" b="1" spc="-29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 </a:t>
            </a:r>
            <a:r>
              <a:rPr sz="2050" b="1" spc="-22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구매자와</a:t>
            </a:r>
            <a:r>
              <a:rPr sz="2050" b="1" spc="-29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 </a:t>
            </a:r>
            <a:r>
              <a:rPr sz="2050" b="1" spc="-27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네이버파이낸셜에</a:t>
            </a:r>
            <a:r>
              <a:rPr sz="2050" b="1" spc="-29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 </a:t>
            </a:r>
            <a:r>
              <a:rPr sz="2050" b="1" spc="-19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큰</a:t>
            </a:r>
            <a:r>
              <a:rPr sz="2050" b="1" spc="-29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 </a:t>
            </a:r>
            <a:r>
              <a:rPr sz="2050" b="1" spc="-23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피해를</a:t>
            </a:r>
            <a:r>
              <a:rPr sz="2050" b="1" spc="-29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 </a:t>
            </a:r>
            <a:r>
              <a:rPr sz="2050" b="1" spc="-19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줄</a:t>
            </a:r>
            <a:r>
              <a:rPr sz="2050" b="1" spc="-29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 </a:t>
            </a:r>
            <a:r>
              <a:rPr sz="2050" b="1" spc="-19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수</a:t>
            </a:r>
            <a:r>
              <a:rPr sz="2050" b="1" spc="-29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 </a:t>
            </a:r>
            <a:r>
              <a:rPr sz="2050" b="1" spc="-23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있거나,</a:t>
            </a:r>
            <a:r>
              <a:rPr sz="2050" b="1" spc="-29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 </a:t>
            </a:r>
            <a:r>
              <a:rPr sz="2050" b="1" spc="-27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네이버파이낸셜에서</a:t>
            </a:r>
            <a:endParaRPr sz="2050">
              <a:latin typeface="나눔스퀘어 ExtraBold" panose="020B0600000101010101" pitchFamily="50" charset="-127"/>
              <a:ea typeface="나눔스퀘어 ExtraBold" panose="020B0600000101010101" pitchFamily="50" charset="-127"/>
              <a:cs typeface="Malgun Gothic"/>
            </a:endParaRPr>
          </a:p>
          <a:p>
            <a:pPr marL="12700" marR="5080">
              <a:lnSpc>
                <a:spcPct val="134100"/>
              </a:lnSpc>
            </a:pPr>
            <a:r>
              <a:rPr sz="2050" b="1" spc="-27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엄격하게</a:t>
            </a:r>
            <a:r>
              <a:rPr sz="2050" b="1" spc="-29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 </a:t>
            </a:r>
            <a:r>
              <a:rPr sz="2050" b="1" spc="-28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금지하고</a:t>
            </a:r>
            <a:r>
              <a:rPr sz="2050" b="1" spc="-29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 </a:t>
            </a:r>
            <a:r>
              <a:rPr sz="2050" b="1" spc="-23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있는</a:t>
            </a:r>
            <a:r>
              <a:rPr sz="2050" b="1" spc="-29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 </a:t>
            </a:r>
            <a:r>
              <a:rPr sz="2050" b="1" spc="-25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행위를</a:t>
            </a:r>
            <a:r>
              <a:rPr sz="2050" b="1" spc="-29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 </a:t>
            </a:r>
            <a:r>
              <a:rPr sz="2050" b="1" spc="-19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하는</a:t>
            </a:r>
            <a:r>
              <a:rPr sz="2050" b="1" spc="-29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 </a:t>
            </a:r>
            <a:r>
              <a:rPr sz="2050" b="1" spc="-26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경우입니다.</a:t>
            </a:r>
            <a:r>
              <a:rPr sz="2050" b="1" spc="-29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 </a:t>
            </a:r>
            <a:r>
              <a:rPr sz="2050" b="1" spc="-23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고의적</a:t>
            </a:r>
            <a:r>
              <a:rPr sz="2050" b="1" spc="-29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 </a:t>
            </a:r>
            <a:r>
              <a:rPr sz="2050" b="1" spc="-25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부당행위로</a:t>
            </a:r>
            <a:r>
              <a:rPr sz="2050" b="1" spc="-29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 </a:t>
            </a:r>
            <a:r>
              <a:rPr sz="2050" b="1" spc="-25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적발이</a:t>
            </a:r>
            <a:r>
              <a:rPr sz="2050" b="1" spc="-29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 </a:t>
            </a:r>
            <a:r>
              <a:rPr sz="2050" b="1" spc="-254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되면</a:t>
            </a:r>
            <a:r>
              <a:rPr sz="2050" b="1" spc="-29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 </a:t>
            </a:r>
            <a:r>
              <a:rPr sz="2050" b="1" spc="-26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이용약관과</a:t>
            </a:r>
            <a:r>
              <a:rPr sz="2050" b="1" spc="-29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 </a:t>
            </a:r>
            <a:r>
              <a:rPr sz="2050" b="1" spc="-26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서비스</a:t>
            </a:r>
            <a:r>
              <a:rPr sz="2050" b="1" spc="-29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 </a:t>
            </a:r>
            <a:r>
              <a:rPr sz="2050" b="1" spc="-23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이용</a:t>
            </a:r>
            <a:r>
              <a:rPr sz="2050" b="1" spc="-29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 </a:t>
            </a:r>
            <a:r>
              <a:rPr sz="2050" b="1" spc="-204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규칙</a:t>
            </a:r>
            <a:r>
              <a:rPr sz="2050" b="1" spc="-29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 </a:t>
            </a:r>
            <a:r>
              <a:rPr sz="2050" b="1" spc="-19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등</a:t>
            </a:r>
            <a:r>
              <a:rPr sz="2050" b="1" spc="-29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 </a:t>
            </a:r>
            <a:r>
              <a:rPr sz="2050" b="1" spc="-229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회사의</a:t>
            </a:r>
            <a:r>
              <a:rPr sz="2050" b="1" spc="-29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 </a:t>
            </a:r>
            <a:r>
              <a:rPr sz="2050" b="1" spc="-25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정책에</a:t>
            </a:r>
            <a:r>
              <a:rPr sz="2050" b="1" spc="-29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 </a:t>
            </a:r>
            <a:r>
              <a:rPr sz="2050" b="1" spc="-2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따라 </a:t>
            </a:r>
            <a:r>
              <a:rPr sz="2050" b="1" spc="-25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단계별</a:t>
            </a:r>
            <a:r>
              <a:rPr sz="2050" b="1" spc="-29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 </a:t>
            </a:r>
            <a:r>
              <a:rPr sz="2050" b="1" spc="-204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제재</a:t>
            </a:r>
            <a:r>
              <a:rPr sz="2050" b="1" spc="-29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 </a:t>
            </a:r>
            <a:r>
              <a:rPr sz="2050" b="1" spc="-24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또는</a:t>
            </a:r>
            <a:r>
              <a:rPr sz="2050" b="1" spc="-29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 </a:t>
            </a:r>
            <a:r>
              <a:rPr sz="2050" b="1" spc="-24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즉시</a:t>
            </a:r>
            <a:r>
              <a:rPr sz="2050" b="1" spc="-29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 </a:t>
            </a:r>
            <a:r>
              <a:rPr sz="2050" b="1" spc="-27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이용정지하거나</a:t>
            </a:r>
            <a:r>
              <a:rPr sz="2050" b="1" spc="-29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 </a:t>
            </a:r>
            <a:r>
              <a:rPr sz="2050" b="1" spc="-254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이용계약이</a:t>
            </a:r>
            <a:r>
              <a:rPr sz="2050" b="1" spc="-29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 </a:t>
            </a:r>
            <a:r>
              <a:rPr sz="2050" b="1" spc="-25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해지될</a:t>
            </a:r>
            <a:r>
              <a:rPr sz="2050" b="1" spc="-29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 </a:t>
            </a:r>
            <a:r>
              <a:rPr sz="2050" b="1" spc="-19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수</a:t>
            </a:r>
            <a:r>
              <a:rPr sz="2050" b="1" spc="-29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 </a:t>
            </a:r>
            <a:r>
              <a:rPr sz="2050" b="1" spc="-28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있습니다</a:t>
            </a:r>
            <a:endParaRPr sz="2050">
              <a:latin typeface="나눔스퀘어 ExtraBold" panose="020B0600000101010101" pitchFamily="50" charset="-127"/>
              <a:ea typeface="나눔스퀘어 ExtraBold" panose="020B0600000101010101" pitchFamily="50" charset="-127"/>
              <a:cs typeface="Malgun Goth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094177" y="5266852"/>
            <a:ext cx="10496550" cy="1386840"/>
          </a:xfrm>
          <a:prstGeom prst="rect">
            <a:avLst/>
          </a:prstGeom>
        </p:spPr>
        <p:txBody>
          <a:bodyPr vert="horz" wrap="square" lIns="0" tIns="17081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45"/>
              </a:spcBef>
            </a:pPr>
            <a:r>
              <a:rPr sz="2050" b="1" spc="-6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고의적</a:t>
            </a:r>
            <a:r>
              <a:rPr sz="2050" b="1" spc="-13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 </a:t>
            </a:r>
            <a:r>
              <a:rPr sz="2050" b="1" spc="-7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부당행위</a:t>
            </a:r>
            <a:r>
              <a:rPr sz="2050" b="1" spc="-13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 </a:t>
            </a:r>
            <a:r>
              <a:rPr sz="2050" b="1" spc="-7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단계별</a:t>
            </a:r>
            <a:r>
              <a:rPr sz="2050" b="1" spc="-12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 </a:t>
            </a:r>
            <a:r>
              <a:rPr sz="2050" b="1" spc="-2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제재</a:t>
            </a:r>
            <a:endParaRPr sz="2050">
              <a:latin typeface="나눔스퀘어 ExtraBold" panose="020B0600000101010101" pitchFamily="50" charset="-127"/>
              <a:ea typeface="나눔스퀘어 ExtraBold" panose="020B0600000101010101" pitchFamily="50" charset="-127"/>
              <a:cs typeface="Adobe Clean Han Black"/>
            </a:endParaRPr>
          </a:p>
          <a:p>
            <a:pPr marR="5080">
              <a:lnSpc>
                <a:spcPct val="134100"/>
              </a:lnSpc>
              <a:spcBef>
                <a:spcPts val="414"/>
              </a:spcBef>
            </a:pPr>
            <a:r>
              <a:rPr sz="2050" b="1" spc="-23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고의적</a:t>
            </a:r>
            <a:r>
              <a:rPr sz="2050" b="1" spc="-29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 </a:t>
            </a:r>
            <a:r>
              <a:rPr sz="2050" b="1" spc="-24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부당행위</a:t>
            </a:r>
            <a:r>
              <a:rPr sz="2050" b="1" spc="-29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 </a:t>
            </a:r>
            <a:r>
              <a:rPr sz="2050" b="1" spc="-229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단계는</a:t>
            </a:r>
            <a:r>
              <a:rPr sz="2050" b="1" spc="-29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 </a:t>
            </a:r>
            <a:r>
              <a:rPr sz="2050" b="1" spc="-27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네이버페이</a:t>
            </a:r>
            <a:r>
              <a:rPr sz="2050" b="1" spc="-29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 </a:t>
            </a:r>
            <a:r>
              <a:rPr sz="2050" b="1" spc="-229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가맹점</a:t>
            </a:r>
            <a:r>
              <a:rPr sz="2050" b="1" spc="-29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 </a:t>
            </a:r>
            <a:r>
              <a:rPr sz="2050" b="1" spc="-24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입점</a:t>
            </a:r>
            <a:r>
              <a:rPr sz="2050" b="1" spc="-29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 </a:t>
            </a:r>
            <a:r>
              <a:rPr sz="2050" b="1" spc="-19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후</a:t>
            </a:r>
            <a:r>
              <a:rPr sz="2050" b="1" spc="-29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 </a:t>
            </a:r>
            <a:r>
              <a:rPr sz="2050" b="1" spc="-23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탈퇴(또는</a:t>
            </a:r>
            <a:r>
              <a:rPr sz="2050" b="1" spc="-29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 </a:t>
            </a:r>
            <a:r>
              <a:rPr sz="2050" b="1" spc="-254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이용계약</a:t>
            </a:r>
            <a:r>
              <a:rPr sz="2050" b="1" spc="-29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 </a:t>
            </a:r>
            <a:r>
              <a:rPr sz="2050" b="1" spc="-24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해지)전까지</a:t>
            </a:r>
            <a:r>
              <a:rPr sz="2050" b="1" spc="-29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 </a:t>
            </a:r>
            <a:r>
              <a:rPr sz="2050" b="1" spc="-254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누적되어</a:t>
            </a:r>
            <a:r>
              <a:rPr sz="2050" b="1" spc="-29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 </a:t>
            </a:r>
            <a:r>
              <a:rPr sz="2050" b="1" spc="-13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적용되며, </a:t>
            </a:r>
            <a:r>
              <a:rPr sz="2050" b="1" spc="-23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고의적</a:t>
            </a:r>
            <a:r>
              <a:rPr sz="2050" b="1" spc="-29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 </a:t>
            </a:r>
            <a:r>
              <a:rPr sz="2050" b="1" spc="-24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부당행위</a:t>
            </a:r>
            <a:r>
              <a:rPr sz="2050" b="1" spc="-29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 </a:t>
            </a:r>
            <a:r>
              <a:rPr sz="2050" b="1" spc="-27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적발시</a:t>
            </a:r>
            <a:r>
              <a:rPr sz="2050" b="1" spc="-29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 </a:t>
            </a:r>
            <a:r>
              <a:rPr sz="2050" b="1" spc="-24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단계마다</a:t>
            </a:r>
            <a:r>
              <a:rPr sz="2050" b="1" spc="-29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 </a:t>
            </a:r>
            <a:r>
              <a:rPr sz="2050" b="1" spc="-24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가맹점의</a:t>
            </a:r>
            <a:r>
              <a:rPr sz="2050" b="1" spc="-29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 </a:t>
            </a:r>
            <a:r>
              <a:rPr sz="2050" b="1" spc="-24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전자우편으로</a:t>
            </a:r>
            <a:r>
              <a:rPr sz="2050" b="1" spc="-29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 </a:t>
            </a:r>
            <a:r>
              <a:rPr sz="2050" b="1" spc="-204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제재</a:t>
            </a:r>
            <a:r>
              <a:rPr sz="2050" b="1" spc="-29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 </a:t>
            </a:r>
            <a:r>
              <a:rPr sz="2050" b="1" spc="-22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단계</a:t>
            </a:r>
            <a:r>
              <a:rPr sz="2050" b="1" spc="-29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 </a:t>
            </a:r>
            <a:r>
              <a:rPr sz="2050" b="1" spc="-19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및</a:t>
            </a:r>
            <a:r>
              <a:rPr sz="2050" b="1" spc="-29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 </a:t>
            </a:r>
            <a:r>
              <a:rPr sz="2050" b="1" spc="-21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내용을</a:t>
            </a:r>
            <a:r>
              <a:rPr sz="2050" b="1" spc="-29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 </a:t>
            </a:r>
            <a:r>
              <a:rPr sz="2050" b="1" spc="-1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발송합니다.</a:t>
            </a:r>
            <a:endParaRPr sz="2050">
              <a:latin typeface="나눔스퀘어 ExtraBold" panose="020B0600000101010101" pitchFamily="50" charset="-127"/>
              <a:ea typeface="나눔스퀘어 ExtraBold" panose="020B0600000101010101" pitchFamily="50" charset="-127"/>
              <a:cs typeface="Malgun Gothic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94177" y="6898051"/>
            <a:ext cx="15915746" cy="1491389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7323304" y="7488119"/>
            <a:ext cx="509905" cy="26609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650" b="1" spc="-30" dirty="0">
                <a:solidFill>
                  <a:srgbClr val="7FE3CA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2단계</a:t>
            </a:r>
            <a:endParaRPr sz="1650">
              <a:latin typeface="나눔스퀘어" panose="020B0600000101010101" pitchFamily="50" charset="-127"/>
              <a:ea typeface="나눔스퀘어" panose="020B0600000101010101" pitchFamily="50" charset="-127"/>
              <a:cs typeface="Adobe Clean Han Black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3125"/>
              </a:lnSpc>
            </a:pPr>
            <a:fld id="{81D60167-4931-47E6-BA6A-407CBD079E47}" type="slidenum">
              <a:rPr spc="-25" dirty="0"/>
              <a:t>14</a:t>
            </a:fld>
            <a:endParaRPr spc="-25" dirty="0"/>
          </a:p>
        </p:txBody>
      </p:sp>
      <p:sp>
        <p:nvSpPr>
          <p:cNvPr id="16" name="object 16"/>
          <p:cNvSpPr txBox="1">
            <a:spLocks noGrp="1"/>
          </p:cNvSpPr>
          <p:nvPr>
            <p:ph type="ftr" sz="quarter" idx="5"/>
          </p:nvPr>
        </p:nvSpPr>
        <p:spPr>
          <a:xfrm>
            <a:off x="1580659" y="10272014"/>
            <a:ext cx="6210809" cy="28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70"/>
              </a:lnSpc>
            </a:pPr>
            <a:r>
              <a:rPr spc="-8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네이버페이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3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주문형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가입과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35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심사,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45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취급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75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불가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45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상품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및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85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페널티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25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기준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003675" y="7416655"/>
            <a:ext cx="558165" cy="4025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0"/>
              </a:spcBef>
            </a:pPr>
            <a:r>
              <a:rPr sz="2450" b="1" spc="-85" dirty="0">
                <a:solidFill>
                  <a:srgbClr val="FFFFF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경고</a:t>
            </a:r>
            <a:endParaRPr sz="2450">
              <a:latin typeface="나눔스퀘어 ExtraBold" panose="020B0600000101010101" pitchFamily="50" charset="-127"/>
              <a:ea typeface="나눔스퀘어 ExtraBold" panose="020B0600000101010101" pitchFamily="50" charset="-127"/>
              <a:cs typeface="Adobe Clean Han Black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4963078" y="7488119"/>
            <a:ext cx="513080" cy="26609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650" b="1" spc="-55" dirty="0">
                <a:solidFill>
                  <a:srgbClr val="A0D7F0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4단계</a:t>
            </a:r>
            <a:endParaRPr sz="1650">
              <a:latin typeface="나눔스퀘어" panose="020B0600000101010101" pitchFamily="50" charset="-127"/>
              <a:ea typeface="나눔스퀘어" panose="020B0600000101010101" pitchFamily="50" charset="-127"/>
              <a:cs typeface="Adobe Clean Han Black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5646446" y="7416655"/>
            <a:ext cx="1127125" cy="4025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0"/>
              </a:spcBef>
            </a:pPr>
            <a:r>
              <a:rPr sz="2450" b="1" spc="-50" dirty="0">
                <a:solidFill>
                  <a:srgbClr val="FFFFF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이용제한</a:t>
            </a:r>
            <a:endParaRPr sz="2450">
              <a:latin typeface="나눔스퀘어 ExtraBold" panose="020B0600000101010101" pitchFamily="50" charset="-127"/>
              <a:ea typeface="나눔스퀘어 ExtraBold" panose="020B0600000101010101" pitchFamily="50" charset="-127"/>
              <a:cs typeface="Adobe Clean Han Black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361221" y="7488119"/>
            <a:ext cx="505459" cy="26609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650" b="1" spc="-25" dirty="0">
                <a:solidFill>
                  <a:srgbClr val="81E3AC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1단계</a:t>
            </a:r>
            <a:endParaRPr sz="1650" dirty="0">
              <a:latin typeface="나눔스퀘어" panose="020B0600000101010101" pitchFamily="50" charset="-127"/>
              <a:ea typeface="나눔스퀘어" panose="020B0600000101010101" pitchFamily="50" charset="-127"/>
              <a:cs typeface="Adobe Clean Han Black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036545" y="7416655"/>
            <a:ext cx="575945" cy="4025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0"/>
              </a:spcBef>
            </a:pPr>
            <a:r>
              <a:rPr sz="2450" b="1" spc="-25" dirty="0">
                <a:solidFill>
                  <a:srgbClr val="FFFFF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주의</a:t>
            </a:r>
            <a:endParaRPr sz="2450" dirty="0">
              <a:latin typeface="나눔스퀘어 ExtraBold" panose="020B0600000101010101" pitchFamily="50" charset="-127"/>
              <a:ea typeface="나눔스퀘어 ExtraBold" panose="020B0600000101010101" pitchFamily="50" charset="-127"/>
              <a:cs typeface="Adobe Clean Han Black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1017324" y="7488119"/>
            <a:ext cx="509270" cy="26609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650" b="1" spc="-30" dirty="0">
                <a:solidFill>
                  <a:srgbClr val="7FE3CA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3단계</a:t>
            </a:r>
            <a:endParaRPr sz="1650">
              <a:latin typeface="나눔스퀘어" panose="020B0600000101010101" pitchFamily="50" charset="-127"/>
              <a:ea typeface="나눔스퀘어" panose="020B0600000101010101" pitchFamily="50" charset="-127"/>
              <a:cs typeface="Adobe Clean Han Black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1696753" y="7416655"/>
            <a:ext cx="1103630" cy="4025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0"/>
              </a:spcBef>
            </a:pPr>
            <a:r>
              <a:rPr sz="2450" b="1" spc="-45" dirty="0">
                <a:solidFill>
                  <a:srgbClr val="FFFFF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2차</a:t>
            </a:r>
            <a:r>
              <a:rPr sz="2450" b="1" spc="-160" dirty="0">
                <a:solidFill>
                  <a:srgbClr val="FFFFF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 </a:t>
            </a:r>
            <a:r>
              <a:rPr sz="2450" b="1" spc="-25" dirty="0">
                <a:solidFill>
                  <a:srgbClr val="FFFFF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경고</a:t>
            </a:r>
            <a:endParaRPr sz="2450">
              <a:latin typeface="나눔스퀘어 ExtraBold" panose="020B0600000101010101" pitchFamily="50" charset="-127"/>
              <a:ea typeface="나눔스퀘어 ExtraBold" panose="020B0600000101010101" pitchFamily="50" charset="-127"/>
              <a:cs typeface="Adobe Clean Han Black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sz="half" idx="2"/>
          </p:nvPr>
        </p:nvSpPr>
        <p:spPr>
          <a:xfrm>
            <a:off x="1557931" y="2871375"/>
            <a:ext cx="7983275" cy="6282746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65" dirty="0">
                <a:latin typeface="나눔고딕" panose="020D0604000000000000" pitchFamily="50" charset="-127"/>
                <a:ea typeface="나눔고딕" panose="020D0604000000000000" pitchFamily="50" charset="-127"/>
              </a:rPr>
              <a:t>고의적</a:t>
            </a:r>
            <a:r>
              <a:rPr spc="-13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spc="-7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부당행위</a:t>
            </a:r>
            <a:r>
              <a:rPr spc="-13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spc="-7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단계별</a:t>
            </a:r>
            <a:r>
              <a:rPr spc="-125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spc="-25" dirty="0">
                <a:latin typeface="나눔고딕" panose="020D0604000000000000" pitchFamily="50" charset="-127"/>
                <a:ea typeface="나눔고딕" panose="020D0604000000000000" pitchFamily="50" charset="-127"/>
              </a:rPr>
              <a:t>제재</a:t>
            </a:r>
          </a:p>
          <a:p>
            <a:pPr marL="240029" marR="2717165" indent="-227965">
              <a:lnSpc>
                <a:spcPct val="124900"/>
              </a:lnSpc>
              <a:spcBef>
                <a:spcPts val="2055"/>
              </a:spcBef>
              <a:buAutoNum type="arabicParenR"/>
              <a:tabLst>
                <a:tab pos="241300" algn="l"/>
              </a:tabLst>
            </a:pPr>
            <a:r>
              <a:rPr sz="1650" spc="-75" dirty="0">
                <a:latin typeface="나눔고딕" panose="020D0604000000000000" pitchFamily="50" charset="-127"/>
                <a:ea typeface="나눔고딕" panose="020D0604000000000000" pitchFamily="50" charset="-127"/>
              </a:rPr>
              <a:t>고객센터/분쟁조정센터</a:t>
            </a:r>
            <a:r>
              <a:rPr sz="1650" spc="-85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sz="1650" spc="-4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담당자</a:t>
            </a:r>
            <a:r>
              <a:rPr sz="1650" spc="-85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sz="1650" spc="-25" dirty="0">
                <a:latin typeface="나눔고딕" panose="020D0604000000000000" pitchFamily="50" charset="-127"/>
                <a:ea typeface="나눔고딕" panose="020D0604000000000000" pitchFamily="50" charset="-127"/>
              </a:rPr>
              <a:t>혹은</a:t>
            </a:r>
            <a:r>
              <a:rPr sz="1650" spc="-8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sz="1650" spc="-7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고객응대와</a:t>
            </a:r>
            <a:r>
              <a:rPr sz="1650" spc="-85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sz="1650" spc="-25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관련하여 	</a:t>
            </a:r>
            <a:r>
              <a:rPr sz="1650" spc="-55" dirty="0">
                <a:latin typeface="나눔고딕" panose="020D0604000000000000" pitchFamily="50" charset="-127"/>
                <a:ea typeface="나눔고딕" panose="020D0604000000000000" pitchFamily="50" charset="-127"/>
              </a:rPr>
              <a:t>피해를</a:t>
            </a:r>
            <a:r>
              <a:rPr sz="1650" spc="-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sz="1650" spc="-7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입히는</a:t>
            </a:r>
            <a:r>
              <a:rPr sz="1650" spc="-95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sz="1650" spc="-65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경우로</a:t>
            </a:r>
            <a:r>
              <a:rPr sz="1650" spc="-95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sz="1650" spc="-35" dirty="0">
                <a:latin typeface="나눔고딕" panose="020D0604000000000000" pitchFamily="50" charset="-127"/>
                <a:ea typeface="나눔고딕" panose="020D0604000000000000" pitchFamily="50" charset="-127"/>
              </a:rPr>
              <a:t>아래</a:t>
            </a:r>
            <a:r>
              <a:rPr sz="1650" spc="-95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sz="1650" spc="-25" dirty="0">
                <a:latin typeface="나눔고딕" panose="020D0604000000000000" pitchFamily="50" charset="-127"/>
                <a:ea typeface="나눔고딕" panose="020D0604000000000000" pitchFamily="50" charset="-127"/>
              </a:rPr>
              <a:t>각</a:t>
            </a:r>
            <a:r>
              <a:rPr sz="1650" spc="-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sz="1650" spc="-4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사항에</a:t>
            </a:r>
            <a:r>
              <a:rPr sz="1650" spc="-95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sz="1650" spc="-4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해당하는</a:t>
            </a:r>
            <a:r>
              <a:rPr sz="1650" spc="-95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sz="1650" spc="-25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경우</a:t>
            </a:r>
            <a:endParaRPr sz="16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431800" lvl="1" indent="-190500">
              <a:lnSpc>
                <a:spcPct val="100000"/>
              </a:lnSpc>
              <a:spcBef>
                <a:spcPts val="1795"/>
              </a:spcBef>
              <a:buAutoNum type="arabicPeriod"/>
              <a:tabLst>
                <a:tab pos="431800" algn="l"/>
              </a:tabLst>
            </a:pPr>
            <a:r>
              <a:rPr sz="1450" b="1" spc="-14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상담시</a:t>
            </a:r>
            <a:r>
              <a:rPr sz="1450" b="1" spc="-20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13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구매자</a:t>
            </a:r>
            <a:r>
              <a:rPr sz="1450" b="1" spc="-19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14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또는</a:t>
            </a:r>
            <a:r>
              <a:rPr sz="1450" b="1" spc="-19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13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담당자에게</a:t>
            </a:r>
            <a:r>
              <a:rPr sz="1450" b="1" spc="-19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8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욕설,</a:t>
            </a:r>
            <a:r>
              <a:rPr sz="1450" b="1" spc="-20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10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성적,</a:t>
            </a:r>
            <a:r>
              <a:rPr sz="1450" b="1" spc="-19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11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비하,</a:t>
            </a:r>
            <a:r>
              <a:rPr sz="1450" b="1" spc="-19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14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폭언</a:t>
            </a:r>
            <a:r>
              <a:rPr sz="1450" b="1" spc="-19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15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등의</a:t>
            </a:r>
            <a:r>
              <a:rPr sz="1450" b="1" spc="-19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13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발언을</a:t>
            </a:r>
            <a:r>
              <a:rPr sz="1450" b="1" spc="-20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10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하는</a:t>
            </a:r>
            <a:r>
              <a:rPr sz="1450" b="1" spc="-19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2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경우</a:t>
            </a:r>
            <a:endParaRPr sz="1450" dirty="0">
              <a:latin typeface="나눔고딕" panose="020D0604000000000000" pitchFamily="50" charset="-127"/>
              <a:ea typeface="나눔고딕" panose="020D0604000000000000" pitchFamily="50" charset="-127"/>
              <a:cs typeface="Malgun Gothic"/>
            </a:endParaRPr>
          </a:p>
          <a:p>
            <a:pPr marL="441325" lvl="1" indent="-200025">
              <a:lnSpc>
                <a:spcPct val="100000"/>
              </a:lnSpc>
              <a:spcBef>
                <a:spcPts val="325"/>
              </a:spcBef>
              <a:buAutoNum type="arabicPeriod"/>
              <a:tabLst>
                <a:tab pos="441325" algn="l"/>
              </a:tabLst>
            </a:pPr>
            <a:r>
              <a:rPr sz="1450" b="1" spc="-13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가맹점</a:t>
            </a:r>
            <a:r>
              <a:rPr sz="1450" b="1" spc="-19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15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연락처를</a:t>
            </a:r>
            <a:r>
              <a:rPr sz="1450" b="1" spc="-19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17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기입하지</a:t>
            </a:r>
            <a:r>
              <a:rPr sz="1450" b="1" spc="-19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14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않거나</a:t>
            </a:r>
            <a:r>
              <a:rPr sz="1450" b="1" spc="-19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15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허위로</a:t>
            </a:r>
            <a:r>
              <a:rPr sz="1450" b="1" spc="-19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14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기입하는</a:t>
            </a:r>
            <a:r>
              <a:rPr sz="1450" b="1" spc="-19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2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경우</a:t>
            </a:r>
            <a:endParaRPr sz="1450" dirty="0">
              <a:latin typeface="나눔고딕" panose="020D0604000000000000" pitchFamily="50" charset="-127"/>
              <a:ea typeface="나눔고딕" panose="020D0604000000000000" pitchFamily="50" charset="-127"/>
              <a:cs typeface="Malgun Gothic"/>
            </a:endParaRPr>
          </a:p>
          <a:p>
            <a:pPr marL="438784" marR="176530" lvl="1" indent="-197485">
              <a:lnSpc>
                <a:spcPct val="118500"/>
              </a:lnSpc>
              <a:buAutoNum type="arabicPeriod"/>
              <a:tabLst>
                <a:tab pos="453390" algn="l"/>
              </a:tabLst>
            </a:pPr>
            <a:r>
              <a:rPr sz="1450" b="1" spc="-13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구매계약</a:t>
            </a:r>
            <a:r>
              <a:rPr sz="1450" b="1" spc="-19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11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및</a:t>
            </a:r>
            <a:r>
              <a:rPr sz="1450" b="1" spc="-18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14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법상의</a:t>
            </a:r>
            <a:r>
              <a:rPr sz="1450" b="1" spc="-18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15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가맹점이</a:t>
            </a:r>
            <a:r>
              <a:rPr sz="1450" b="1" spc="-18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15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해결해야</a:t>
            </a:r>
            <a:r>
              <a:rPr sz="1450" b="1" spc="-18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11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할</a:t>
            </a:r>
            <a:r>
              <a:rPr sz="1450" b="1" spc="-18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13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구매자의</a:t>
            </a:r>
            <a:r>
              <a:rPr sz="1450" b="1" spc="-18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12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불만을</a:t>
            </a:r>
            <a:r>
              <a:rPr sz="1450" b="1" spc="-18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16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네이버파이낸셜에게</a:t>
            </a:r>
            <a:r>
              <a:rPr sz="1450" b="1" spc="-18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155" dirty="0" err="1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책임을</a:t>
            </a:r>
            <a:r>
              <a:rPr sz="1450" b="1" spc="-18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130" dirty="0" err="1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전가하</a:t>
            </a:r>
            <a:r>
              <a:rPr lang="ko-KR" altLang="en-US" sz="1450" b="1" spc="-13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고 </a:t>
            </a:r>
            <a:r>
              <a:rPr sz="1450" b="1" spc="-180" dirty="0" err="1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처리하지</a:t>
            </a:r>
            <a:r>
              <a:rPr sz="1450" b="1" spc="-19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13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않는</a:t>
            </a:r>
            <a:r>
              <a:rPr sz="1450" b="1" spc="-19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2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경우</a:t>
            </a:r>
            <a:endParaRPr sz="1450" dirty="0">
              <a:latin typeface="나눔고딕" panose="020D0604000000000000" pitchFamily="50" charset="-127"/>
              <a:ea typeface="나눔고딕" panose="020D0604000000000000" pitchFamily="50" charset="-127"/>
              <a:cs typeface="Malgun Gothic"/>
            </a:endParaRPr>
          </a:p>
          <a:p>
            <a:pPr marL="442595" lvl="1" indent="-201295">
              <a:lnSpc>
                <a:spcPct val="100000"/>
              </a:lnSpc>
              <a:spcBef>
                <a:spcPts val="320"/>
              </a:spcBef>
              <a:buAutoNum type="arabicPeriod"/>
              <a:tabLst>
                <a:tab pos="442595" algn="l"/>
              </a:tabLst>
            </a:pPr>
            <a:r>
              <a:rPr sz="1450" b="1" spc="-17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구매회원</a:t>
            </a:r>
            <a:r>
              <a:rPr sz="1450" b="1" spc="-254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11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및</a:t>
            </a:r>
            <a:r>
              <a:rPr sz="1450" b="1" spc="-25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17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담당자가</a:t>
            </a:r>
            <a:r>
              <a:rPr sz="1450" b="1" spc="-25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14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전자우편,</a:t>
            </a:r>
            <a:r>
              <a:rPr sz="1450" b="1" spc="-254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10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유선,</a:t>
            </a:r>
            <a:r>
              <a:rPr sz="1450" b="1" spc="-25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13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QNA</a:t>
            </a:r>
            <a:r>
              <a:rPr sz="1450" b="1" spc="-25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16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등의</a:t>
            </a:r>
            <a:r>
              <a:rPr sz="1450" b="1" spc="-25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17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연락</a:t>
            </a:r>
            <a:r>
              <a:rPr sz="1450" b="1" spc="-254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15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시도</a:t>
            </a:r>
            <a:r>
              <a:rPr sz="1450" b="1" spc="-25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11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시</a:t>
            </a:r>
            <a:r>
              <a:rPr sz="1450" b="1" spc="-25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17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판매자가</a:t>
            </a:r>
            <a:r>
              <a:rPr sz="1450" b="1" spc="-254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19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연락두절</a:t>
            </a:r>
            <a:r>
              <a:rPr sz="1450" b="1" spc="-25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15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상태인</a:t>
            </a:r>
            <a:r>
              <a:rPr sz="1450" b="1" spc="-25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2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경우</a:t>
            </a:r>
            <a:endParaRPr sz="1450" dirty="0">
              <a:latin typeface="나눔고딕" panose="020D0604000000000000" pitchFamily="50" charset="-127"/>
              <a:ea typeface="나눔고딕" panose="020D0604000000000000" pitchFamily="50" charset="-127"/>
              <a:cs typeface="Malgun Gothic"/>
            </a:endParaRPr>
          </a:p>
          <a:p>
            <a:pPr marL="440055" lvl="1" indent="-198755">
              <a:lnSpc>
                <a:spcPct val="100000"/>
              </a:lnSpc>
              <a:spcBef>
                <a:spcPts val="320"/>
              </a:spcBef>
              <a:buAutoNum type="arabicPeriod"/>
              <a:tabLst>
                <a:tab pos="440055" algn="l"/>
              </a:tabLst>
            </a:pPr>
            <a:r>
              <a:rPr sz="1450" b="1" spc="-15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기타</a:t>
            </a:r>
            <a:r>
              <a:rPr sz="1450" b="1" spc="-19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14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위에서</a:t>
            </a:r>
            <a:r>
              <a:rPr sz="1450" b="1" spc="-19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16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정하지</a:t>
            </a:r>
            <a:r>
              <a:rPr sz="1450" b="1" spc="-19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14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않았으나</a:t>
            </a:r>
            <a:r>
              <a:rPr sz="1450" b="1" spc="-19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13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각항의</a:t>
            </a:r>
            <a:r>
              <a:rPr sz="1450" b="1" spc="-19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13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사유와</a:t>
            </a:r>
            <a:r>
              <a:rPr sz="1450" b="1" spc="-19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114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유사한</a:t>
            </a:r>
            <a:r>
              <a:rPr sz="1450" b="1" spc="-19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2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경우</a:t>
            </a:r>
            <a:endParaRPr sz="1450" dirty="0">
              <a:latin typeface="나눔고딕" panose="020D0604000000000000" pitchFamily="50" charset="-127"/>
              <a:ea typeface="나눔고딕" panose="020D0604000000000000" pitchFamily="50" charset="-127"/>
              <a:cs typeface="Malgun Gothic"/>
            </a:endParaRPr>
          </a:p>
          <a:p>
            <a:pPr lvl="1">
              <a:lnSpc>
                <a:spcPct val="100000"/>
              </a:lnSpc>
              <a:spcBef>
                <a:spcPts val="965"/>
              </a:spcBef>
              <a:buClr>
                <a:srgbClr val="1E1E1E"/>
              </a:buClr>
              <a:buFont typeface="Malgun Gothic"/>
              <a:buAutoNum type="arabicPeriod"/>
            </a:pPr>
            <a:endParaRPr sz="1450" dirty="0">
              <a:latin typeface="나눔고딕" panose="020D0604000000000000" pitchFamily="50" charset="-127"/>
              <a:ea typeface="나눔고딕" panose="020D0604000000000000" pitchFamily="50" charset="-127"/>
              <a:cs typeface="Malgun Gothic"/>
            </a:endParaRPr>
          </a:p>
          <a:p>
            <a:pPr marL="246379" marR="1000760" indent="-234950">
              <a:lnSpc>
                <a:spcPct val="124900"/>
              </a:lnSpc>
              <a:buAutoNum type="arabicParenR"/>
              <a:tabLst>
                <a:tab pos="247650" algn="l"/>
              </a:tabLst>
            </a:pPr>
            <a:r>
              <a:rPr sz="1650" spc="-85" dirty="0">
                <a:latin typeface="나눔고딕" panose="020D0604000000000000" pitchFamily="50" charset="-127"/>
                <a:ea typeface="나눔고딕" panose="020D0604000000000000" pitchFamily="50" charset="-127"/>
              </a:rPr>
              <a:t>네이버페이 </a:t>
            </a:r>
            <a:r>
              <a:rPr sz="1650" spc="-6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가맹점에서</a:t>
            </a:r>
            <a:r>
              <a:rPr sz="1650" spc="-85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sz="1650" spc="-7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규정하고</a:t>
            </a:r>
            <a:r>
              <a:rPr sz="1650" spc="-8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sz="1650" spc="-6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있는</a:t>
            </a:r>
            <a:r>
              <a:rPr sz="1650" spc="-85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sz="1650" spc="-55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이용규칙을</a:t>
            </a:r>
            <a:r>
              <a:rPr sz="1650" spc="-8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sz="1650" spc="-55" dirty="0">
                <a:latin typeface="나눔고딕" panose="020D0604000000000000" pitchFamily="50" charset="-127"/>
                <a:ea typeface="나눔고딕" panose="020D0604000000000000" pitchFamily="50" charset="-127"/>
              </a:rPr>
              <a:t>고의적으로</a:t>
            </a:r>
            <a:r>
              <a:rPr sz="1650" spc="-85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sz="1650" spc="-55" dirty="0">
                <a:latin typeface="나눔고딕" panose="020D0604000000000000" pitchFamily="50" charset="-127"/>
                <a:ea typeface="나눔고딕" panose="020D0604000000000000" pitchFamily="50" charset="-127"/>
              </a:rPr>
              <a:t>악용하는</a:t>
            </a:r>
            <a:r>
              <a:rPr sz="1650" spc="-8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sz="1650" spc="-25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경우로 	</a:t>
            </a:r>
            <a:r>
              <a:rPr sz="1650" spc="-35" dirty="0">
                <a:latin typeface="나눔고딕" panose="020D0604000000000000" pitchFamily="50" charset="-127"/>
                <a:ea typeface="나눔고딕" panose="020D0604000000000000" pitchFamily="50" charset="-127"/>
              </a:rPr>
              <a:t>아래</a:t>
            </a:r>
            <a:r>
              <a:rPr sz="1650" spc="-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sz="1650" spc="-25" dirty="0">
                <a:latin typeface="나눔고딕" panose="020D0604000000000000" pitchFamily="50" charset="-127"/>
                <a:ea typeface="나눔고딕" panose="020D0604000000000000" pitchFamily="50" charset="-127"/>
              </a:rPr>
              <a:t>각</a:t>
            </a:r>
            <a:r>
              <a:rPr sz="1650" spc="-95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sz="1650" spc="-4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사항에</a:t>
            </a:r>
            <a:r>
              <a:rPr sz="1650" spc="-95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sz="1650" spc="-4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해당하는</a:t>
            </a:r>
            <a:r>
              <a:rPr sz="1650" spc="-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sz="1650" spc="-25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경우</a:t>
            </a:r>
            <a:endParaRPr sz="16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437515" lvl="1" indent="-190500">
              <a:lnSpc>
                <a:spcPct val="100000"/>
              </a:lnSpc>
              <a:spcBef>
                <a:spcPts val="1795"/>
              </a:spcBef>
              <a:buAutoNum type="arabicPeriod"/>
              <a:tabLst>
                <a:tab pos="437515" algn="l"/>
              </a:tabLst>
            </a:pPr>
            <a:r>
              <a:rPr sz="1450" b="1" spc="-12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배송</a:t>
            </a:r>
            <a:r>
              <a:rPr sz="1450" b="1" spc="-19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11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전</a:t>
            </a:r>
            <a:r>
              <a:rPr sz="1450" b="1" spc="-19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14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구매확정</a:t>
            </a:r>
            <a:r>
              <a:rPr sz="1450" b="1" spc="-19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14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또는</a:t>
            </a:r>
            <a:r>
              <a:rPr sz="1450" b="1" spc="-19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16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직거래를</a:t>
            </a:r>
            <a:r>
              <a:rPr sz="1450" b="1" spc="-19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18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유도하거나</a:t>
            </a:r>
            <a:r>
              <a:rPr sz="1450" b="1" spc="-19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114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승낙하는</a:t>
            </a:r>
            <a:r>
              <a:rPr sz="1450" b="1" spc="-19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2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경우</a:t>
            </a:r>
            <a:endParaRPr sz="1450" dirty="0">
              <a:latin typeface="나눔고딕" panose="020D0604000000000000" pitchFamily="50" charset="-127"/>
              <a:ea typeface="나눔고딕" panose="020D0604000000000000" pitchFamily="50" charset="-127"/>
              <a:cs typeface="Malgun Gothic"/>
            </a:endParaRPr>
          </a:p>
          <a:p>
            <a:pPr marL="447040" lvl="1" indent="-200025">
              <a:lnSpc>
                <a:spcPct val="100000"/>
              </a:lnSpc>
              <a:spcBef>
                <a:spcPts val="320"/>
              </a:spcBef>
              <a:buAutoNum type="arabicPeriod"/>
              <a:tabLst>
                <a:tab pos="447040" algn="l"/>
              </a:tabLst>
            </a:pPr>
            <a:r>
              <a:rPr sz="1450" b="1" spc="-17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네이버파이낸셜이</a:t>
            </a:r>
            <a:r>
              <a:rPr sz="1450" b="1" spc="-19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14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정한</a:t>
            </a:r>
            <a:r>
              <a:rPr sz="1450" b="1" spc="-19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14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규정이</a:t>
            </a:r>
            <a:r>
              <a:rPr sz="1450" b="1" spc="-19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12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아닌</a:t>
            </a:r>
            <a:r>
              <a:rPr sz="1450" b="1" spc="-19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13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가맹점</a:t>
            </a:r>
            <a:r>
              <a:rPr sz="1450" b="1" spc="-18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17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본인의</a:t>
            </a:r>
            <a:r>
              <a:rPr sz="1450" b="1" spc="-19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15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기준으로</a:t>
            </a:r>
            <a:r>
              <a:rPr sz="1450" b="1" spc="-19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10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반품,</a:t>
            </a:r>
            <a:r>
              <a:rPr sz="1450" b="1" spc="-19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10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교환,</a:t>
            </a:r>
            <a:r>
              <a:rPr sz="1450" b="1" spc="-19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13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취소</a:t>
            </a:r>
            <a:r>
              <a:rPr sz="1450" b="1" spc="-18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13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규정을</a:t>
            </a:r>
            <a:r>
              <a:rPr sz="1450" b="1" spc="-19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13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적용하는</a:t>
            </a:r>
            <a:r>
              <a:rPr sz="1450" b="1" spc="-19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3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경우</a:t>
            </a:r>
            <a:endParaRPr sz="1450" dirty="0">
              <a:latin typeface="나눔고딕" panose="020D0604000000000000" pitchFamily="50" charset="-127"/>
              <a:ea typeface="나눔고딕" panose="020D0604000000000000" pitchFamily="50" charset="-127"/>
              <a:cs typeface="Malgun Gothic"/>
            </a:endParaRPr>
          </a:p>
          <a:p>
            <a:pPr marL="444500" lvl="1" indent="-197485">
              <a:lnSpc>
                <a:spcPct val="100000"/>
              </a:lnSpc>
              <a:spcBef>
                <a:spcPts val="325"/>
              </a:spcBef>
              <a:buAutoNum type="arabicPeriod"/>
              <a:tabLst>
                <a:tab pos="444500" algn="l"/>
              </a:tabLst>
            </a:pPr>
            <a:r>
              <a:rPr sz="1450" b="1" spc="-14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악의적으로</a:t>
            </a:r>
            <a:r>
              <a:rPr sz="1450" b="1" spc="-19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4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AS를</a:t>
            </a:r>
            <a:r>
              <a:rPr sz="1450" b="1" spc="-19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12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피하는</a:t>
            </a:r>
            <a:r>
              <a:rPr sz="1450" b="1" spc="-19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2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경우</a:t>
            </a:r>
            <a:endParaRPr sz="1450" dirty="0">
              <a:latin typeface="나눔고딕" panose="020D0604000000000000" pitchFamily="50" charset="-127"/>
              <a:ea typeface="나눔고딕" panose="020D0604000000000000" pitchFamily="50" charset="-127"/>
              <a:cs typeface="Malgun Gothic"/>
            </a:endParaRPr>
          </a:p>
          <a:p>
            <a:pPr marL="448309" lvl="1" indent="-201295">
              <a:lnSpc>
                <a:spcPct val="100000"/>
              </a:lnSpc>
              <a:spcBef>
                <a:spcPts val="320"/>
              </a:spcBef>
              <a:buAutoNum type="arabicPeriod"/>
              <a:tabLst>
                <a:tab pos="448309" algn="l"/>
              </a:tabLst>
            </a:pPr>
            <a:r>
              <a:rPr sz="1450" b="1" spc="-13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구매자</a:t>
            </a:r>
            <a:r>
              <a:rPr sz="1450" b="1" spc="-19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15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정보를</a:t>
            </a:r>
            <a:r>
              <a:rPr sz="1450" b="1" spc="-19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14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무단으로</a:t>
            </a:r>
            <a:r>
              <a:rPr sz="1450" b="1" spc="-19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16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사용하거나</a:t>
            </a:r>
            <a:r>
              <a:rPr sz="1450" b="1" spc="-18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12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유출하는</a:t>
            </a:r>
            <a:r>
              <a:rPr sz="1450" b="1" spc="-19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2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경우</a:t>
            </a:r>
            <a:endParaRPr sz="1450" dirty="0">
              <a:latin typeface="나눔고딕" panose="020D0604000000000000" pitchFamily="50" charset="-127"/>
              <a:ea typeface="나눔고딕" panose="020D0604000000000000" pitchFamily="50" charset="-127"/>
              <a:cs typeface="Malgun Gothic"/>
            </a:endParaRPr>
          </a:p>
          <a:p>
            <a:pPr marL="445770" marR="2379980" lvl="1" indent="-198755">
              <a:lnSpc>
                <a:spcPct val="118500"/>
              </a:lnSpc>
              <a:buAutoNum type="arabicPeriod"/>
              <a:tabLst>
                <a:tab pos="459105" algn="l"/>
              </a:tabLst>
            </a:pPr>
            <a:r>
              <a:rPr sz="1450" b="1" spc="-12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배송</a:t>
            </a:r>
            <a:r>
              <a:rPr sz="1450" b="1" spc="-19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13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방법을</a:t>
            </a:r>
            <a:r>
              <a:rPr sz="1450" b="1" spc="-19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14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고의적으로</a:t>
            </a:r>
            <a:r>
              <a:rPr sz="1450" b="1" spc="-19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16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오기입</a:t>
            </a:r>
            <a:r>
              <a:rPr sz="1450" b="1" spc="-19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114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하여</a:t>
            </a:r>
            <a:r>
              <a:rPr sz="1450" b="1" spc="-19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13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구매자</a:t>
            </a:r>
            <a:r>
              <a:rPr sz="1450" b="1" spc="-19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12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불만이</a:t>
            </a:r>
            <a:r>
              <a:rPr sz="1450" b="1" spc="-19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14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발생하는</a:t>
            </a:r>
            <a:r>
              <a:rPr sz="1450" b="1" spc="-19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10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경우 	</a:t>
            </a:r>
            <a:r>
              <a:rPr lang="en-US" altLang="ko-KR" sz="1450" b="1" spc="-10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(</a:t>
            </a:r>
            <a:r>
              <a:rPr sz="1450" b="1" spc="-125" dirty="0" err="1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예시</a:t>
            </a:r>
            <a:r>
              <a:rPr sz="1450" b="1" spc="-20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15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:</a:t>
            </a:r>
            <a:r>
              <a:rPr sz="1450" b="1" spc="-19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14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택배</a:t>
            </a:r>
            <a:r>
              <a:rPr sz="1450" b="1" spc="-19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16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발송인데</a:t>
            </a:r>
            <a:r>
              <a:rPr sz="1450" b="1" spc="-19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14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직접</a:t>
            </a:r>
            <a:r>
              <a:rPr sz="1450" b="1" spc="-20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14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배송으로</a:t>
            </a:r>
            <a:r>
              <a:rPr sz="1450" b="1" spc="-19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2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설정)</a:t>
            </a:r>
            <a:endParaRPr sz="1450" dirty="0">
              <a:latin typeface="나눔고딕" panose="020D0604000000000000" pitchFamily="50" charset="-127"/>
              <a:ea typeface="나눔고딕" panose="020D0604000000000000" pitchFamily="50" charset="-127"/>
              <a:cs typeface="Malgun Gothic"/>
            </a:endParaRPr>
          </a:p>
          <a:p>
            <a:pPr marL="445770" lvl="1" indent="-198755">
              <a:lnSpc>
                <a:spcPct val="100000"/>
              </a:lnSpc>
              <a:spcBef>
                <a:spcPts val="320"/>
              </a:spcBef>
              <a:buAutoNum type="arabicPeriod"/>
              <a:tabLst>
                <a:tab pos="445770" algn="l"/>
              </a:tabLst>
            </a:pPr>
            <a:r>
              <a:rPr sz="1450" b="1" spc="-10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가송장,</a:t>
            </a:r>
            <a:r>
              <a:rPr sz="1450" b="1" spc="-20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13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선송장을</a:t>
            </a:r>
            <a:r>
              <a:rPr sz="1450" b="1" spc="-19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12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등록한</a:t>
            </a:r>
            <a:r>
              <a:rPr sz="1450" b="1" spc="-19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2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경우</a:t>
            </a:r>
            <a:endParaRPr sz="1450" dirty="0">
              <a:latin typeface="나눔고딕" panose="020D0604000000000000" pitchFamily="50" charset="-127"/>
              <a:ea typeface="나눔고딕" panose="020D0604000000000000" pitchFamily="50" charset="-127"/>
              <a:cs typeface="Malgun Gothic"/>
            </a:endParaRPr>
          </a:p>
          <a:p>
            <a:pPr marL="427355" lvl="1" indent="-180340">
              <a:lnSpc>
                <a:spcPct val="100000"/>
              </a:lnSpc>
              <a:spcBef>
                <a:spcPts val="320"/>
              </a:spcBef>
              <a:buAutoNum type="arabicPeriod"/>
              <a:tabLst>
                <a:tab pos="427355" algn="l"/>
              </a:tabLst>
            </a:pPr>
            <a:r>
              <a:rPr sz="1450" b="1" spc="-15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기타</a:t>
            </a:r>
            <a:r>
              <a:rPr sz="1450" b="1" spc="-19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14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위에서</a:t>
            </a:r>
            <a:r>
              <a:rPr sz="1450" b="1" spc="-19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16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정하지</a:t>
            </a:r>
            <a:r>
              <a:rPr sz="1450" b="1" spc="-19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14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않았으나</a:t>
            </a:r>
            <a:r>
              <a:rPr sz="1450" b="1" spc="-19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13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각항의</a:t>
            </a:r>
            <a:r>
              <a:rPr sz="1450" b="1" spc="-19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13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사유와</a:t>
            </a:r>
            <a:r>
              <a:rPr sz="1450" b="1" spc="-19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114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유사한</a:t>
            </a:r>
            <a:r>
              <a:rPr sz="1450" b="1" spc="-19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2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경우</a:t>
            </a:r>
            <a:endParaRPr sz="1450" dirty="0">
              <a:latin typeface="나눔고딕" panose="020D0604000000000000" pitchFamily="50" charset="-127"/>
              <a:ea typeface="나눔고딕" panose="020D0604000000000000" pitchFamily="50" charset="-127"/>
              <a:cs typeface="Malgun Gothic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3125"/>
              </a:lnSpc>
            </a:pPr>
            <a:fld id="{81D60167-4931-47E6-BA6A-407CBD079E47}" type="slidenum">
              <a:rPr spc="-25" dirty="0"/>
              <a:t>15</a:t>
            </a:fld>
            <a:endParaRPr spc="-25"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xfrm>
            <a:off x="1580659" y="10272014"/>
            <a:ext cx="6210809" cy="28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70"/>
              </a:lnSpc>
            </a:pPr>
            <a:r>
              <a:rPr spc="-8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네이버페이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3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주문형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가입과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35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심사,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45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취급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75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불가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45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상품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및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85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페널티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25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기준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sz="half" idx="3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655" marR="2179320" indent="-236854">
              <a:lnSpc>
                <a:spcPct val="124900"/>
              </a:lnSpc>
              <a:spcBef>
                <a:spcPts val="100"/>
              </a:spcBef>
              <a:buAutoNum type="arabicParenR" startAt="3"/>
              <a:tabLst>
                <a:tab pos="287655" algn="l"/>
              </a:tabLst>
            </a:pPr>
            <a:r>
              <a:rPr spc="-65" dirty="0">
                <a:latin typeface="나눔고딕" panose="020D0604000000000000" pitchFamily="50" charset="-127"/>
                <a:ea typeface="나눔고딕" panose="020D0604000000000000" pitchFamily="50" charset="-127"/>
              </a:rPr>
              <a:t>불건전한</a:t>
            </a:r>
            <a:r>
              <a:rPr spc="-9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spc="-6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판매활동으로</a:t>
            </a:r>
            <a:r>
              <a:rPr spc="-9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spc="-55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인해</a:t>
            </a:r>
            <a:r>
              <a:rPr spc="-9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spc="-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구매자의</a:t>
            </a:r>
            <a:r>
              <a:rPr spc="-9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spc="-4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불만을</a:t>
            </a:r>
            <a:r>
              <a:rPr spc="-85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spc="-9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발생시키는 </a:t>
            </a:r>
            <a:r>
              <a:rPr spc="-25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경우로 </a:t>
            </a:r>
            <a:r>
              <a:rPr spc="-35" dirty="0">
                <a:latin typeface="나눔고딕" panose="020D0604000000000000" pitchFamily="50" charset="-127"/>
                <a:ea typeface="나눔고딕" panose="020D0604000000000000" pitchFamily="50" charset="-127"/>
              </a:rPr>
              <a:t>아래</a:t>
            </a:r>
            <a:r>
              <a:rPr spc="-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spc="-25" dirty="0">
                <a:latin typeface="나눔고딕" panose="020D0604000000000000" pitchFamily="50" charset="-127"/>
                <a:ea typeface="나눔고딕" panose="020D0604000000000000" pitchFamily="50" charset="-127"/>
              </a:rPr>
              <a:t>각</a:t>
            </a:r>
            <a:r>
              <a:rPr spc="-95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spc="-4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사항에</a:t>
            </a:r>
            <a:r>
              <a:rPr spc="-95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spc="-4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해당하는</a:t>
            </a:r>
            <a:r>
              <a:rPr spc="-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spc="-25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경우</a:t>
            </a:r>
          </a:p>
          <a:p>
            <a:pPr marL="478155" lvl="1" indent="-190500">
              <a:lnSpc>
                <a:spcPct val="100000"/>
              </a:lnSpc>
              <a:spcBef>
                <a:spcPts val="1795"/>
              </a:spcBef>
              <a:buAutoNum type="arabicPeriod"/>
              <a:tabLst>
                <a:tab pos="478155" algn="l"/>
              </a:tabLst>
            </a:pPr>
            <a:r>
              <a:rPr sz="1450" b="1" spc="-13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반품</a:t>
            </a:r>
            <a:r>
              <a:rPr sz="1450" b="1" spc="-19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13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취소</a:t>
            </a:r>
            <a:r>
              <a:rPr sz="1450" b="1" spc="-19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13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사유를</a:t>
            </a:r>
            <a:r>
              <a:rPr sz="1450" b="1" spc="-19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13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실제</a:t>
            </a:r>
            <a:r>
              <a:rPr sz="1450" b="1" spc="-19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13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사유와</a:t>
            </a:r>
            <a:r>
              <a:rPr sz="1450" b="1" spc="-19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14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무관하게</a:t>
            </a:r>
            <a:r>
              <a:rPr sz="1450" b="1" spc="-19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15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임의</a:t>
            </a:r>
            <a:r>
              <a:rPr sz="1450" b="1" spc="-19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14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설정하여</a:t>
            </a:r>
            <a:r>
              <a:rPr sz="1450" b="1" spc="-19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16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페널티를</a:t>
            </a:r>
            <a:r>
              <a:rPr sz="1450" b="1" spc="-19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12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피하는</a:t>
            </a:r>
            <a:r>
              <a:rPr sz="1450" b="1" spc="-19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2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경우</a:t>
            </a:r>
            <a:endParaRPr sz="1450">
              <a:latin typeface="나눔고딕" panose="020D0604000000000000" pitchFamily="50" charset="-127"/>
              <a:ea typeface="나눔고딕" panose="020D0604000000000000" pitchFamily="50" charset="-127"/>
              <a:cs typeface="Malgun Gothic"/>
            </a:endParaRPr>
          </a:p>
          <a:p>
            <a:pPr marL="487680" lvl="1" indent="-200025">
              <a:lnSpc>
                <a:spcPct val="100000"/>
              </a:lnSpc>
              <a:spcBef>
                <a:spcPts val="320"/>
              </a:spcBef>
              <a:buAutoNum type="arabicPeriod"/>
              <a:tabLst>
                <a:tab pos="487680" algn="l"/>
              </a:tabLst>
            </a:pPr>
            <a:r>
              <a:rPr sz="1450" b="1" spc="-12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배송</a:t>
            </a:r>
            <a:r>
              <a:rPr sz="1450" b="1" spc="-19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13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기한을</a:t>
            </a:r>
            <a:r>
              <a:rPr sz="1450" b="1" spc="-19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16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고객의</a:t>
            </a:r>
            <a:r>
              <a:rPr sz="1450" b="1" spc="-19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15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동의</a:t>
            </a:r>
            <a:r>
              <a:rPr sz="1450" b="1" spc="-19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15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없이</a:t>
            </a:r>
            <a:r>
              <a:rPr sz="1450" b="1" spc="-19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16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합리적인</a:t>
            </a:r>
            <a:r>
              <a:rPr sz="1450" b="1" spc="-19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11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수준</a:t>
            </a:r>
            <a:r>
              <a:rPr sz="1450" b="1" spc="-19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14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이상으로</a:t>
            </a:r>
            <a:r>
              <a:rPr sz="1450" b="1" spc="-19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16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무리하게</a:t>
            </a:r>
            <a:r>
              <a:rPr sz="1450" b="1" spc="-19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12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연장하는</a:t>
            </a:r>
            <a:r>
              <a:rPr sz="1450" b="1" spc="-19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2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경우</a:t>
            </a:r>
            <a:endParaRPr sz="1450">
              <a:latin typeface="나눔고딕" panose="020D0604000000000000" pitchFamily="50" charset="-127"/>
              <a:ea typeface="나눔고딕" panose="020D0604000000000000" pitchFamily="50" charset="-127"/>
              <a:cs typeface="Malgun Gothic"/>
            </a:endParaRPr>
          </a:p>
          <a:p>
            <a:pPr marL="485140" lvl="1" indent="-197485">
              <a:lnSpc>
                <a:spcPct val="100000"/>
              </a:lnSpc>
              <a:spcBef>
                <a:spcPts val="320"/>
              </a:spcBef>
              <a:buAutoNum type="arabicPeriod"/>
              <a:tabLst>
                <a:tab pos="485140" algn="l"/>
              </a:tabLst>
            </a:pPr>
            <a:r>
              <a:rPr sz="1450" b="1" spc="-14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정당한</a:t>
            </a:r>
            <a:r>
              <a:rPr sz="1450" b="1" spc="-19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14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이유</a:t>
            </a:r>
            <a:r>
              <a:rPr sz="1450" b="1" spc="-19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15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없이</a:t>
            </a:r>
            <a:r>
              <a:rPr sz="1450" b="1" spc="-19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13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배송이</a:t>
            </a:r>
            <a:r>
              <a:rPr sz="1450" b="1" spc="-19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17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과도하게</a:t>
            </a:r>
            <a:r>
              <a:rPr sz="1450" b="1" spc="-18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16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지연되는</a:t>
            </a:r>
            <a:r>
              <a:rPr sz="1450" b="1" spc="-19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13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경우(배송</a:t>
            </a:r>
            <a:r>
              <a:rPr sz="1450" b="1" spc="-19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15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지연에</a:t>
            </a:r>
            <a:r>
              <a:rPr sz="1450" b="1" spc="-19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13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대한</a:t>
            </a:r>
            <a:r>
              <a:rPr sz="1450" b="1" spc="-18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16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소명이</a:t>
            </a:r>
            <a:r>
              <a:rPr sz="1450" b="1" spc="-19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16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부적절한</a:t>
            </a:r>
            <a:r>
              <a:rPr sz="1450" b="1" spc="-19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2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경우)</a:t>
            </a:r>
            <a:endParaRPr sz="1450">
              <a:latin typeface="나눔고딕" panose="020D0604000000000000" pitchFamily="50" charset="-127"/>
              <a:ea typeface="나눔고딕" panose="020D0604000000000000" pitchFamily="50" charset="-127"/>
              <a:cs typeface="Malgun Gothic"/>
            </a:endParaRPr>
          </a:p>
          <a:p>
            <a:pPr marL="488950" lvl="1" indent="-201295">
              <a:lnSpc>
                <a:spcPct val="100000"/>
              </a:lnSpc>
              <a:spcBef>
                <a:spcPts val="325"/>
              </a:spcBef>
              <a:buAutoNum type="arabicPeriod"/>
              <a:tabLst>
                <a:tab pos="488950" algn="l"/>
              </a:tabLst>
            </a:pPr>
            <a:r>
              <a:rPr sz="1450" b="1" spc="-14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민원/분쟁발생</a:t>
            </a:r>
            <a:r>
              <a:rPr sz="1450" b="1" spc="-19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8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행위:</a:t>
            </a:r>
            <a:r>
              <a:rPr sz="1450" b="1" spc="-18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14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정당한</a:t>
            </a:r>
            <a:r>
              <a:rPr sz="1450" b="1" spc="-18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14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이유</a:t>
            </a:r>
            <a:r>
              <a:rPr sz="1450" b="1" spc="-18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15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없이</a:t>
            </a:r>
            <a:r>
              <a:rPr sz="1450" b="1" spc="-18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114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반품/환불을</a:t>
            </a:r>
            <a:r>
              <a:rPr sz="1450" b="1" spc="-18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13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거부하는</a:t>
            </a:r>
            <a:r>
              <a:rPr sz="1450" b="1" spc="-18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7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경우:</a:t>
            </a:r>
            <a:r>
              <a:rPr sz="1450" b="1" spc="-19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12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민원/분쟁</a:t>
            </a:r>
            <a:r>
              <a:rPr sz="1450" b="1" spc="-18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2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발생시</a:t>
            </a:r>
            <a:endParaRPr sz="1450">
              <a:latin typeface="나눔고딕" panose="020D0604000000000000" pitchFamily="50" charset="-127"/>
              <a:ea typeface="나눔고딕" panose="020D0604000000000000" pitchFamily="50" charset="-127"/>
              <a:cs typeface="Malgun Gothic"/>
            </a:endParaRPr>
          </a:p>
          <a:p>
            <a:pPr marL="499745" marR="5080">
              <a:lnSpc>
                <a:spcPct val="118500"/>
              </a:lnSpc>
            </a:pPr>
            <a:r>
              <a:rPr sz="1450" b="1" spc="-140" dirty="0"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정당한</a:t>
            </a:r>
            <a:r>
              <a:rPr sz="1450" b="1" spc="-195" dirty="0"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140" dirty="0"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사유</a:t>
            </a:r>
            <a:r>
              <a:rPr sz="1450" b="1" spc="-195" dirty="0"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155" dirty="0"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없이</a:t>
            </a:r>
            <a:r>
              <a:rPr sz="1450" b="1" spc="-195" dirty="0"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140" dirty="0"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중재안을</a:t>
            </a:r>
            <a:r>
              <a:rPr sz="1450" b="1" spc="-195" dirty="0"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135" dirty="0"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거부하는</a:t>
            </a:r>
            <a:r>
              <a:rPr sz="1450" b="1" spc="-195" dirty="0"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70" dirty="0"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경우:</a:t>
            </a:r>
            <a:r>
              <a:rPr sz="1450" b="1" spc="-195" dirty="0"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135" dirty="0"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원활한</a:t>
            </a:r>
            <a:r>
              <a:rPr sz="1450" b="1" spc="-190" dirty="0"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105" dirty="0"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분쟁</a:t>
            </a:r>
            <a:r>
              <a:rPr sz="1450" b="1" spc="-195" dirty="0"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145" dirty="0"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조정을</a:t>
            </a:r>
            <a:r>
              <a:rPr sz="1450" b="1" spc="-195" dirty="0"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140" dirty="0"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위한</a:t>
            </a:r>
            <a:r>
              <a:rPr sz="1450" b="1" spc="-195" dirty="0"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135" dirty="0"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협조</a:t>
            </a:r>
            <a:r>
              <a:rPr sz="1450" b="1" spc="-195" dirty="0"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170" dirty="0"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요청을</a:t>
            </a:r>
            <a:r>
              <a:rPr sz="1450" b="1" spc="-195" dirty="0"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175" dirty="0"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회피하거나</a:t>
            </a:r>
            <a:r>
              <a:rPr sz="1450" b="1" spc="-195" dirty="0"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110" dirty="0"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명확한 </a:t>
            </a:r>
            <a:r>
              <a:rPr sz="1450" b="1" spc="-165" dirty="0"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소명이</a:t>
            </a:r>
            <a:r>
              <a:rPr sz="1450" b="1" spc="-200" dirty="0"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155" dirty="0"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이루어지지</a:t>
            </a:r>
            <a:r>
              <a:rPr sz="1450" b="1" spc="-195" dirty="0"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150" dirty="0"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않을</a:t>
            </a:r>
            <a:r>
              <a:rPr sz="1450" b="1" spc="-195" dirty="0"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70" dirty="0"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경우:</a:t>
            </a:r>
            <a:r>
              <a:rPr sz="1450" b="1" spc="-195" dirty="0"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140" dirty="0"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정당한</a:t>
            </a:r>
            <a:r>
              <a:rPr sz="1450" b="1" spc="-195" dirty="0"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140" dirty="0"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이유</a:t>
            </a:r>
            <a:r>
              <a:rPr sz="1450" b="1" spc="-195" dirty="0"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155" dirty="0"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없이</a:t>
            </a:r>
            <a:r>
              <a:rPr sz="1450" b="1" spc="-195" dirty="0"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114" dirty="0"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특정</a:t>
            </a:r>
            <a:r>
              <a:rPr sz="1450" b="1" spc="-195" dirty="0"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165" dirty="0"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고객의</a:t>
            </a:r>
            <a:r>
              <a:rPr sz="1450" b="1" spc="-195" dirty="0"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150" dirty="0"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연락을</a:t>
            </a:r>
            <a:r>
              <a:rPr sz="1450" b="1" spc="-195" dirty="0"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135" dirty="0"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고의적으로</a:t>
            </a:r>
            <a:r>
              <a:rPr sz="1450" b="1" spc="-195" dirty="0"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140" dirty="0"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회피하는</a:t>
            </a:r>
            <a:r>
              <a:rPr sz="1450" b="1" spc="-195" dirty="0"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25" dirty="0"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경우</a:t>
            </a:r>
            <a:endParaRPr sz="1450">
              <a:latin typeface="나눔고딕" panose="020D0604000000000000" pitchFamily="50" charset="-127"/>
              <a:ea typeface="나눔고딕" panose="020D0604000000000000" pitchFamily="50" charset="-127"/>
              <a:cs typeface="Malgun Gothic"/>
            </a:endParaRPr>
          </a:p>
          <a:p>
            <a:pPr marL="486409" lvl="1" indent="-198755">
              <a:lnSpc>
                <a:spcPct val="100000"/>
              </a:lnSpc>
              <a:spcBef>
                <a:spcPts val="320"/>
              </a:spcBef>
              <a:buAutoNum type="arabicPeriod" startAt="5"/>
              <a:tabLst>
                <a:tab pos="486409" algn="l"/>
              </a:tabLst>
            </a:pPr>
            <a:r>
              <a:rPr sz="1450" b="1" spc="-13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외부</a:t>
            </a:r>
            <a:r>
              <a:rPr sz="1450" b="1" spc="-204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14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기관</a:t>
            </a:r>
            <a:r>
              <a:rPr sz="1450" b="1" spc="-19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14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민원</a:t>
            </a:r>
            <a:r>
              <a:rPr sz="1450" b="1" spc="-19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14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대응시</a:t>
            </a:r>
            <a:r>
              <a:rPr sz="1450" b="1" spc="-19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13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적극적으로</a:t>
            </a:r>
            <a:r>
              <a:rPr sz="1450" b="1" spc="-19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17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협조하지</a:t>
            </a:r>
            <a:r>
              <a:rPr sz="1450" b="1" spc="-19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15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않을</a:t>
            </a:r>
            <a:r>
              <a:rPr sz="1450" b="1" spc="-19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2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경우</a:t>
            </a:r>
            <a:endParaRPr sz="1450">
              <a:latin typeface="나눔고딕" panose="020D0604000000000000" pitchFamily="50" charset="-127"/>
              <a:ea typeface="나눔고딕" panose="020D0604000000000000" pitchFamily="50" charset="-127"/>
              <a:cs typeface="Malgun Gothic"/>
            </a:endParaRPr>
          </a:p>
          <a:p>
            <a:pPr marL="486409" lvl="1" indent="-198755">
              <a:lnSpc>
                <a:spcPct val="100000"/>
              </a:lnSpc>
              <a:spcBef>
                <a:spcPts val="320"/>
              </a:spcBef>
              <a:buAutoNum type="arabicPeriod" startAt="5"/>
              <a:tabLst>
                <a:tab pos="486409" algn="l"/>
              </a:tabLst>
            </a:pPr>
            <a:r>
              <a:rPr sz="1450" b="1" spc="-13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고의적으로</a:t>
            </a:r>
            <a:r>
              <a:rPr sz="1450" b="1" spc="-19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13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구매자의</a:t>
            </a:r>
            <a:r>
              <a:rPr sz="1450" b="1" spc="-19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14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금전적</a:t>
            </a:r>
            <a:r>
              <a:rPr sz="1450" b="1" spc="-19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14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손실을</a:t>
            </a:r>
            <a:r>
              <a:rPr sz="1450" b="1" spc="-18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114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가하는</a:t>
            </a:r>
            <a:r>
              <a:rPr sz="1450" b="1" spc="-19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2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경우</a:t>
            </a:r>
            <a:endParaRPr sz="1450">
              <a:latin typeface="나눔고딕" panose="020D0604000000000000" pitchFamily="50" charset="-127"/>
              <a:ea typeface="나눔고딕" panose="020D0604000000000000" pitchFamily="50" charset="-127"/>
              <a:cs typeface="Malgun Gothic"/>
            </a:endParaRPr>
          </a:p>
          <a:p>
            <a:pPr marL="467995" lvl="1" indent="-180340">
              <a:lnSpc>
                <a:spcPct val="100000"/>
              </a:lnSpc>
              <a:spcBef>
                <a:spcPts val="320"/>
              </a:spcBef>
              <a:buAutoNum type="arabicPeriod" startAt="5"/>
              <a:tabLst>
                <a:tab pos="467995" algn="l"/>
              </a:tabLst>
            </a:pPr>
            <a:r>
              <a:rPr sz="1450" b="1" spc="-13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판매자의</a:t>
            </a:r>
            <a:r>
              <a:rPr sz="1450" b="1" spc="-20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14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사정에</a:t>
            </a:r>
            <a:r>
              <a:rPr sz="1450" b="1" spc="-19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14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의한</a:t>
            </a:r>
            <a:r>
              <a:rPr sz="1450" b="1" spc="-19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12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환불/취소</a:t>
            </a:r>
            <a:r>
              <a:rPr sz="1450" b="1" spc="-19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14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진행</a:t>
            </a:r>
            <a:r>
              <a:rPr sz="1450" b="1" spc="-19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11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시</a:t>
            </a:r>
            <a:r>
              <a:rPr sz="1450" b="1" spc="-19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13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구매자</a:t>
            </a:r>
            <a:r>
              <a:rPr sz="1450" b="1" spc="-19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15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동의</a:t>
            </a:r>
            <a:r>
              <a:rPr sz="1450" b="1" spc="-20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15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없이</a:t>
            </a:r>
            <a:r>
              <a:rPr sz="1450" b="1" spc="-19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15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임의로</a:t>
            </a:r>
            <a:r>
              <a:rPr sz="1450" b="1" spc="-19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16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처리</a:t>
            </a:r>
            <a:r>
              <a:rPr sz="1450" b="1" spc="-19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10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하는</a:t>
            </a:r>
            <a:r>
              <a:rPr sz="1450" b="1" spc="-19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2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경우</a:t>
            </a:r>
            <a:endParaRPr sz="1450">
              <a:latin typeface="나눔고딕" panose="020D0604000000000000" pitchFamily="50" charset="-127"/>
              <a:ea typeface="나눔고딕" panose="020D0604000000000000" pitchFamily="50" charset="-127"/>
              <a:cs typeface="Malgun Gothic"/>
            </a:endParaRPr>
          </a:p>
          <a:p>
            <a:pPr marL="486409" lvl="1" indent="-198755">
              <a:lnSpc>
                <a:spcPct val="100000"/>
              </a:lnSpc>
              <a:spcBef>
                <a:spcPts val="325"/>
              </a:spcBef>
              <a:buAutoNum type="arabicPeriod" startAt="5"/>
              <a:tabLst>
                <a:tab pos="486409" algn="l"/>
              </a:tabLst>
            </a:pPr>
            <a:r>
              <a:rPr sz="1450" b="1" spc="-13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비용에</a:t>
            </a:r>
            <a:r>
              <a:rPr sz="1450" b="1" spc="-19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13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대한</a:t>
            </a:r>
            <a:r>
              <a:rPr sz="1450" b="1" spc="-19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14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명확한</a:t>
            </a:r>
            <a:r>
              <a:rPr sz="1450" b="1" spc="-19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18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근거없이</a:t>
            </a:r>
            <a:r>
              <a:rPr sz="1450" b="1" spc="-19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16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과도한</a:t>
            </a:r>
            <a:r>
              <a:rPr sz="1450" b="1" spc="-19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13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반품</a:t>
            </a:r>
            <a:r>
              <a:rPr sz="1450" b="1" spc="-19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14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배송비를</a:t>
            </a:r>
            <a:r>
              <a:rPr sz="1450" b="1" spc="-19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17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설정하거나</a:t>
            </a:r>
            <a:r>
              <a:rPr sz="1450" b="1" spc="-19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16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고객의</a:t>
            </a:r>
            <a:r>
              <a:rPr sz="1450" b="1" spc="-19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12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반품을</a:t>
            </a:r>
            <a:r>
              <a:rPr sz="1450" b="1" spc="-19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15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막는</a:t>
            </a:r>
            <a:r>
              <a:rPr sz="1450" b="1" spc="-19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2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경우</a:t>
            </a:r>
            <a:endParaRPr sz="1450">
              <a:latin typeface="나눔고딕" panose="020D0604000000000000" pitchFamily="50" charset="-127"/>
              <a:ea typeface="나눔고딕" panose="020D0604000000000000" pitchFamily="50" charset="-127"/>
              <a:cs typeface="Malgun Gothic"/>
            </a:endParaRPr>
          </a:p>
          <a:p>
            <a:pPr marL="483234" marR="1209040" lvl="1" indent="-195580">
              <a:lnSpc>
                <a:spcPct val="118500"/>
              </a:lnSpc>
              <a:buAutoNum type="arabicPeriod" startAt="5"/>
              <a:tabLst>
                <a:tab pos="499745" algn="l"/>
              </a:tabLst>
            </a:pPr>
            <a:r>
              <a:rPr sz="1450" b="1" spc="-17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공휴일이나</a:t>
            </a:r>
            <a:r>
              <a:rPr sz="1450" b="1" spc="-19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114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야간(오후</a:t>
            </a:r>
            <a:r>
              <a:rPr sz="1450" b="1" spc="-18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10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9시부터</a:t>
            </a:r>
            <a:r>
              <a:rPr sz="1450" b="1" spc="-19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11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그</a:t>
            </a:r>
            <a:r>
              <a:rPr sz="1450" b="1" spc="-18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10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다음</a:t>
            </a:r>
            <a:r>
              <a:rPr sz="1450" b="1" spc="-18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11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날</a:t>
            </a:r>
            <a:r>
              <a:rPr sz="1450" b="1" spc="-19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18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오전</a:t>
            </a:r>
            <a:r>
              <a:rPr sz="1450" b="1" spc="-18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13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8시까지의</a:t>
            </a:r>
            <a:r>
              <a:rPr sz="1450" b="1" spc="-19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14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시간)에</a:t>
            </a:r>
            <a:r>
              <a:rPr sz="1450" b="1" spc="-18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16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구매확정요청</a:t>
            </a:r>
            <a:r>
              <a:rPr sz="1450" b="1" spc="-18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5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등 	</a:t>
            </a:r>
            <a:r>
              <a:rPr sz="1450" b="1" spc="-13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구매자에게</a:t>
            </a:r>
            <a:r>
              <a:rPr sz="1450" b="1" spc="-19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15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불필요한</a:t>
            </a:r>
            <a:r>
              <a:rPr sz="1450" b="1" spc="-19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3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SMS</a:t>
            </a:r>
            <a:r>
              <a:rPr sz="1450" b="1" spc="-19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114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발송,</a:t>
            </a:r>
            <a:r>
              <a:rPr sz="1450" b="1" spc="-19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12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유선</a:t>
            </a:r>
            <a:r>
              <a:rPr sz="1450" b="1" spc="-19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15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연락을</a:t>
            </a:r>
            <a:r>
              <a:rPr sz="1450" b="1" spc="-19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10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하는</a:t>
            </a:r>
            <a:r>
              <a:rPr sz="1450" b="1" spc="-19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2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경우</a:t>
            </a:r>
            <a:endParaRPr sz="1450">
              <a:latin typeface="나눔고딕" panose="020D0604000000000000" pitchFamily="50" charset="-127"/>
              <a:ea typeface="나눔고딕" panose="020D0604000000000000" pitchFamily="50" charset="-127"/>
              <a:cs typeface="Malgun Gothic"/>
            </a:endParaRPr>
          </a:p>
          <a:p>
            <a:pPr marL="499745" marR="657225" lvl="1" indent="-212090">
              <a:lnSpc>
                <a:spcPct val="118500"/>
              </a:lnSpc>
              <a:buAutoNum type="arabicPeriod" startAt="5"/>
              <a:tabLst>
                <a:tab pos="499745" algn="l"/>
                <a:tab pos="586105" algn="l"/>
              </a:tabLst>
            </a:pPr>
            <a:r>
              <a:rPr sz="1450" b="1" spc="-14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	사이버몰에</a:t>
            </a:r>
            <a:r>
              <a:rPr sz="1450" b="1" spc="-18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15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표시한</a:t>
            </a:r>
            <a:r>
              <a:rPr sz="1450" b="1" spc="-18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14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전화번호/전자우편주소가</a:t>
            </a:r>
            <a:r>
              <a:rPr sz="1450" b="1" spc="-18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12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아닌</a:t>
            </a:r>
            <a:r>
              <a:rPr sz="1450" b="1" spc="-18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13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다른</a:t>
            </a:r>
            <a:r>
              <a:rPr sz="1450" b="1" spc="-18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15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연락처로</a:t>
            </a:r>
            <a:r>
              <a:rPr sz="1450" b="1" spc="-18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13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구매자에게</a:t>
            </a:r>
            <a:r>
              <a:rPr sz="1450" b="1" spc="-18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3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SMS</a:t>
            </a:r>
            <a:r>
              <a:rPr sz="1450" b="1" spc="-18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7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발송, </a:t>
            </a:r>
            <a:r>
              <a:rPr sz="1450" b="1" spc="-12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유선</a:t>
            </a:r>
            <a:r>
              <a:rPr sz="1450" b="1" spc="-204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15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연락을</a:t>
            </a:r>
            <a:r>
              <a:rPr sz="1450" b="1" spc="-20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10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하는</a:t>
            </a:r>
            <a:r>
              <a:rPr sz="1450" b="1" spc="-204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3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경우</a:t>
            </a:r>
            <a:endParaRPr sz="1450">
              <a:latin typeface="나눔고딕" panose="020D0604000000000000" pitchFamily="50" charset="-127"/>
              <a:ea typeface="나눔고딕" panose="020D0604000000000000" pitchFamily="50" charset="-127"/>
              <a:cs typeface="Malgun Gothic"/>
            </a:endParaRPr>
          </a:p>
          <a:p>
            <a:pPr marL="570865" lvl="1" indent="-283210">
              <a:lnSpc>
                <a:spcPct val="100000"/>
              </a:lnSpc>
              <a:spcBef>
                <a:spcPts val="320"/>
              </a:spcBef>
              <a:buAutoNum type="arabicPeriod" startAt="5"/>
              <a:tabLst>
                <a:tab pos="570865" algn="l"/>
              </a:tabLst>
            </a:pPr>
            <a:r>
              <a:rPr sz="1450" b="1" spc="-15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기타</a:t>
            </a:r>
            <a:r>
              <a:rPr sz="1450" b="1" spc="-20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14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위에서</a:t>
            </a:r>
            <a:r>
              <a:rPr sz="1450" b="1" spc="-19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16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정하지</a:t>
            </a:r>
            <a:r>
              <a:rPr sz="1450" b="1" spc="-19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14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않았으나</a:t>
            </a:r>
            <a:r>
              <a:rPr sz="1450" b="1" spc="-20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11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각</a:t>
            </a:r>
            <a:r>
              <a:rPr sz="1450" b="1" spc="-19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13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항의</a:t>
            </a:r>
            <a:r>
              <a:rPr sz="1450" b="1" spc="-19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13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사유와</a:t>
            </a:r>
            <a:r>
              <a:rPr sz="1450" b="1" spc="-20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114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유사한</a:t>
            </a:r>
            <a:r>
              <a:rPr sz="1450" b="1" spc="-19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2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경우</a:t>
            </a:r>
            <a:endParaRPr sz="1450">
              <a:latin typeface="나눔고딕" panose="020D0604000000000000" pitchFamily="50" charset="-127"/>
              <a:ea typeface="나눔고딕" panose="020D0604000000000000" pitchFamily="50" charset="-127"/>
              <a:cs typeface="Malgun Gothic"/>
            </a:endParaRPr>
          </a:p>
          <a:p>
            <a:pPr lvl="1">
              <a:lnSpc>
                <a:spcPct val="100000"/>
              </a:lnSpc>
              <a:spcBef>
                <a:spcPts val="1455"/>
              </a:spcBef>
              <a:buClr>
                <a:srgbClr val="1E1E1E"/>
              </a:buClr>
              <a:buFont typeface="Malgun Gothic"/>
              <a:buAutoNum type="arabicPeriod" startAt="5"/>
            </a:pPr>
            <a:endParaRPr sz="1450">
              <a:latin typeface="나눔고딕" panose="020D0604000000000000" pitchFamily="50" charset="-127"/>
              <a:ea typeface="나눔고딕" panose="020D0604000000000000" pitchFamily="50" charset="-127"/>
              <a:cs typeface="Malgun Gothic"/>
            </a:endParaRPr>
          </a:p>
          <a:p>
            <a:pPr marL="246379" indent="-245745">
              <a:lnSpc>
                <a:spcPct val="100000"/>
              </a:lnSpc>
              <a:buAutoNum type="arabicParenR" startAt="3"/>
              <a:tabLst>
                <a:tab pos="246379" algn="l"/>
              </a:tabLst>
            </a:pPr>
            <a:r>
              <a:rPr spc="-8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네이버파이낸셜에</a:t>
            </a:r>
            <a:r>
              <a:rPr spc="-9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spc="-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금전적</a:t>
            </a:r>
            <a:r>
              <a:rPr spc="-9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spc="-65" dirty="0">
                <a:latin typeface="나눔고딕" panose="020D0604000000000000" pitchFamily="50" charset="-127"/>
                <a:ea typeface="나눔고딕" panose="020D0604000000000000" pitchFamily="50" charset="-127"/>
              </a:rPr>
              <a:t>손실을</a:t>
            </a:r>
            <a:r>
              <a:rPr spc="-9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spc="-85" dirty="0">
                <a:latin typeface="나눔고딕" panose="020D0604000000000000" pitchFamily="50" charset="-127"/>
                <a:ea typeface="나눔고딕" panose="020D0604000000000000" pitchFamily="50" charset="-127"/>
              </a:rPr>
              <a:t>가하거나</a:t>
            </a:r>
            <a:r>
              <a:rPr spc="-9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spc="-85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이미지에</a:t>
            </a:r>
            <a:r>
              <a:rPr spc="-9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spc="-4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해를</a:t>
            </a:r>
            <a:r>
              <a:rPr spc="-9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spc="-65" dirty="0">
                <a:latin typeface="나눔고딕" panose="020D0604000000000000" pitchFamily="50" charset="-127"/>
                <a:ea typeface="나눔고딕" panose="020D0604000000000000" pitchFamily="50" charset="-127"/>
              </a:rPr>
              <a:t>끼치는</a:t>
            </a:r>
            <a:r>
              <a:rPr spc="-9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spc="-25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경우</a:t>
            </a:r>
          </a:p>
          <a:p>
            <a:pPr>
              <a:lnSpc>
                <a:spcPct val="100000"/>
              </a:lnSpc>
              <a:spcBef>
                <a:spcPts val="525"/>
              </a:spcBef>
              <a:buClr>
                <a:srgbClr val="1E1E1E"/>
              </a:buClr>
              <a:buFont typeface="Adobe Clean Han Black"/>
              <a:buAutoNum type="arabicParenR" startAt="3"/>
            </a:pPr>
            <a:endParaRPr spc="-25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247015" indent="-238125">
              <a:lnSpc>
                <a:spcPct val="100000"/>
              </a:lnSpc>
              <a:buAutoNum type="arabicParenR" startAt="3"/>
              <a:tabLst>
                <a:tab pos="247015" algn="l"/>
              </a:tabLst>
            </a:pPr>
            <a:r>
              <a:rPr spc="-25" dirty="0">
                <a:latin typeface="나눔고딕" panose="020D0604000000000000" pitchFamily="50" charset="-127"/>
                <a:ea typeface="나눔고딕" panose="020D0604000000000000" pitchFamily="50" charset="-127"/>
              </a:rPr>
              <a:t>그</a:t>
            </a:r>
            <a:r>
              <a:rPr spc="-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spc="-25" dirty="0">
                <a:latin typeface="나눔고딕" panose="020D0604000000000000" pitchFamily="50" charset="-127"/>
                <a:ea typeface="나눔고딕" panose="020D0604000000000000" pitchFamily="50" charset="-127"/>
              </a:rPr>
              <a:t>외</a:t>
            </a:r>
            <a:r>
              <a:rPr spc="-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spc="-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관계</a:t>
            </a:r>
            <a:r>
              <a:rPr spc="-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spc="-75" dirty="0">
                <a:latin typeface="나눔고딕" panose="020D0604000000000000" pitchFamily="50" charset="-127"/>
                <a:ea typeface="나눔고딕" panose="020D0604000000000000" pitchFamily="50" charset="-127"/>
              </a:rPr>
              <a:t>법령</a:t>
            </a:r>
            <a:r>
              <a:rPr spc="-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spc="-75" dirty="0">
                <a:latin typeface="나눔고딕" panose="020D0604000000000000" pitchFamily="50" charset="-127"/>
                <a:ea typeface="나눔고딕" panose="020D0604000000000000" pitchFamily="50" charset="-127"/>
              </a:rPr>
              <a:t>위반이나</a:t>
            </a:r>
            <a:r>
              <a:rPr spc="-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spc="-45" dirty="0">
                <a:latin typeface="나눔고딕" panose="020D0604000000000000" pitchFamily="50" charset="-127"/>
                <a:ea typeface="나눔고딕" panose="020D0604000000000000" pitchFamily="50" charset="-127"/>
              </a:rPr>
              <a:t>회사</a:t>
            </a:r>
            <a:r>
              <a:rPr spc="-95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spc="-65" dirty="0">
                <a:latin typeface="나눔고딕" panose="020D0604000000000000" pitchFamily="50" charset="-127"/>
                <a:ea typeface="나눔고딕" panose="020D0604000000000000" pitchFamily="50" charset="-127"/>
              </a:rPr>
              <a:t>정책에</a:t>
            </a:r>
            <a:r>
              <a:rPr spc="-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spc="-7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근거하여</a:t>
            </a:r>
            <a:r>
              <a:rPr spc="-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spc="-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고의적</a:t>
            </a:r>
            <a:r>
              <a:rPr spc="-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spc="-6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부당</a:t>
            </a:r>
            <a:r>
              <a:rPr spc="-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spc="-65" dirty="0">
                <a:latin typeface="나눔고딕" panose="020D0604000000000000" pitchFamily="50" charset="-127"/>
                <a:ea typeface="나눔고딕" panose="020D0604000000000000" pitchFamily="50" charset="-127"/>
              </a:rPr>
              <a:t>행위로</a:t>
            </a:r>
            <a:r>
              <a:rPr spc="-95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spc="-8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인정되는</a:t>
            </a:r>
            <a:r>
              <a:rPr spc="-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spc="-25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경우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pc="-1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4.</a:t>
            </a:r>
            <a:r>
              <a:rPr spc="-254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spc="-5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주문형</a:t>
            </a:r>
            <a:r>
              <a:rPr spc="-19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spc="-16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서비스</a:t>
            </a:r>
            <a:r>
              <a:rPr spc="-17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spc="-9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정책</a:t>
            </a:r>
            <a:r>
              <a:rPr spc="-19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및</a:t>
            </a:r>
            <a:r>
              <a:rPr spc="-19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페널티</a:t>
            </a:r>
            <a:r>
              <a:rPr spc="-17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spc="-125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적용</a:t>
            </a:r>
            <a:r>
              <a:rPr spc="-17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spc="-25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기준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5.</a:t>
            </a:r>
            <a:r>
              <a:rPr spc="-2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spc="-5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주문형</a:t>
            </a:r>
            <a:r>
              <a:rPr spc="-18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spc="-95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심사</a:t>
            </a:r>
            <a:r>
              <a:rPr spc="-185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spc="-125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필요</a:t>
            </a:r>
            <a:r>
              <a:rPr spc="-17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spc="-25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서류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3125"/>
              </a:lnSpc>
            </a:pPr>
            <a:fld id="{81D60167-4931-47E6-BA6A-407CBD079E47}" type="slidenum">
              <a:rPr spc="-25" dirty="0"/>
              <a:t>16</a:t>
            </a:fld>
            <a:endParaRPr spc="-25" dirty="0"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xfrm>
            <a:off x="1580659" y="10272014"/>
            <a:ext cx="6210809" cy="28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70"/>
              </a:lnSpc>
            </a:pPr>
            <a:r>
              <a:rPr spc="-8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네이버페이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3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주문형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가입과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35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심사,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45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취급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75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불가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45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상품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및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85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페널티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25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기준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34388" y="2193517"/>
            <a:ext cx="13274040" cy="1282065"/>
          </a:xfrm>
          <a:prstGeom prst="rect">
            <a:avLst/>
          </a:prstGeom>
        </p:spPr>
        <p:txBody>
          <a:bodyPr vert="horz" wrap="square" lIns="0" tIns="1377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85"/>
              </a:spcBef>
            </a:pPr>
            <a:r>
              <a:rPr sz="3300" b="1" spc="-204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네이버페이</a:t>
            </a:r>
            <a:r>
              <a:rPr sz="3300" b="1" spc="-22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 </a:t>
            </a:r>
            <a:r>
              <a:rPr sz="3300" b="1" spc="-114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주문형</a:t>
            </a:r>
            <a:r>
              <a:rPr sz="3300" b="1" spc="-22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 </a:t>
            </a:r>
            <a:r>
              <a:rPr sz="3300" b="1" spc="-10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가입</a:t>
            </a:r>
            <a:r>
              <a:rPr sz="3300" b="1" spc="-22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 </a:t>
            </a:r>
            <a:r>
              <a:rPr sz="3300" b="1" spc="-7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시</a:t>
            </a:r>
            <a:r>
              <a:rPr sz="3300" b="1" spc="-21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 </a:t>
            </a:r>
            <a:r>
              <a:rPr sz="3300" b="1" spc="-204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필요한</a:t>
            </a:r>
            <a:r>
              <a:rPr sz="3300" b="1" spc="-22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 </a:t>
            </a:r>
            <a:r>
              <a:rPr sz="3300" b="1" spc="-12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서류는</a:t>
            </a:r>
            <a:r>
              <a:rPr sz="3300" b="1" spc="-22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 </a:t>
            </a:r>
            <a:r>
              <a:rPr sz="3300" b="1" spc="-114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다음과</a:t>
            </a:r>
            <a:r>
              <a:rPr sz="3300" b="1" spc="-21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 </a:t>
            </a:r>
            <a:r>
              <a:rPr sz="3300" b="1" spc="-1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같습니다.</a:t>
            </a:r>
            <a:endParaRPr sz="3300">
              <a:latin typeface="나눔스퀘어 ExtraBold" panose="020B0600000101010101" pitchFamily="50" charset="-127"/>
              <a:ea typeface="나눔스퀘어 ExtraBold" panose="020B0600000101010101" pitchFamily="50" charset="-127"/>
              <a:cs typeface="Adobe Clean Han Black"/>
            </a:endParaRPr>
          </a:p>
          <a:p>
            <a:pPr marL="12700">
              <a:lnSpc>
                <a:spcPct val="100000"/>
              </a:lnSpc>
              <a:spcBef>
                <a:spcPts val="990"/>
              </a:spcBef>
            </a:pPr>
            <a:r>
              <a:rPr sz="3300" b="1" spc="-12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서류는</a:t>
            </a:r>
            <a:r>
              <a:rPr sz="3300" b="1" spc="-22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 </a:t>
            </a:r>
            <a:r>
              <a:rPr sz="3300" b="1" spc="-13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스캔</a:t>
            </a:r>
            <a:r>
              <a:rPr sz="3300" b="1" spc="-22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 </a:t>
            </a:r>
            <a:r>
              <a:rPr sz="3300" b="1" spc="-7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후</a:t>
            </a:r>
            <a:r>
              <a:rPr sz="3300" b="1" spc="-22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 </a:t>
            </a:r>
            <a:r>
              <a:rPr sz="3300" b="1" spc="-19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이미지</a:t>
            </a:r>
            <a:r>
              <a:rPr sz="3300" b="1" spc="-22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 </a:t>
            </a:r>
            <a:r>
              <a:rPr sz="3300" b="1" spc="-15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파일로</a:t>
            </a:r>
            <a:r>
              <a:rPr sz="3300" b="1" spc="-22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 </a:t>
            </a:r>
            <a:r>
              <a:rPr sz="3300" b="1" spc="-16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가입서류</a:t>
            </a:r>
            <a:r>
              <a:rPr sz="3300" b="1" spc="-22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 </a:t>
            </a:r>
            <a:r>
              <a:rPr sz="3300" b="1" spc="-15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첨부</a:t>
            </a:r>
            <a:r>
              <a:rPr sz="3300" b="1" spc="-22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 </a:t>
            </a:r>
            <a:r>
              <a:rPr sz="3300" b="1" spc="-13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항목에</a:t>
            </a:r>
            <a:r>
              <a:rPr sz="3300" b="1" spc="-22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 </a:t>
            </a:r>
            <a:r>
              <a:rPr sz="3300" b="1" spc="-14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서류</a:t>
            </a:r>
            <a:r>
              <a:rPr sz="3300" b="1" spc="-22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 </a:t>
            </a:r>
            <a:r>
              <a:rPr sz="3300" b="1" spc="-17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업로드해</a:t>
            </a:r>
            <a:r>
              <a:rPr sz="3300" b="1" spc="-22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 </a:t>
            </a:r>
            <a:r>
              <a:rPr sz="3300" b="1" spc="-14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주시면</a:t>
            </a:r>
            <a:r>
              <a:rPr sz="3300" b="1" spc="-22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 </a:t>
            </a:r>
            <a:r>
              <a:rPr sz="3300" b="1" spc="-2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됩니다.</a:t>
            </a:r>
            <a:endParaRPr sz="3300">
              <a:latin typeface="나눔스퀘어 ExtraBold" panose="020B0600000101010101" pitchFamily="50" charset="-127"/>
              <a:ea typeface="나눔스퀘어 ExtraBold" panose="020B0600000101010101" pitchFamily="50" charset="-127"/>
              <a:cs typeface="Adobe Clean Han Blac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47088" y="3978936"/>
            <a:ext cx="18010505" cy="5759450"/>
          </a:xfrm>
          <a:prstGeom prst="rect">
            <a:avLst/>
          </a:prstGeom>
          <a:solidFill>
            <a:srgbClr val="FBFBFB"/>
          </a:solidFill>
        </p:spPr>
        <p:txBody>
          <a:bodyPr vert="horz" wrap="square" lIns="0" tIns="177800" rIns="0" bIns="0" rtlCol="0">
            <a:noAutofit/>
          </a:bodyPr>
          <a:lstStyle/>
          <a:p>
            <a:pPr>
              <a:lnSpc>
                <a:spcPct val="100000"/>
              </a:lnSpc>
              <a:spcBef>
                <a:spcPts val="1400"/>
              </a:spcBef>
            </a:pPr>
            <a:endParaRPr sz="2050" dirty="0">
              <a:latin typeface="나눔고딕" panose="020D0604000000000000" pitchFamily="50" charset="-127"/>
              <a:ea typeface="나눔고딕" panose="020D0604000000000000" pitchFamily="50" charset="-127"/>
              <a:cs typeface="Times New Roman"/>
            </a:endParaRPr>
          </a:p>
          <a:p>
            <a:pPr marL="1046480">
              <a:lnSpc>
                <a:spcPct val="100000"/>
              </a:lnSpc>
            </a:pPr>
            <a:r>
              <a:rPr sz="2050" b="1" spc="-4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가입</a:t>
            </a:r>
            <a:r>
              <a:rPr sz="2050" b="1" spc="-14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2050" b="1" spc="-6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서류</a:t>
            </a:r>
            <a:r>
              <a:rPr sz="2050" b="1" spc="-13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2050" b="1" spc="-2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(업로드)</a:t>
            </a:r>
            <a:endParaRPr sz="2050" dirty="0">
              <a:latin typeface="나눔고딕" panose="020D0604000000000000" pitchFamily="50" charset="-127"/>
              <a:ea typeface="나눔고딕" panose="020D0604000000000000" pitchFamily="50" charset="-127"/>
              <a:cs typeface="Adobe Clean Han Black"/>
            </a:endParaRPr>
          </a:p>
          <a:p>
            <a:pPr marL="1209040" indent="-162560">
              <a:lnSpc>
                <a:spcPct val="100000"/>
              </a:lnSpc>
              <a:spcBef>
                <a:spcPts val="1250"/>
              </a:spcBef>
              <a:buChar char="-"/>
              <a:tabLst>
                <a:tab pos="1209040" algn="l"/>
              </a:tabLst>
            </a:pPr>
            <a:r>
              <a:rPr sz="2050" b="1" spc="-25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개인사업자</a:t>
            </a:r>
            <a:r>
              <a:rPr sz="2050" b="1" spc="-28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2050" b="1" spc="18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:</a:t>
            </a:r>
            <a:r>
              <a:rPr sz="2050" b="1" spc="-28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2050" b="1" spc="-21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사업자등록증</a:t>
            </a:r>
            <a:r>
              <a:rPr sz="2050" b="1" spc="-28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2050" b="1" spc="-22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사본(최근</a:t>
            </a:r>
            <a:r>
              <a:rPr sz="2050" b="1" spc="-28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2050" b="1" spc="-17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1년</a:t>
            </a:r>
            <a:r>
              <a:rPr sz="2050" b="1" spc="-28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2050" b="1" spc="-25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이내</a:t>
            </a:r>
            <a:r>
              <a:rPr sz="2050" b="1" spc="-28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2050" b="1" spc="-18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발급분),</a:t>
            </a:r>
            <a:r>
              <a:rPr sz="2050" b="1" spc="-28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2050" b="1" spc="-24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여권</a:t>
            </a:r>
            <a:r>
              <a:rPr sz="2050" b="1" spc="-28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2050" b="1" spc="-229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사본(외국인</a:t>
            </a:r>
            <a:r>
              <a:rPr sz="2050" b="1" spc="-28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2050" b="1" spc="-22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대표자에</a:t>
            </a:r>
            <a:r>
              <a:rPr sz="2050" b="1" spc="-28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2050" b="1" spc="-2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한해)</a:t>
            </a:r>
            <a:endParaRPr sz="2050" dirty="0">
              <a:latin typeface="나눔고딕" panose="020D0604000000000000" pitchFamily="50" charset="-127"/>
              <a:ea typeface="나눔고딕" panose="020D0604000000000000" pitchFamily="50" charset="-127"/>
              <a:cs typeface="Malgun Gothic"/>
            </a:endParaRPr>
          </a:p>
          <a:p>
            <a:pPr marL="1209040" indent="-162560">
              <a:lnSpc>
                <a:spcPct val="100000"/>
              </a:lnSpc>
              <a:spcBef>
                <a:spcPts val="835"/>
              </a:spcBef>
              <a:buChar char="-"/>
              <a:tabLst>
                <a:tab pos="1209040" algn="l"/>
              </a:tabLst>
            </a:pPr>
            <a:r>
              <a:rPr sz="2050" b="1" spc="-254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법인사업자</a:t>
            </a:r>
            <a:r>
              <a:rPr sz="2050" b="1" spc="-28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2050" b="1" spc="18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:</a:t>
            </a:r>
            <a:r>
              <a:rPr sz="2050" b="1" spc="-28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2050" b="1" spc="-21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사업자등록증</a:t>
            </a:r>
            <a:r>
              <a:rPr sz="2050" b="1" spc="-28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2050" b="1" spc="-22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사본(최근</a:t>
            </a:r>
            <a:r>
              <a:rPr sz="2050" b="1" spc="-28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2050" b="1" spc="-17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1년</a:t>
            </a:r>
            <a:r>
              <a:rPr sz="2050" b="1" spc="-28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2050" b="1" spc="-25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이내</a:t>
            </a:r>
            <a:r>
              <a:rPr sz="2050" b="1" spc="-28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2050" b="1" spc="-18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발급분),</a:t>
            </a:r>
            <a:r>
              <a:rPr sz="2050" b="1" spc="-28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2050" b="1" spc="-254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법인</a:t>
            </a:r>
            <a:r>
              <a:rPr sz="2050" b="1" spc="-28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2050" b="1" spc="-25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등기부등본</a:t>
            </a:r>
            <a:r>
              <a:rPr sz="2050" b="1" spc="-28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2050" b="1" spc="-22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사본(최근</a:t>
            </a:r>
            <a:r>
              <a:rPr sz="2050" b="1" spc="-28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2050" b="1" spc="-22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3개월이내</a:t>
            </a:r>
            <a:r>
              <a:rPr sz="2050" b="1" spc="-28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2050" b="1" spc="-18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발급분),</a:t>
            </a:r>
            <a:r>
              <a:rPr sz="2050" b="1" spc="-28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2050" b="1" spc="-21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주주명부,</a:t>
            </a:r>
            <a:r>
              <a:rPr sz="2050" b="1" spc="-28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2050" b="1" spc="-29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비영리법인</a:t>
            </a:r>
            <a:r>
              <a:rPr sz="2050" b="1" spc="-28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2050" b="1" spc="-254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설립목적</a:t>
            </a:r>
            <a:r>
              <a:rPr sz="2050" b="1" spc="-28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2050" b="1" spc="-26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근거</a:t>
            </a:r>
            <a:r>
              <a:rPr sz="2050" b="1" spc="-28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2050" b="1" spc="-23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서류</a:t>
            </a:r>
            <a:r>
              <a:rPr sz="2050" b="1" spc="-28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2050" b="1" spc="-5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등</a:t>
            </a:r>
            <a:endParaRPr sz="2050" dirty="0">
              <a:latin typeface="나눔고딕" panose="020D0604000000000000" pitchFamily="50" charset="-127"/>
              <a:ea typeface="나눔고딕" panose="020D0604000000000000" pitchFamily="50" charset="-127"/>
              <a:cs typeface="Malgun Goth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094177" y="5926521"/>
            <a:ext cx="15916275" cy="3288029"/>
          </a:xfrm>
          <a:prstGeom prst="rect">
            <a:avLst/>
          </a:prstGeom>
          <a:solidFill>
            <a:srgbClr val="FBFBFB"/>
          </a:solidFill>
          <a:ln w="20941">
            <a:solidFill>
              <a:srgbClr val="FF0000"/>
            </a:solidFill>
          </a:ln>
        </p:spPr>
        <p:txBody>
          <a:bodyPr vert="horz" wrap="square" lIns="0" tIns="93980" rIns="0" bIns="0" rtlCol="0">
            <a:noAutofit/>
          </a:bodyPr>
          <a:lstStyle/>
          <a:p>
            <a:pPr>
              <a:lnSpc>
                <a:spcPct val="100000"/>
              </a:lnSpc>
              <a:spcBef>
                <a:spcPts val="740"/>
              </a:spcBef>
            </a:pPr>
            <a:endParaRPr sz="2050" dirty="0">
              <a:latin typeface="나눔고딕" panose="020D0604000000000000" pitchFamily="50" charset="-127"/>
              <a:ea typeface="나눔고딕" panose="020D0604000000000000" pitchFamily="50" charset="-127"/>
              <a:cs typeface="Times New Roman"/>
            </a:endParaRPr>
          </a:p>
          <a:p>
            <a:pPr marL="2104390">
              <a:lnSpc>
                <a:spcPct val="100000"/>
              </a:lnSpc>
            </a:pPr>
            <a:r>
              <a:rPr sz="2050" b="1" spc="-17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※</a:t>
            </a:r>
            <a:r>
              <a:rPr sz="2050" b="1" spc="-145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2050" b="1" spc="-25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참고</a:t>
            </a:r>
            <a:endParaRPr sz="2050" dirty="0">
              <a:latin typeface="나눔고딕" panose="020D0604000000000000" pitchFamily="50" charset="-127"/>
              <a:ea typeface="나눔고딕" panose="020D0604000000000000" pitchFamily="50" charset="-127"/>
              <a:cs typeface="Adobe Clean Han Black"/>
            </a:endParaRPr>
          </a:p>
          <a:p>
            <a:pPr marL="2266950" indent="-162560">
              <a:lnSpc>
                <a:spcPct val="100000"/>
              </a:lnSpc>
              <a:spcBef>
                <a:spcPts val="1250"/>
              </a:spcBef>
              <a:buChar char="·"/>
              <a:tabLst>
                <a:tab pos="2266950" algn="l"/>
              </a:tabLst>
            </a:pPr>
            <a:r>
              <a:rPr sz="2050" b="1" spc="-11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jpg,gif,pdf</a:t>
            </a:r>
            <a:r>
              <a:rPr sz="2050" b="1" spc="-29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2050" b="1" spc="-254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형식의</a:t>
            </a:r>
            <a:r>
              <a:rPr sz="2050" b="1" spc="-285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2050" b="1" spc="-25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파일만</a:t>
            </a:r>
            <a:r>
              <a:rPr sz="2050" b="1" spc="-285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2050" b="1" spc="-22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업로드</a:t>
            </a:r>
            <a:r>
              <a:rPr sz="2050" b="1" spc="-285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2050" b="1" spc="-17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가능,</a:t>
            </a:r>
            <a:r>
              <a:rPr sz="2050" b="1" spc="-285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2050" b="1" spc="-22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업로드</a:t>
            </a:r>
            <a:r>
              <a:rPr sz="2050" b="1" spc="-285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2050" b="1" spc="-215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용량</a:t>
            </a:r>
            <a:r>
              <a:rPr sz="2050" b="1" spc="-285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2050" b="1" spc="-245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제한은</a:t>
            </a:r>
            <a:r>
              <a:rPr sz="2050" b="1" spc="-285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2050" b="1" spc="-24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항목당</a:t>
            </a:r>
            <a:r>
              <a:rPr sz="2050" b="1" spc="-29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2050" b="1" spc="-235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최대</a:t>
            </a:r>
            <a:r>
              <a:rPr sz="2050" b="1" spc="-285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2050" b="1" spc="-125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5MB</a:t>
            </a:r>
            <a:r>
              <a:rPr sz="2050" b="1" spc="-285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2050" b="1" spc="-2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입니다.</a:t>
            </a:r>
            <a:endParaRPr sz="2050" dirty="0">
              <a:latin typeface="나눔고딕" panose="020D0604000000000000" pitchFamily="50" charset="-127"/>
              <a:ea typeface="나눔고딕" panose="020D0604000000000000" pitchFamily="50" charset="-127"/>
              <a:cs typeface="Malgun Gothic"/>
            </a:endParaRPr>
          </a:p>
          <a:p>
            <a:pPr marL="2266950" indent="-162560">
              <a:lnSpc>
                <a:spcPct val="100000"/>
              </a:lnSpc>
              <a:spcBef>
                <a:spcPts val="835"/>
              </a:spcBef>
              <a:buChar char="·"/>
              <a:tabLst>
                <a:tab pos="2266950" algn="l"/>
              </a:tabLst>
            </a:pPr>
            <a:r>
              <a:rPr sz="2050" b="1" spc="-204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사업자등록증은</a:t>
            </a:r>
            <a:r>
              <a:rPr sz="2050" b="1" spc="-28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2050" b="1" spc="-229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최근</a:t>
            </a:r>
            <a:r>
              <a:rPr sz="2050" b="1" spc="-28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2050" b="1" spc="-175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1년</a:t>
            </a:r>
            <a:r>
              <a:rPr sz="2050" b="1" spc="-28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2050" b="1" spc="-25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이내</a:t>
            </a:r>
            <a:r>
              <a:rPr sz="2050" b="1" spc="-28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2050" b="1" spc="-229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발급된</a:t>
            </a:r>
            <a:r>
              <a:rPr sz="2050" b="1" spc="-28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2050" b="1" spc="-229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사업자등록증명원으로</a:t>
            </a:r>
            <a:r>
              <a:rPr sz="2050" b="1" spc="-28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2050" b="1" spc="-204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대체</a:t>
            </a:r>
            <a:r>
              <a:rPr sz="2050" b="1" spc="-28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2050" b="1" spc="-1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가능합니다.</a:t>
            </a:r>
            <a:endParaRPr sz="2050" dirty="0">
              <a:latin typeface="나눔고딕" panose="020D0604000000000000" pitchFamily="50" charset="-127"/>
              <a:ea typeface="나눔고딕" panose="020D0604000000000000" pitchFamily="50" charset="-127"/>
              <a:cs typeface="Malgun Gothic"/>
            </a:endParaRPr>
          </a:p>
          <a:p>
            <a:pPr marL="2266950" indent="-162560">
              <a:lnSpc>
                <a:spcPct val="100000"/>
              </a:lnSpc>
              <a:spcBef>
                <a:spcPts val="840"/>
              </a:spcBef>
              <a:buChar char="·"/>
              <a:tabLst>
                <a:tab pos="2266950" algn="l"/>
              </a:tabLst>
            </a:pPr>
            <a:r>
              <a:rPr sz="2050" b="1" spc="-254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법인사업자의</a:t>
            </a:r>
            <a:r>
              <a:rPr sz="2050" b="1" spc="-265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2050" b="1" spc="-27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제출서류인</a:t>
            </a:r>
            <a:r>
              <a:rPr sz="2050" b="1" spc="-265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2050" b="1" spc="-229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주주명부는</a:t>
            </a:r>
            <a:r>
              <a:rPr sz="2050" b="1" spc="-265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2050" b="1" spc="-235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'주식등변동상황명세서',</a:t>
            </a:r>
            <a:r>
              <a:rPr sz="2050" b="1" spc="-26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2050" b="1" spc="-254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'사원(출자)명부'(유한회사인</a:t>
            </a:r>
            <a:r>
              <a:rPr sz="2050" b="1" spc="-265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2050" b="1" spc="-229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경우)로</a:t>
            </a:r>
            <a:r>
              <a:rPr sz="2050" b="1" spc="-265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2050" b="1" spc="-204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대체</a:t>
            </a:r>
            <a:r>
              <a:rPr sz="2050" b="1" spc="-26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2050" b="1" spc="-1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가능합니다.</a:t>
            </a:r>
            <a:endParaRPr sz="2050" dirty="0">
              <a:latin typeface="나눔고딕" panose="020D0604000000000000" pitchFamily="50" charset="-127"/>
              <a:ea typeface="나눔고딕" panose="020D0604000000000000" pitchFamily="50" charset="-127"/>
              <a:cs typeface="Malgun Gothic"/>
            </a:endParaRPr>
          </a:p>
          <a:p>
            <a:pPr marL="2266950" indent="-162560">
              <a:lnSpc>
                <a:spcPct val="100000"/>
              </a:lnSpc>
              <a:spcBef>
                <a:spcPts val="840"/>
              </a:spcBef>
              <a:buChar char="·"/>
              <a:tabLst>
                <a:tab pos="2266950" algn="l"/>
              </a:tabLst>
            </a:pPr>
            <a:r>
              <a:rPr sz="2050" b="1" spc="-254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주민등록번호</a:t>
            </a:r>
            <a:r>
              <a:rPr sz="2050" b="1" spc="-285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2050" b="1" spc="-25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뒷자리는</a:t>
            </a:r>
            <a:r>
              <a:rPr sz="2050" b="1" spc="-285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2050" b="1" spc="-254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마스킹해서</a:t>
            </a:r>
            <a:r>
              <a:rPr sz="2050" b="1" spc="-285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2050" b="1" spc="-215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제출</a:t>
            </a:r>
            <a:r>
              <a:rPr sz="2050" b="1" spc="-285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2050" b="1" spc="-235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부탁</a:t>
            </a:r>
            <a:r>
              <a:rPr sz="2050" b="1" spc="-285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2050" b="1" spc="-28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드립니다.</a:t>
            </a:r>
            <a:endParaRPr sz="2050" dirty="0">
              <a:latin typeface="나눔고딕" panose="020D0604000000000000" pitchFamily="50" charset="-127"/>
              <a:ea typeface="나눔고딕" panose="020D0604000000000000" pitchFamily="50" charset="-127"/>
              <a:cs typeface="Malgun Gothic"/>
            </a:endParaRPr>
          </a:p>
          <a:p>
            <a:pPr marL="2266950" indent="-162560">
              <a:lnSpc>
                <a:spcPct val="100000"/>
              </a:lnSpc>
              <a:spcBef>
                <a:spcPts val="835"/>
              </a:spcBef>
              <a:buChar char="·"/>
              <a:tabLst>
                <a:tab pos="2266950" algn="l"/>
              </a:tabLst>
            </a:pPr>
            <a:r>
              <a:rPr sz="2050" b="1" spc="-254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고객확인을</a:t>
            </a:r>
            <a:r>
              <a:rPr sz="2050" b="1" spc="-30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2050" b="1" spc="-235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위한</a:t>
            </a:r>
            <a:r>
              <a:rPr sz="2050" b="1" spc="-30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2050" b="1" spc="-229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정보</a:t>
            </a:r>
            <a:r>
              <a:rPr sz="2050" b="1" spc="-295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2050" b="1" spc="-19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및</a:t>
            </a:r>
            <a:r>
              <a:rPr sz="2050" b="1" spc="-30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2050" b="1" spc="-235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서류</a:t>
            </a:r>
            <a:r>
              <a:rPr sz="2050" b="1" spc="-295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2050" b="1" spc="-215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제출</a:t>
            </a:r>
            <a:r>
              <a:rPr sz="2050" b="1" spc="-30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2050" b="1" spc="-19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후</a:t>
            </a:r>
            <a:r>
              <a:rPr sz="2050" b="1" spc="-295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2050" b="1" spc="-27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'심사요청'</a:t>
            </a:r>
            <a:r>
              <a:rPr sz="2050" b="1" spc="-30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2050" b="1" spc="-265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까지</a:t>
            </a:r>
            <a:r>
              <a:rPr sz="2050" b="1" spc="-295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2050" b="1" spc="-25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진행해</a:t>
            </a:r>
            <a:r>
              <a:rPr sz="2050" b="1" spc="-30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2050" b="1" spc="-229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주셔야</a:t>
            </a:r>
            <a:r>
              <a:rPr sz="2050" b="1" spc="-295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2050" b="1" spc="-235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가입을</a:t>
            </a:r>
            <a:r>
              <a:rPr sz="2050" b="1" spc="-30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2050" b="1" spc="-235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위한</a:t>
            </a:r>
            <a:r>
              <a:rPr sz="2050" b="1" spc="-295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2050" b="1" spc="-229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심사</a:t>
            </a:r>
            <a:r>
              <a:rPr sz="2050" b="1" spc="-30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2050" b="1" spc="-25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진행됩니다.</a:t>
            </a:r>
            <a:endParaRPr sz="2050" dirty="0">
              <a:latin typeface="나눔고딕" panose="020D0604000000000000" pitchFamily="50" charset="-127"/>
              <a:ea typeface="나눔고딕" panose="020D0604000000000000" pitchFamily="50" charset="-127"/>
              <a:cs typeface="Malgun Gothic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549569" y="2408303"/>
            <a:ext cx="13507719" cy="7329805"/>
            <a:chOff x="5549569" y="2408303"/>
            <a:chExt cx="13507719" cy="7329805"/>
          </a:xfrm>
        </p:grpSpPr>
        <p:sp>
          <p:nvSpPr>
            <p:cNvPr id="3" name="object 3"/>
            <p:cNvSpPr/>
            <p:nvPr/>
          </p:nvSpPr>
          <p:spPr>
            <a:xfrm>
              <a:off x="5549569" y="2408303"/>
              <a:ext cx="13507719" cy="7329805"/>
            </a:xfrm>
            <a:custGeom>
              <a:avLst/>
              <a:gdLst/>
              <a:ahLst/>
              <a:cxnLst/>
              <a:rect l="l" t="t" r="r" b="b"/>
              <a:pathLst>
                <a:path w="13507719" h="7329805">
                  <a:moveTo>
                    <a:pt x="13507442" y="0"/>
                  </a:moveTo>
                  <a:lnTo>
                    <a:pt x="0" y="0"/>
                  </a:lnTo>
                  <a:lnTo>
                    <a:pt x="0" y="7329619"/>
                  </a:lnTo>
                  <a:lnTo>
                    <a:pt x="13507442" y="7329619"/>
                  </a:lnTo>
                  <a:lnTo>
                    <a:pt x="13507442" y="0"/>
                  </a:lnTo>
                  <a:close/>
                </a:path>
              </a:pathLst>
            </a:custGeom>
            <a:solidFill>
              <a:srgbClr val="FAFA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300050" y="2931848"/>
              <a:ext cx="9700092" cy="628253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189783" y="5198658"/>
              <a:ext cx="1748627" cy="58636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295528" y="5285242"/>
              <a:ext cx="1492101" cy="327204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9295528" y="5285242"/>
              <a:ext cx="1492250" cy="327660"/>
            </a:xfrm>
            <a:custGeom>
              <a:avLst/>
              <a:gdLst/>
              <a:ahLst/>
              <a:cxnLst/>
              <a:rect l="l" t="t" r="r" b="b"/>
              <a:pathLst>
                <a:path w="1492250" h="327660">
                  <a:moveTo>
                    <a:pt x="0" y="327215"/>
                  </a:moveTo>
                  <a:lnTo>
                    <a:pt x="1492101" y="327215"/>
                  </a:lnTo>
                  <a:lnTo>
                    <a:pt x="1492101" y="0"/>
                  </a:lnTo>
                  <a:lnTo>
                    <a:pt x="0" y="0"/>
                  </a:lnTo>
                  <a:lnTo>
                    <a:pt x="0" y="327215"/>
                  </a:lnTo>
                  <a:close/>
                </a:path>
              </a:pathLst>
            </a:custGeom>
            <a:ln w="20941">
              <a:solidFill>
                <a:srgbClr val="03C7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2575528" y="4461350"/>
              <a:ext cx="516255" cy="229870"/>
            </a:xfrm>
            <a:custGeom>
              <a:avLst/>
              <a:gdLst/>
              <a:ahLst/>
              <a:cxnLst/>
              <a:rect l="l" t="t" r="r" b="b"/>
              <a:pathLst>
                <a:path w="516255" h="229870">
                  <a:moveTo>
                    <a:pt x="516115" y="0"/>
                  </a:moveTo>
                  <a:lnTo>
                    <a:pt x="118224" y="0"/>
                  </a:lnTo>
                  <a:lnTo>
                    <a:pt x="118224" y="29413"/>
                  </a:lnTo>
                  <a:lnTo>
                    <a:pt x="0" y="29413"/>
                  </a:lnTo>
                  <a:lnTo>
                    <a:pt x="0" y="229616"/>
                  </a:lnTo>
                  <a:lnTo>
                    <a:pt x="397891" y="229616"/>
                  </a:lnTo>
                  <a:lnTo>
                    <a:pt x="397891" y="200202"/>
                  </a:lnTo>
                  <a:lnTo>
                    <a:pt x="516115" y="200202"/>
                  </a:lnTo>
                  <a:lnTo>
                    <a:pt x="516115" y="0"/>
                  </a:lnTo>
                  <a:close/>
                </a:path>
              </a:pathLst>
            </a:custGeom>
            <a:solidFill>
              <a:srgbClr val="EAEA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757898" y="4558016"/>
              <a:ext cx="226569" cy="8807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594522" y="4527083"/>
              <a:ext cx="134467" cy="134467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7381974" y="3014369"/>
              <a:ext cx="335280" cy="136525"/>
            </a:xfrm>
            <a:custGeom>
              <a:avLst/>
              <a:gdLst/>
              <a:ahLst/>
              <a:cxnLst/>
              <a:rect l="l" t="t" r="r" b="b"/>
              <a:pathLst>
                <a:path w="335279" h="136525">
                  <a:moveTo>
                    <a:pt x="335068" y="0"/>
                  </a:moveTo>
                  <a:lnTo>
                    <a:pt x="0" y="0"/>
                  </a:lnTo>
                  <a:lnTo>
                    <a:pt x="0" y="136121"/>
                  </a:lnTo>
                  <a:lnTo>
                    <a:pt x="335068" y="136121"/>
                  </a:lnTo>
                  <a:lnTo>
                    <a:pt x="335068" y="0"/>
                  </a:lnTo>
                  <a:close/>
                </a:path>
              </a:pathLst>
            </a:custGeom>
            <a:solidFill>
              <a:srgbClr val="3432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518946" y="3050935"/>
              <a:ext cx="175439" cy="68196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392450" y="3026981"/>
              <a:ext cx="104112" cy="104122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1034388" y="2357386"/>
            <a:ext cx="3524250" cy="26609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50" b="1" spc="-24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네이버페이센터 </a:t>
            </a:r>
            <a:r>
              <a:rPr sz="1650" b="1" spc="-23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가입하기를</a:t>
            </a:r>
            <a:r>
              <a:rPr sz="1650" b="1" spc="-22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650" b="1" spc="-204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클릭해</a:t>
            </a:r>
            <a:r>
              <a:rPr sz="1650" b="1" spc="-22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650" b="1" spc="-3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주세요.</a:t>
            </a:r>
            <a:endParaRPr sz="1650" dirty="0">
              <a:latin typeface="나눔고딕" panose="020D0604000000000000" pitchFamily="50" charset="-127"/>
              <a:ea typeface="나눔고딕" panose="020D0604000000000000" pitchFamily="50" charset="-127"/>
              <a:cs typeface="Malgun Gothic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3125"/>
              </a:lnSpc>
            </a:pPr>
            <a:fld id="{81D60167-4931-47E6-BA6A-407CBD079E47}" type="slidenum">
              <a:rPr spc="-25" dirty="0"/>
              <a:t>17</a:t>
            </a:fld>
            <a:endParaRPr spc="-25" dirty="0"/>
          </a:p>
        </p:txBody>
      </p:sp>
      <p:sp>
        <p:nvSpPr>
          <p:cNvPr id="17" name="object 17"/>
          <p:cNvSpPr txBox="1">
            <a:spLocks noGrp="1"/>
          </p:cNvSpPr>
          <p:nvPr>
            <p:ph type="ftr" sz="quarter" idx="5"/>
          </p:nvPr>
        </p:nvSpPr>
        <p:spPr>
          <a:xfrm>
            <a:off x="1580659" y="10272014"/>
            <a:ext cx="6210809" cy="28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70"/>
              </a:lnSpc>
            </a:pPr>
            <a:r>
              <a:rPr spc="-8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네이버페이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3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주문형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가입과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35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심사,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45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취급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75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불가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45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상품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및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85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페널티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25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기준</a:t>
            </a:r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pc="-1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6.</a:t>
            </a:r>
            <a:r>
              <a:rPr spc="-18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spc="-5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주문형</a:t>
            </a:r>
            <a:r>
              <a:rPr spc="-229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spc="-1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가입</a:t>
            </a:r>
            <a:r>
              <a:rPr spc="-21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spc="-18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신청서</a:t>
            </a:r>
            <a:r>
              <a:rPr spc="-17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spc="-14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작성</a:t>
            </a:r>
            <a:r>
              <a:rPr spc="-17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spc="-25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방법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549569" y="2408303"/>
            <a:ext cx="13507719" cy="7329805"/>
            <a:chOff x="5549569" y="2408303"/>
            <a:chExt cx="13507719" cy="7329805"/>
          </a:xfrm>
        </p:grpSpPr>
        <p:sp>
          <p:nvSpPr>
            <p:cNvPr id="3" name="object 3"/>
            <p:cNvSpPr/>
            <p:nvPr/>
          </p:nvSpPr>
          <p:spPr>
            <a:xfrm>
              <a:off x="5549569" y="2408303"/>
              <a:ext cx="13507719" cy="7329805"/>
            </a:xfrm>
            <a:custGeom>
              <a:avLst/>
              <a:gdLst/>
              <a:ahLst/>
              <a:cxnLst/>
              <a:rect l="l" t="t" r="r" b="b"/>
              <a:pathLst>
                <a:path w="13507719" h="7329805">
                  <a:moveTo>
                    <a:pt x="13507442" y="0"/>
                  </a:moveTo>
                  <a:lnTo>
                    <a:pt x="0" y="0"/>
                  </a:lnTo>
                  <a:lnTo>
                    <a:pt x="0" y="7329619"/>
                  </a:lnTo>
                  <a:lnTo>
                    <a:pt x="13507442" y="7329619"/>
                  </a:lnTo>
                  <a:lnTo>
                    <a:pt x="13507442" y="0"/>
                  </a:lnTo>
                  <a:close/>
                </a:path>
              </a:pathLst>
            </a:custGeom>
            <a:solidFill>
              <a:srgbClr val="FAFA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134631" y="2931848"/>
              <a:ext cx="8337316" cy="4563327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pc="-1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6.</a:t>
            </a:r>
            <a:r>
              <a:rPr spc="-18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spc="-5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주문형</a:t>
            </a:r>
            <a:r>
              <a:rPr spc="-229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spc="-1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가입</a:t>
            </a:r>
            <a:r>
              <a:rPr spc="-21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spc="-18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신청서</a:t>
            </a:r>
            <a:r>
              <a:rPr spc="-17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spc="-14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작성</a:t>
            </a:r>
            <a:r>
              <a:rPr spc="-17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spc="-25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방법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3125"/>
              </a:lnSpc>
            </a:pPr>
            <a:fld id="{81D60167-4931-47E6-BA6A-407CBD079E47}" type="slidenum">
              <a:rPr spc="-25" dirty="0"/>
              <a:t>18</a:t>
            </a:fld>
            <a:endParaRPr spc="-25" dirty="0"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xfrm>
            <a:off x="1580659" y="10272014"/>
            <a:ext cx="6210809" cy="28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70"/>
              </a:lnSpc>
            </a:pPr>
            <a:r>
              <a:rPr spc="-8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네이버페이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3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주문형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가입과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35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심사,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45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취급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75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불가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45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상품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및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85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페널티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25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기준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034388" y="2294560"/>
            <a:ext cx="3988462" cy="44179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56260">
              <a:lnSpc>
                <a:spcPct val="124900"/>
              </a:lnSpc>
              <a:spcBef>
                <a:spcPts val="100"/>
              </a:spcBef>
            </a:pPr>
            <a:r>
              <a:rPr sz="1650" b="1" u="sng" spc="-90" dirty="0">
                <a:solidFill>
                  <a:srgbClr val="1E1E1E"/>
                </a:solidFill>
                <a:uFill>
                  <a:solidFill>
                    <a:srgbClr val="1E1E1E"/>
                  </a:solidFill>
                </a:u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네이버페이센터</a:t>
            </a:r>
            <a:r>
              <a:rPr sz="1650" b="1" u="sng" spc="-114" dirty="0">
                <a:solidFill>
                  <a:srgbClr val="1E1E1E"/>
                </a:solidFill>
                <a:uFill>
                  <a:solidFill>
                    <a:srgbClr val="1E1E1E"/>
                  </a:solidFill>
                </a:u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1650" b="1" u="sng" spc="-60" dirty="0">
                <a:solidFill>
                  <a:srgbClr val="1E1E1E"/>
                </a:solidFill>
                <a:uFill>
                  <a:solidFill>
                    <a:srgbClr val="1E1E1E"/>
                  </a:solidFill>
                </a:u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가입을</a:t>
            </a:r>
            <a:r>
              <a:rPr sz="1650" b="1" u="sng" spc="-110" dirty="0">
                <a:solidFill>
                  <a:srgbClr val="1E1E1E"/>
                </a:solidFill>
                <a:uFill>
                  <a:solidFill>
                    <a:srgbClr val="1E1E1E"/>
                  </a:solidFill>
                </a:u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1650" b="1" u="sng" spc="-20" dirty="0" err="1">
                <a:solidFill>
                  <a:srgbClr val="1E1E1E"/>
                </a:solidFill>
                <a:uFill>
                  <a:solidFill>
                    <a:srgbClr val="1E1E1E"/>
                  </a:solidFill>
                </a:u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위해서는</a:t>
            </a:r>
            <a:r>
              <a:rPr sz="1650" b="1" spc="-2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endParaRPr lang="en-US" altLang="ko-KR" sz="1650" b="1" spc="-20" dirty="0">
              <a:solidFill>
                <a:srgbClr val="1E1E1E"/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Adobe Clean Han Black"/>
            </a:endParaRPr>
          </a:p>
          <a:p>
            <a:pPr marL="12700" marR="556260">
              <a:lnSpc>
                <a:spcPct val="124900"/>
              </a:lnSpc>
              <a:spcBef>
                <a:spcPts val="100"/>
              </a:spcBef>
            </a:pPr>
            <a:r>
              <a:rPr sz="1650" b="1" u="sng" spc="-130" dirty="0" err="1">
                <a:solidFill>
                  <a:srgbClr val="1E1E1E"/>
                </a:solidFill>
                <a:uFill>
                  <a:solidFill>
                    <a:srgbClr val="1E1E1E"/>
                  </a:solidFill>
                </a:u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본인확인</a:t>
            </a:r>
            <a:r>
              <a:rPr sz="1650" b="1" u="sng" spc="-130" dirty="0">
                <a:solidFill>
                  <a:srgbClr val="1E1E1E"/>
                </a:solidFill>
                <a:uFill>
                  <a:solidFill>
                    <a:srgbClr val="1E1E1E"/>
                  </a:solidFill>
                </a:u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(실명인증)이</a:t>
            </a:r>
            <a:r>
              <a:rPr sz="1650" b="1" u="sng" spc="-90" dirty="0">
                <a:solidFill>
                  <a:srgbClr val="1E1E1E"/>
                </a:solidFill>
                <a:uFill>
                  <a:solidFill>
                    <a:srgbClr val="1E1E1E"/>
                  </a:solidFill>
                </a:u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1650" b="1" u="sng" spc="-85" dirty="0" err="1">
                <a:solidFill>
                  <a:srgbClr val="1E1E1E"/>
                </a:solidFill>
                <a:uFill>
                  <a:solidFill>
                    <a:srgbClr val="1E1E1E"/>
                  </a:solidFill>
                </a:u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완료된</a:t>
            </a:r>
            <a:r>
              <a:rPr sz="1650" b="1" spc="-8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endParaRPr lang="en-US" altLang="ko-KR" sz="1650" b="1" spc="-85" dirty="0">
              <a:solidFill>
                <a:srgbClr val="1E1E1E"/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Adobe Clean Han Black"/>
            </a:endParaRPr>
          </a:p>
          <a:p>
            <a:pPr marL="12700" marR="556260">
              <a:lnSpc>
                <a:spcPct val="124900"/>
              </a:lnSpc>
              <a:spcBef>
                <a:spcPts val="100"/>
              </a:spcBef>
            </a:pPr>
            <a:r>
              <a:rPr sz="1650" b="1" u="sng" spc="-2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만</a:t>
            </a:r>
            <a:r>
              <a:rPr sz="1650" b="1" u="sng" spc="-8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1650" b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14세</a:t>
            </a:r>
            <a:r>
              <a:rPr sz="1650" b="1" u="sng" spc="-8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1650" b="1" u="sng" spc="-2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이상의</a:t>
            </a:r>
            <a:r>
              <a:rPr sz="1650" b="1" spc="-25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1650" b="1" u="sng" spc="-60" dirty="0" err="1">
                <a:solidFill>
                  <a:srgbClr val="1E1E1E"/>
                </a:solidFill>
                <a:uFill>
                  <a:solidFill>
                    <a:srgbClr val="1E1E1E"/>
                  </a:solidFill>
                </a:u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개인</a:t>
            </a:r>
            <a:r>
              <a:rPr sz="1650" b="1" u="sng" spc="-114" dirty="0">
                <a:solidFill>
                  <a:srgbClr val="1E1E1E"/>
                </a:solidFill>
                <a:uFill>
                  <a:solidFill>
                    <a:srgbClr val="1E1E1E"/>
                  </a:solidFill>
                </a:u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endParaRPr lang="en-US" altLang="ko-KR" sz="1650" b="1" u="sng" spc="-114" dirty="0">
              <a:solidFill>
                <a:srgbClr val="1E1E1E"/>
              </a:solidFill>
              <a:uFill>
                <a:solidFill>
                  <a:srgbClr val="1E1E1E"/>
                </a:solidFill>
              </a:uFill>
              <a:latin typeface="나눔고딕" panose="020D0604000000000000" pitchFamily="50" charset="-127"/>
              <a:ea typeface="나눔고딕" panose="020D0604000000000000" pitchFamily="50" charset="-127"/>
              <a:cs typeface="Adobe Clean Han Black"/>
            </a:endParaRPr>
          </a:p>
          <a:p>
            <a:pPr marL="12700" marR="556260">
              <a:lnSpc>
                <a:spcPct val="124900"/>
              </a:lnSpc>
              <a:spcBef>
                <a:spcPts val="100"/>
              </a:spcBef>
            </a:pPr>
            <a:r>
              <a:rPr sz="1650" b="1" u="sng" spc="-85" dirty="0" err="1">
                <a:solidFill>
                  <a:srgbClr val="1E1E1E"/>
                </a:solidFill>
                <a:uFill>
                  <a:solidFill>
                    <a:srgbClr val="1E1E1E"/>
                  </a:solidFill>
                </a:u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네이버</a:t>
            </a:r>
            <a:r>
              <a:rPr sz="1650" b="1" u="sng" spc="-114" dirty="0">
                <a:solidFill>
                  <a:srgbClr val="1E1E1E"/>
                </a:solidFill>
                <a:uFill>
                  <a:solidFill>
                    <a:srgbClr val="1E1E1E"/>
                  </a:solidFill>
                </a:u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1650" b="1" u="sng" spc="-75" dirty="0">
                <a:solidFill>
                  <a:srgbClr val="1E1E1E"/>
                </a:solidFill>
                <a:uFill>
                  <a:solidFill>
                    <a:srgbClr val="1E1E1E"/>
                  </a:solidFill>
                </a:u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아이디를</a:t>
            </a:r>
            <a:r>
              <a:rPr sz="1650" b="1" u="sng" spc="-114" dirty="0">
                <a:solidFill>
                  <a:srgbClr val="1E1E1E"/>
                </a:solidFill>
                <a:uFill>
                  <a:solidFill>
                    <a:srgbClr val="1E1E1E"/>
                  </a:solidFill>
                </a:u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1650" b="1" u="sng" spc="-60" dirty="0">
                <a:solidFill>
                  <a:srgbClr val="1E1E1E"/>
                </a:solidFill>
                <a:uFill>
                  <a:solidFill>
                    <a:srgbClr val="1E1E1E"/>
                  </a:solidFill>
                </a:u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이용해</a:t>
            </a:r>
            <a:r>
              <a:rPr sz="1650" b="1" u="sng" spc="-114" dirty="0">
                <a:solidFill>
                  <a:srgbClr val="1E1E1E"/>
                </a:solidFill>
                <a:uFill>
                  <a:solidFill>
                    <a:srgbClr val="1E1E1E"/>
                  </a:solidFill>
                </a:u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1650" b="1" u="sng" spc="-55" dirty="0">
                <a:solidFill>
                  <a:srgbClr val="1E1E1E"/>
                </a:solidFill>
                <a:uFill>
                  <a:solidFill>
                    <a:srgbClr val="1E1E1E"/>
                  </a:solidFill>
                </a:u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주셔야</a:t>
            </a:r>
            <a:r>
              <a:rPr sz="1650" b="1" u="sng" spc="-114" dirty="0">
                <a:solidFill>
                  <a:srgbClr val="1E1E1E"/>
                </a:solidFill>
                <a:uFill>
                  <a:solidFill>
                    <a:srgbClr val="1E1E1E"/>
                  </a:solidFill>
                </a:u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1650" b="1" u="sng" spc="-25" dirty="0">
                <a:solidFill>
                  <a:srgbClr val="1E1E1E"/>
                </a:solidFill>
                <a:uFill>
                  <a:solidFill>
                    <a:srgbClr val="1E1E1E"/>
                  </a:solidFill>
                </a:u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하며,</a:t>
            </a:r>
            <a:endParaRPr sz="1650" dirty="0">
              <a:latin typeface="나눔고딕" panose="020D0604000000000000" pitchFamily="50" charset="-127"/>
              <a:ea typeface="나눔고딕" panose="020D0604000000000000" pitchFamily="50" charset="-127"/>
              <a:cs typeface="Adobe Clean Han Black"/>
            </a:endParaRPr>
          </a:p>
          <a:p>
            <a:pPr marL="12700" marR="5080">
              <a:lnSpc>
                <a:spcPct val="124900"/>
              </a:lnSpc>
            </a:pPr>
            <a:r>
              <a:rPr sz="1650" b="1" u="sng" spc="-50" dirty="0">
                <a:solidFill>
                  <a:srgbClr val="1E1E1E"/>
                </a:solidFill>
                <a:uFill>
                  <a:solidFill>
                    <a:srgbClr val="1E1E1E"/>
                  </a:solidFill>
                </a:u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단체</a:t>
            </a:r>
            <a:r>
              <a:rPr sz="1650" b="1" u="sng" spc="-175" dirty="0">
                <a:solidFill>
                  <a:srgbClr val="1E1E1E"/>
                </a:solidFill>
                <a:uFill>
                  <a:solidFill>
                    <a:srgbClr val="1E1E1E"/>
                  </a:solidFill>
                </a:u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1650" b="1" u="sng" spc="-100" dirty="0">
                <a:solidFill>
                  <a:srgbClr val="1E1E1E"/>
                </a:solidFill>
                <a:uFill>
                  <a:solidFill>
                    <a:srgbClr val="1E1E1E"/>
                  </a:solidFill>
                </a:u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아이디는</a:t>
            </a:r>
            <a:r>
              <a:rPr sz="1650" b="1" u="sng" spc="-170" dirty="0">
                <a:solidFill>
                  <a:srgbClr val="1E1E1E"/>
                </a:solidFill>
                <a:uFill>
                  <a:solidFill>
                    <a:srgbClr val="1E1E1E"/>
                  </a:solidFill>
                </a:u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1650" b="1" u="sng" spc="-160" dirty="0">
                <a:solidFill>
                  <a:srgbClr val="1E1E1E"/>
                </a:solidFill>
                <a:uFill>
                  <a:solidFill>
                    <a:srgbClr val="1E1E1E"/>
                  </a:solidFill>
                </a:u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본인인증(실명인증)이</a:t>
            </a:r>
            <a:r>
              <a:rPr sz="1650" b="1" u="sng" spc="-175" dirty="0">
                <a:solidFill>
                  <a:srgbClr val="1E1E1E"/>
                </a:solidFill>
                <a:uFill>
                  <a:solidFill>
                    <a:srgbClr val="1E1E1E"/>
                  </a:solidFill>
                </a:u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1650" b="1" u="sng" spc="-125" dirty="0" err="1">
                <a:solidFill>
                  <a:srgbClr val="1E1E1E"/>
                </a:solidFill>
                <a:uFill>
                  <a:solidFill>
                    <a:srgbClr val="1E1E1E"/>
                  </a:solidFill>
                </a:u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불가하기</a:t>
            </a:r>
            <a:r>
              <a:rPr sz="1650" b="1" u="sng" spc="-170" dirty="0">
                <a:solidFill>
                  <a:srgbClr val="1E1E1E"/>
                </a:solidFill>
                <a:uFill>
                  <a:solidFill>
                    <a:srgbClr val="1E1E1E"/>
                  </a:solidFill>
                </a:u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endParaRPr lang="en-US" altLang="ko-KR" sz="1650" b="1" u="sng" spc="-170" dirty="0">
              <a:solidFill>
                <a:srgbClr val="1E1E1E"/>
              </a:solidFill>
              <a:uFill>
                <a:solidFill>
                  <a:srgbClr val="1E1E1E"/>
                </a:solidFill>
              </a:uFill>
              <a:latin typeface="나눔고딕" panose="020D0604000000000000" pitchFamily="50" charset="-127"/>
              <a:ea typeface="나눔고딕" panose="020D0604000000000000" pitchFamily="50" charset="-127"/>
              <a:cs typeface="Adobe Clean Han Black"/>
            </a:endParaRPr>
          </a:p>
          <a:p>
            <a:pPr marL="12700" marR="5080">
              <a:lnSpc>
                <a:spcPct val="124900"/>
              </a:lnSpc>
            </a:pPr>
            <a:r>
              <a:rPr sz="1650" b="1" u="sng" spc="-35" dirty="0" err="1">
                <a:solidFill>
                  <a:srgbClr val="1E1E1E"/>
                </a:solidFill>
                <a:uFill>
                  <a:solidFill>
                    <a:srgbClr val="1E1E1E"/>
                  </a:solidFill>
                </a:u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때문에</a:t>
            </a:r>
            <a:r>
              <a:rPr sz="1650" b="1" spc="-3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1650" b="1" u="sng" spc="-120" dirty="0">
                <a:solidFill>
                  <a:srgbClr val="1E1E1E"/>
                </a:solidFill>
                <a:uFill>
                  <a:solidFill>
                    <a:srgbClr val="1E1E1E"/>
                  </a:solidFill>
                </a:u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네이버페이센터</a:t>
            </a:r>
            <a:r>
              <a:rPr sz="1650" b="1" u="sng" spc="-180" dirty="0">
                <a:solidFill>
                  <a:srgbClr val="1E1E1E"/>
                </a:solidFill>
                <a:uFill>
                  <a:solidFill>
                    <a:srgbClr val="1E1E1E"/>
                  </a:solidFill>
                </a:u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1650" b="1" u="sng" spc="-55" dirty="0">
                <a:solidFill>
                  <a:srgbClr val="1E1E1E"/>
                </a:solidFill>
                <a:uFill>
                  <a:solidFill>
                    <a:srgbClr val="1E1E1E"/>
                  </a:solidFill>
                </a:u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가입</a:t>
            </a:r>
            <a:r>
              <a:rPr sz="1650" b="1" u="sng" spc="-180" dirty="0">
                <a:solidFill>
                  <a:srgbClr val="1E1E1E"/>
                </a:solidFill>
                <a:uFill>
                  <a:solidFill>
                    <a:srgbClr val="1E1E1E"/>
                  </a:solidFill>
                </a:u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1650" b="1" u="sng" spc="-25" dirty="0">
                <a:solidFill>
                  <a:srgbClr val="1E1E1E"/>
                </a:solidFill>
                <a:uFill>
                  <a:solidFill>
                    <a:srgbClr val="1E1E1E"/>
                  </a:solidFill>
                </a:u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시</a:t>
            </a:r>
            <a:r>
              <a:rPr sz="1650" b="1" u="sng" spc="-175" dirty="0">
                <a:solidFill>
                  <a:srgbClr val="1E1E1E"/>
                </a:solidFill>
                <a:uFill>
                  <a:solidFill>
                    <a:srgbClr val="1E1E1E"/>
                  </a:solidFill>
                </a:u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1650" b="1" u="sng" spc="-65" dirty="0">
                <a:solidFill>
                  <a:srgbClr val="1E1E1E"/>
                </a:solidFill>
                <a:uFill>
                  <a:solidFill>
                    <a:srgbClr val="1E1E1E"/>
                  </a:solidFill>
                </a:u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사용이</a:t>
            </a:r>
            <a:r>
              <a:rPr sz="1650" b="1" u="sng" spc="-180" dirty="0">
                <a:solidFill>
                  <a:srgbClr val="1E1E1E"/>
                </a:solidFill>
                <a:uFill>
                  <a:solidFill>
                    <a:srgbClr val="1E1E1E"/>
                  </a:solidFill>
                </a:u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1650" b="1" u="sng" spc="-10" dirty="0">
                <a:solidFill>
                  <a:srgbClr val="1E1E1E"/>
                </a:solidFill>
                <a:uFill>
                  <a:solidFill>
                    <a:srgbClr val="1E1E1E"/>
                  </a:solidFill>
                </a:u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불가합니다.</a:t>
            </a:r>
            <a:endParaRPr sz="1650" dirty="0">
              <a:latin typeface="나눔고딕" panose="020D0604000000000000" pitchFamily="50" charset="-127"/>
              <a:ea typeface="나눔고딕" panose="020D0604000000000000" pitchFamily="50" charset="-127"/>
              <a:cs typeface="Adobe Clean Han Black"/>
            </a:endParaRPr>
          </a:p>
          <a:p>
            <a:pPr marL="12700" marR="161925">
              <a:lnSpc>
                <a:spcPct val="124900"/>
              </a:lnSpc>
              <a:spcBef>
                <a:spcPts val="2475"/>
              </a:spcBef>
            </a:pPr>
            <a:r>
              <a:rPr sz="1650" b="1" spc="-17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아직,</a:t>
            </a:r>
            <a:r>
              <a:rPr sz="1650" b="1" spc="-31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650" b="1" spc="-275" dirty="0" err="1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네이버회원이</a:t>
            </a:r>
            <a:r>
              <a:rPr sz="1650" b="1" spc="-31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650" b="1" spc="-229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아니시라면,</a:t>
            </a:r>
            <a:r>
              <a:rPr sz="1650" b="1" spc="-31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650" b="1" spc="-26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네이버회원</a:t>
            </a:r>
            <a:r>
              <a:rPr sz="1650" b="1" spc="-31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650" b="1" spc="-200" dirty="0" err="1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가입</a:t>
            </a:r>
            <a:r>
              <a:rPr sz="1650" b="1" spc="-31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650" b="1" spc="-5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후 </a:t>
            </a:r>
            <a:r>
              <a:rPr sz="1650" b="1" spc="-270" dirty="0" err="1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네이버페이센터</a:t>
            </a:r>
            <a:r>
              <a:rPr sz="1650" b="1" spc="-33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650" b="1" spc="-22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가입을</a:t>
            </a:r>
            <a:r>
              <a:rPr sz="1650" b="1" spc="-32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650" b="1" spc="-23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진행해</a:t>
            </a:r>
            <a:r>
              <a:rPr sz="1650" b="1" spc="-32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650" b="1" spc="-24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주시기</a:t>
            </a:r>
            <a:r>
              <a:rPr sz="1650" b="1" spc="-32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650" b="1" spc="-1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바랍니다.</a:t>
            </a:r>
            <a:endParaRPr sz="1650" dirty="0">
              <a:latin typeface="나눔고딕" panose="020D0604000000000000" pitchFamily="50" charset="-127"/>
              <a:ea typeface="나눔고딕" panose="020D0604000000000000" pitchFamily="50" charset="-127"/>
              <a:cs typeface="Malgun Gothic"/>
            </a:endParaRPr>
          </a:p>
          <a:p>
            <a:pPr marL="12700" marR="1876425">
              <a:lnSpc>
                <a:spcPct val="187400"/>
              </a:lnSpc>
              <a:spcBef>
                <a:spcPts val="1235"/>
              </a:spcBef>
            </a:pPr>
            <a:r>
              <a:rPr sz="1650" b="1" u="sng" spc="-120" dirty="0">
                <a:solidFill>
                  <a:srgbClr val="4F5CD6"/>
                </a:solidFill>
                <a:uFill>
                  <a:solidFill>
                    <a:srgbClr val="4F5CD6"/>
                  </a:solidFill>
                </a:u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  <a:hlinkClick r:id="rId3"/>
              </a:rPr>
              <a:t>네이버회원</a:t>
            </a:r>
            <a:r>
              <a:rPr sz="1650" b="1" u="sng" spc="-170" dirty="0">
                <a:solidFill>
                  <a:srgbClr val="4F5CD6"/>
                </a:solidFill>
                <a:uFill>
                  <a:solidFill>
                    <a:srgbClr val="4F5CD6"/>
                  </a:solidFill>
                </a:u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  <a:hlinkClick r:id="rId3"/>
              </a:rPr>
              <a:t> </a:t>
            </a:r>
            <a:r>
              <a:rPr sz="1650" b="1" u="sng" spc="-110" dirty="0" err="1">
                <a:solidFill>
                  <a:srgbClr val="4F5CD6"/>
                </a:solidFill>
                <a:uFill>
                  <a:solidFill>
                    <a:srgbClr val="4F5CD6"/>
                  </a:solidFill>
                </a:u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  <a:hlinkClick r:id="rId3"/>
              </a:rPr>
              <a:t>가입하기</a:t>
            </a:r>
            <a:r>
              <a:rPr sz="1650" b="1" u="sng" spc="-170" dirty="0">
                <a:solidFill>
                  <a:srgbClr val="4F5CD6"/>
                </a:solidFill>
                <a:uFill>
                  <a:solidFill>
                    <a:srgbClr val="4F5CD6"/>
                  </a:solidFill>
                </a:u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1650" b="1" u="sng" spc="-50" dirty="0">
                <a:solidFill>
                  <a:srgbClr val="4F5CD6"/>
                </a:solidFill>
                <a:uFill>
                  <a:solidFill>
                    <a:srgbClr val="4F5CD6"/>
                  </a:solidFill>
                </a:u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&gt;</a:t>
            </a:r>
            <a:endParaRPr lang="en-US" altLang="ko-KR" sz="1650" b="1" u="sng" spc="-50" dirty="0">
              <a:solidFill>
                <a:srgbClr val="4F5CD6"/>
              </a:solidFill>
              <a:uFill>
                <a:solidFill>
                  <a:srgbClr val="4F5CD6"/>
                </a:solidFill>
              </a:uFill>
              <a:latin typeface="나눔고딕" panose="020D0604000000000000" pitchFamily="50" charset="-127"/>
              <a:ea typeface="나눔고딕" panose="020D0604000000000000" pitchFamily="50" charset="-127"/>
              <a:cs typeface="Adobe Clean Han Black"/>
            </a:endParaRPr>
          </a:p>
          <a:p>
            <a:pPr marL="12700" marR="1876425">
              <a:lnSpc>
                <a:spcPct val="187400"/>
              </a:lnSpc>
              <a:spcBef>
                <a:spcPts val="1235"/>
              </a:spcBef>
            </a:pPr>
            <a:r>
              <a:rPr sz="1650" b="1" u="sng" spc="-120" dirty="0" err="1">
                <a:solidFill>
                  <a:srgbClr val="4F5CD6"/>
                </a:solidFill>
                <a:uFill>
                  <a:solidFill>
                    <a:srgbClr val="4F5CD6"/>
                  </a:solidFill>
                </a:u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  <a:hlinkClick r:id="rId4"/>
              </a:rPr>
              <a:t>네이버아이디</a:t>
            </a:r>
            <a:r>
              <a:rPr sz="1650" b="1" u="sng" spc="-165" dirty="0">
                <a:solidFill>
                  <a:srgbClr val="4F5CD6"/>
                </a:solidFill>
                <a:uFill>
                  <a:solidFill>
                    <a:srgbClr val="4F5CD6"/>
                  </a:solidFill>
                </a:u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  <a:hlinkClick r:id="rId4"/>
              </a:rPr>
              <a:t> </a:t>
            </a:r>
            <a:r>
              <a:rPr sz="1650" b="1" u="sng" spc="-130" dirty="0" err="1">
                <a:solidFill>
                  <a:srgbClr val="4F5CD6"/>
                </a:solidFill>
                <a:uFill>
                  <a:solidFill>
                    <a:srgbClr val="4F5CD6"/>
                  </a:solidFill>
                </a:u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  <a:hlinkClick r:id="rId4"/>
              </a:rPr>
              <a:t>실명인증</a:t>
            </a:r>
            <a:r>
              <a:rPr sz="1650" b="1" u="sng" spc="-160" dirty="0">
                <a:solidFill>
                  <a:srgbClr val="4F5CD6"/>
                </a:solidFill>
                <a:uFill>
                  <a:solidFill>
                    <a:srgbClr val="4F5CD6"/>
                  </a:solidFill>
                </a:u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  <a:hlinkClick r:id="rId4"/>
              </a:rPr>
              <a:t> </a:t>
            </a:r>
            <a:r>
              <a:rPr sz="1650" b="1" u="sng" spc="-50" dirty="0">
                <a:solidFill>
                  <a:srgbClr val="4F5CD6"/>
                </a:solidFill>
                <a:uFill>
                  <a:solidFill>
                    <a:srgbClr val="4F5CD6"/>
                  </a:solidFill>
                </a:u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  <a:hlinkClick r:id="rId4"/>
              </a:rPr>
              <a:t>&gt;</a:t>
            </a:r>
            <a:endParaRPr sz="1650" dirty="0">
              <a:latin typeface="나눔고딕" panose="020D0604000000000000" pitchFamily="50" charset="-127"/>
              <a:ea typeface="나눔고딕" panose="020D0604000000000000" pitchFamily="50" charset="-127"/>
              <a:cs typeface="Adobe Clean Han Black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549569" y="2408303"/>
            <a:ext cx="13507719" cy="7329805"/>
            <a:chOff x="5549569" y="2408303"/>
            <a:chExt cx="13507719" cy="7329805"/>
          </a:xfrm>
        </p:grpSpPr>
        <p:sp>
          <p:nvSpPr>
            <p:cNvPr id="3" name="object 3"/>
            <p:cNvSpPr/>
            <p:nvPr/>
          </p:nvSpPr>
          <p:spPr>
            <a:xfrm>
              <a:off x="5549569" y="2408303"/>
              <a:ext cx="13507719" cy="7329805"/>
            </a:xfrm>
            <a:custGeom>
              <a:avLst/>
              <a:gdLst/>
              <a:ahLst/>
              <a:cxnLst/>
              <a:rect l="l" t="t" r="r" b="b"/>
              <a:pathLst>
                <a:path w="13507719" h="7329805">
                  <a:moveTo>
                    <a:pt x="13507442" y="0"/>
                  </a:moveTo>
                  <a:lnTo>
                    <a:pt x="0" y="0"/>
                  </a:lnTo>
                  <a:lnTo>
                    <a:pt x="0" y="7329619"/>
                  </a:lnTo>
                  <a:lnTo>
                    <a:pt x="13507442" y="7329619"/>
                  </a:lnTo>
                  <a:lnTo>
                    <a:pt x="13507442" y="0"/>
                  </a:lnTo>
                  <a:close/>
                </a:path>
              </a:pathLst>
            </a:custGeom>
            <a:solidFill>
              <a:srgbClr val="FAFA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134631" y="2931848"/>
              <a:ext cx="8337316" cy="584186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134631" y="2931848"/>
              <a:ext cx="8337316" cy="2092690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1034388" y="2294560"/>
            <a:ext cx="3237230" cy="936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4900"/>
              </a:lnSpc>
              <a:spcBef>
                <a:spcPts val="100"/>
              </a:spcBef>
            </a:pPr>
            <a:r>
              <a:rPr sz="1650" b="1" spc="-26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네이버페이</a:t>
            </a:r>
            <a:r>
              <a:rPr sz="1650" b="1" spc="-31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650" b="1" spc="-229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가맹점</a:t>
            </a:r>
            <a:r>
              <a:rPr sz="1650" b="1" spc="-31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650" b="1" spc="-25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이용약관</a:t>
            </a:r>
            <a:r>
              <a:rPr sz="1650" b="1" spc="-31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650" b="1" spc="-5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및 </a:t>
            </a:r>
            <a:r>
              <a:rPr sz="1650" b="1" spc="-24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전자금융거래이용약관,</a:t>
            </a:r>
            <a:r>
              <a:rPr sz="1650" b="1" spc="-30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650" b="1" spc="-254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개인정보</a:t>
            </a:r>
            <a:r>
              <a:rPr sz="1650" b="1" spc="-30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650" b="1" spc="-229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수집</a:t>
            </a:r>
            <a:r>
              <a:rPr sz="1650" b="1" spc="-30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650" b="1" spc="-5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및 </a:t>
            </a:r>
            <a:r>
              <a:rPr sz="1650" b="1" spc="-229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활용에</a:t>
            </a:r>
            <a:r>
              <a:rPr sz="1650" b="1" spc="-32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650" b="1" spc="-21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대한</a:t>
            </a:r>
            <a:r>
              <a:rPr sz="1650" b="1" spc="-31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650" b="1" spc="-204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안내</a:t>
            </a:r>
            <a:r>
              <a:rPr sz="1650" b="1" spc="-31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650" b="1" spc="-254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동의를</a:t>
            </a:r>
            <a:r>
              <a:rPr sz="1650" b="1" spc="-31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650" b="1" spc="-2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확인하고 </a:t>
            </a:r>
            <a:r>
              <a:rPr sz="1650" b="1" spc="-254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동의해</a:t>
            </a:r>
            <a:r>
              <a:rPr sz="1650" b="1" spc="-32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650" b="1" spc="-2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주세요.</a:t>
            </a:r>
            <a:endParaRPr sz="1650" dirty="0">
              <a:latin typeface="나눔고딕" panose="020D0604000000000000" pitchFamily="50" charset="-127"/>
              <a:ea typeface="나눔고딕" panose="020D0604000000000000" pitchFamily="50" charset="-127"/>
              <a:cs typeface="Malgun Gothic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3125"/>
              </a:lnSpc>
            </a:pPr>
            <a:fld id="{81D60167-4931-47E6-BA6A-407CBD079E47}" type="slidenum">
              <a:rPr spc="-25" dirty="0"/>
              <a:t>19</a:t>
            </a:fld>
            <a:endParaRPr spc="-25" dirty="0"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xfrm>
            <a:off x="1580659" y="10272014"/>
            <a:ext cx="6210809" cy="28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70"/>
              </a:lnSpc>
            </a:pPr>
            <a:r>
              <a:rPr spc="-8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네이버페이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3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주문형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가입과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35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심사,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45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취급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75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불가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45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상품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및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85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페널티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25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기준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pc="-1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6.</a:t>
            </a:r>
            <a:r>
              <a:rPr spc="-18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spc="-5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주문형</a:t>
            </a:r>
            <a:r>
              <a:rPr spc="-229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spc="-1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가입</a:t>
            </a:r>
            <a:r>
              <a:rPr spc="-21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spc="-18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신청서</a:t>
            </a:r>
            <a:r>
              <a:rPr spc="-17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spc="-14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작성</a:t>
            </a:r>
            <a:r>
              <a:rPr spc="-17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spc="-25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방법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1E1E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47088" y="1884759"/>
            <a:ext cx="18010505" cy="0"/>
          </a:xfrm>
          <a:custGeom>
            <a:avLst/>
            <a:gdLst/>
            <a:ahLst/>
            <a:cxnLst/>
            <a:rect l="l" t="t" r="r" b="b"/>
            <a:pathLst>
              <a:path w="18010505">
                <a:moveTo>
                  <a:pt x="0" y="0"/>
                </a:moveTo>
                <a:lnTo>
                  <a:pt x="18009922" y="0"/>
                </a:lnTo>
              </a:path>
            </a:pathLst>
          </a:custGeom>
          <a:ln w="2094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008988" y="10095370"/>
            <a:ext cx="6071262" cy="468717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sz="4425" b="1" spc="142" baseline="-9416" dirty="0">
                <a:solidFill>
                  <a:srgbClr val="FFFFFF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Tahoma"/>
              </a:rPr>
              <a:t>02</a:t>
            </a:r>
            <a:r>
              <a:rPr sz="4425" b="1" spc="104" baseline="-9416" dirty="0">
                <a:solidFill>
                  <a:srgbClr val="FFFFFF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Tahoma"/>
              </a:rPr>
              <a:t> </a:t>
            </a:r>
            <a:r>
              <a:rPr sz="1650" b="1" spc="-85" dirty="0">
                <a:solidFill>
                  <a:srgbClr val="FFFFFF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네이버페이</a:t>
            </a:r>
            <a:r>
              <a:rPr sz="1650" b="1" spc="-105" dirty="0">
                <a:solidFill>
                  <a:srgbClr val="FFFFFF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 </a:t>
            </a:r>
            <a:r>
              <a:rPr sz="1650" b="1" spc="-40" dirty="0">
                <a:solidFill>
                  <a:srgbClr val="FFFFFF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주문형</a:t>
            </a:r>
            <a:r>
              <a:rPr sz="1650" b="1" spc="-100" dirty="0">
                <a:solidFill>
                  <a:srgbClr val="FFFFFF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 </a:t>
            </a:r>
            <a:r>
              <a:rPr sz="1650" b="1" spc="-55" dirty="0">
                <a:solidFill>
                  <a:srgbClr val="FFFFFF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가입과</a:t>
            </a:r>
            <a:r>
              <a:rPr sz="1650" b="1" spc="-105" dirty="0">
                <a:solidFill>
                  <a:srgbClr val="FFFFFF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 </a:t>
            </a:r>
            <a:r>
              <a:rPr sz="1650" b="1" spc="-45" dirty="0">
                <a:solidFill>
                  <a:srgbClr val="FFFFFF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심사,</a:t>
            </a:r>
            <a:r>
              <a:rPr sz="1650" b="1" spc="-100" dirty="0">
                <a:solidFill>
                  <a:srgbClr val="FFFFFF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 </a:t>
            </a:r>
            <a:r>
              <a:rPr sz="1650" b="1" spc="-55" dirty="0">
                <a:solidFill>
                  <a:srgbClr val="FFFFFF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취급</a:t>
            </a:r>
            <a:r>
              <a:rPr sz="1650" b="1" spc="-105" dirty="0">
                <a:solidFill>
                  <a:srgbClr val="FFFFFF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 </a:t>
            </a:r>
            <a:r>
              <a:rPr sz="1650" b="1" spc="-85" dirty="0">
                <a:solidFill>
                  <a:srgbClr val="FFFFFF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불가</a:t>
            </a:r>
            <a:r>
              <a:rPr sz="1650" b="1" spc="-105" dirty="0">
                <a:solidFill>
                  <a:srgbClr val="FFFFFF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 </a:t>
            </a:r>
            <a:r>
              <a:rPr sz="1650" b="1" spc="-60" dirty="0">
                <a:solidFill>
                  <a:srgbClr val="FFFFFF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상품</a:t>
            </a:r>
            <a:r>
              <a:rPr sz="1650" b="1" spc="-100" dirty="0">
                <a:solidFill>
                  <a:srgbClr val="FFFFFF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 </a:t>
            </a:r>
            <a:r>
              <a:rPr sz="1650" b="1" spc="-25" dirty="0">
                <a:solidFill>
                  <a:srgbClr val="FFFFFF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및</a:t>
            </a:r>
            <a:r>
              <a:rPr sz="1650" b="1" spc="-105" dirty="0">
                <a:solidFill>
                  <a:srgbClr val="FFFFFF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 </a:t>
            </a:r>
            <a:r>
              <a:rPr sz="1650" b="1" spc="-85" dirty="0">
                <a:solidFill>
                  <a:srgbClr val="FFFFFF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페널티</a:t>
            </a:r>
            <a:r>
              <a:rPr sz="1650" b="1" spc="-100" dirty="0">
                <a:solidFill>
                  <a:srgbClr val="FFFFFF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 </a:t>
            </a:r>
            <a:r>
              <a:rPr sz="1650" b="1" spc="-25" dirty="0">
                <a:solidFill>
                  <a:srgbClr val="FFFFFF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기준</a:t>
            </a:r>
            <a:endParaRPr sz="1650" dirty="0">
              <a:latin typeface="나눔스퀘어" panose="020B0600000101010101" pitchFamily="50" charset="-127"/>
              <a:ea typeface="나눔스퀘어" panose="020B0600000101010101" pitchFamily="50" charset="-127"/>
              <a:cs typeface="Adobe Clean Han Black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7872850" y="10261465"/>
            <a:ext cx="1184275" cy="314325"/>
            <a:chOff x="17872850" y="10261465"/>
            <a:chExt cx="1184275" cy="314325"/>
          </a:xfrm>
        </p:grpSpPr>
        <p:sp>
          <p:nvSpPr>
            <p:cNvPr id="6" name="object 6"/>
            <p:cNvSpPr/>
            <p:nvPr/>
          </p:nvSpPr>
          <p:spPr>
            <a:xfrm>
              <a:off x="17872838" y="10261466"/>
              <a:ext cx="1184275" cy="314325"/>
            </a:xfrm>
            <a:custGeom>
              <a:avLst/>
              <a:gdLst/>
              <a:ahLst/>
              <a:cxnLst/>
              <a:rect l="l" t="t" r="r" b="b"/>
              <a:pathLst>
                <a:path w="1184275" h="314325">
                  <a:moveTo>
                    <a:pt x="123964" y="173418"/>
                  </a:moveTo>
                  <a:lnTo>
                    <a:pt x="0" y="173418"/>
                  </a:lnTo>
                  <a:lnTo>
                    <a:pt x="0" y="311188"/>
                  </a:lnTo>
                  <a:lnTo>
                    <a:pt x="44564" y="311188"/>
                  </a:lnTo>
                  <a:lnTo>
                    <a:pt x="44564" y="264426"/>
                  </a:lnTo>
                  <a:lnTo>
                    <a:pt x="88277" y="264426"/>
                  </a:lnTo>
                  <a:lnTo>
                    <a:pt x="101003" y="231978"/>
                  </a:lnTo>
                  <a:lnTo>
                    <a:pt x="44564" y="231978"/>
                  </a:lnTo>
                  <a:lnTo>
                    <a:pt x="44564" y="208280"/>
                  </a:lnTo>
                  <a:lnTo>
                    <a:pt x="110299" y="208280"/>
                  </a:lnTo>
                  <a:lnTo>
                    <a:pt x="123964" y="173418"/>
                  </a:lnTo>
                  <a:close/>
                </a:path>
                <a:path w="1184275" h="314325">
                  <a:moveTo>
                    <a:pt x="138417" y="0"/>
                  </a:moveTo>
                  <a:lnTo>
                    <a:pt x="93853" y="0"/>
                  </a:lnTo>
                  <a:lnTo>
                    <a:pt x="93853" y="73736"/>
                  </a:lnTo>
                  <a:lnTo>
                    <a:pt x="42545" y="0"/>
                  </a:lnTo>
                  <a:lnTo>
                    <a:pt x="0" y="0"/>
                  </a:lnTo>
                  <a:lnTo>
                    <a:pt x="0" y="137769"/>
                  </a:lnTo>
                  <a:lnTo>
                    <a:pt x="44564" y="137769"/>
                  </a:lnTo>
                  <a:lnTo>
                    <a:pt x="44564" y="64033"/>
                  </a:lnTo>
                  <a:lnTo>
                    <a:pt x="95872" y="137769"/>
                  </a:lnTo>
                  <a:lnTo>
                    <a:pt x="138417" y="137769"/>
                  </a:lnTo>
                  <a:lnTo>
                    <a:pt x="138417" y="0"/>
                  </a:lnTo>
                  <a:close/>
                </a:path>
                <a:path w="1184275" h="314325">
                  <a:moveTo>
                    <a:pt x="185293" y="173418"/>
                  </a:moveTo>
                  <a:lnTo>
                    <a:pt x="140728" y="173418"/>
                  </a:lnTo>
                  <a:lnTo>
                    <a:pt x="140728" y="311175"/>
                  </a:lnTo>
                  <a:lnTo>
                    <a:pt x="185293" y="311175"/>
                  </a:lnTo>
                  <a:lnTo>
                    <a:pt x="185293" y="173418"/>
                  </a:lnTo>
                  <a:close/>
                </a:path>
                <a:path w="1184275" h="314325">
                  <a:moveTo>
                    <a:pt x="309232" y="137769"/>
                  </a:moveTo>
                  <a:lnTo>
                    <a:pt x="302094" y="119545"/>
                  </a:lnTo>
                  <a:lnTo>
                    <a:pt x="289115" y="86448"/>
                  </a:lnTo>
                  <a:lnTo>
                    <a:pt x="272249" y="43408"/>
                  </a:lnTo>
                  <a:lnTo>
                    <a:pt x="255231" y="12"/>
                  </a:lnTo>
                  <a:lnTo>
                    <a:pt x="246316" y="12"/>
                  </a:lnTo>
                  <a:lnTo>
                    <a:pt x="246316" y="86448"/>
                  </a:lnTo>
                  <a:lnTo>
                    <a:pt x="215519" y="86448"/>
                  </a:lnTo>
                  <a:lnTo>
                    <a:pt x="230911" y="43408"/>
                  </a:lnTo>
                  <a:lnTo>
                    <a:pt x="246316" y="86448"/>
                  </a:lnTo>
                  <a:lnTo>
                    <a:pt x="246316" y="12"/>
                  </a:lnTo>
                  <a:lnTo>
                    <a:pt x="206616" y="12"/>
                  </a:lnTo>
                  <a:lnTo>
                    <a:pt x="152590" y="137769"/>
                  </a:lnTo>
                  <a:lnTo>
                    <a:pt x="198513" y="137769"/>
                  </a:lnTo>
                  <a:lnTo>
                    <a:pt x="205028" y="119545"/>
                  </a:lnTo>
                  <a:lnTo>
                    <a:pt x="256806" y="119545"/>
                  </a:lnTo>
                  <a:lnTo>
                    <a:pt x="263334" y="137769"/>
                  </a:lnTo>
                  <a:lnTo>
                    <a:pt x="309232" y="137769"/>
                  </a:lnTo>
                  <a:close/>
                </a:path>
                <a:path w="1184275" h="314325">
                  <a:moveTo>
                    <a:pt x="350824" y="173418"/>
                  </a:moveTo>
                  <a:lnTo>
                    <a:pt x="306260" y="173418"/>
                  </a:lnTo>
                  <a:lnTo>
                    <a:pt x="306260" y="247154"/>
                  </a:lnTo>
                  <a:lnTo>
                    <a:pt x="254952" y="173418"/>
                  </a:lnTo>
                  <a:lnTo>
                    <a:pt x="212420" y="173418"/>
                  </a:lnTo>
                  <a:lnTo>
                    <a:pt x="212420" y="311175"/>
                  </a:lnTo>
                  <a:lnTo>
                    <a:pt x="256984" y="311175"/>
                  </a:lnTo>
                  <a:lnTo>
                    <a:pt x="256984" y="237439"/>
                  </a:lnTo>
                  <a:lnTo>
                    <a:pt x="308292" y="311175"/>
                  </a:lnTo>
                  <a:lnTo>
                    <a:pt x="350824" y="311175"/>
                  </a:lnTo>
                  <a:lnTo>
                    <a:pt x="350824" y="173418"/>
                  </a:lnTo>
                  <a:close/>
                </a:path>
                <a:path w="1184275" h="314325">
                  <a:moveTo>
                    <a:pt x="442252" y="12"/>
                  </a:moveTo>
                  <a:lnTo>
                    <a:pt x="396341" y="12"/>
                  </a:lnTo>
                  <a:lnTo>
                    <a:pt x="363931" y="90589"/>
                  </a:lnTo>
                  <a:lnTo>
                    <a:pt x="331520" y="12"/>
                  </a:lnTo>
                  <a:lnTo>
                    <a:pt x="285610" y="12"/>
                  </a:lnTo>
                  <a:lnTo>
                    <a:pt x="339623" y="137769"/>
                  </a:lnTo>
                  <a:lnTo>
                    <a:pt x="388239" y="137769"/>
                  </a:lnTo>
                  <a:lnTo>
                    <a:pt x="442252" y="12"/>
                  </a:lnTo>
                  <a:close/>
                </a:path>
                <a:path w="1184275" h="314325">
                  <a:moveTo>
                    <a:pt x="521652" y="311175"/>
                  </a:moveTo>
                  <a:lnTo>
                    <a:pt x="514502" y="292950"/>
                  </a:lnTo>
                  <a:lnTo>
                    <a:pt x="501523" y="259854"/>
                  </a:lnTo>
                  <a:lnTo>
                    <a:pt x="484657" y="216814"/>
                  </a:lnTo>
                  <a:lnTo>
                    <a:pt x="467639" y="173418"/>
                  </a:lnTo>
                  <a:lnTo>
                    <a:pt x="458724" y="173418"/>
                  </a:lnTo>
                  <a:lnTo>
                    <a:pt x="458724" y="259854"/>
                  </a:lnTo>
                  <a:lnTo>
                    <a:pt x="427939" y="259854"/>
                  </a:lnTo>
                  <a:lnTo>
                    <a:pt x="443331" y="216814"/>
                  </a:lnTo>
                  <a:lnTo>
                    <a:pt x="458724" y="259854"/>
                  </a:lnTo>
                  <a:lnTo>
                    <a:pt x="458724" y="173418"/>
                  </a:lnTo>
                  <a:lnTo>
                    <a:pt x="419023" y="173418"/>
                  </a:lnTo>
                  <a:lnTo>
                    <a:pt x="364998" y="311175"/>
                  </a:lnTo>
                  <a:lnTo>
                    <a:pt x="410921" y="311175"/>
                  </a:lnTo>
                  <a:lnTo>
                    <a:pt x="417436" y="292950"/>
                  </a:lnTo>
                  <a:lnTo>
                    <a:pt x="469214" y="292950"/>
                  </a:lnTo>
                  <a:lnTo>
                    <a:pt x="475742" y="311175"/>
                  </a:lnTo>
                  <a:lnTo>
                    <a:pt x="521652" y="311175"/>
                  </a:lnTo>
                  <a:close/>
                </a:path>
                <a:path w="1184275" h="314325">
                  <a:moveTo>
                    <a:pt x="565137" y="104482"/>
                  </a:moveTo>
                  <a:lnTo>
                    <a:pt x="500316" y="104482"/>
                  </a:lnTo>
                  <a:lnTo>
                    <a:pt x="500316" y="85432"/>
                  </a:lnTo>
                  <a:lnTo>
                    <a:pt x="563118" y="85432"/>
                  </a:lnTo>
                  <a:lnTo>
                    <a:pt x="563118" y="52412"/>
                  </a:lnTo>
                  <a:lnTo>
                    <a:pt x="500316" y="52412"/>
                  </a:lnTo>
                  <a:lnTo>
                    <a:pt x="500316" y="33362"/>
                  </a:lnTo>
                  <a:lnTo>
                    <a:pt x="563778" y="33362"/>
                  </a:lnTo>
                  <a:lnTo>
                    <a:pt x="563778" y="342"/>
                  </a:lnTo>
                  <a:lnTo>
                    <a:pt x="456438" y="342"/>
                  </a:lnTo>
                  <a:lnTo>
                    <a:pt x="456438" y="33362"/>
                  </a:lnTo>
                  <a:lnTo>
                    <a:pt x="456438" y="52412"/>
                  </a:lnTo>
                  <a:lnTo>
                    <a:pt x="456438" y="85432"/>
                  </a:lnTo>
                  <a:lnTo>
                    <a:pt x="456438" y="104482"/>
                  </a:lnTo>
                  <a:lnTo>
                    <a:pt x="456438" y="137502"/>
                  </a:lnTo>
                  <a:lnTo>
                    <a:pt x="565137" y="137502"/>
                  </a:lnTo>
                  <a:lnTo>
                    <a:pt x="565137" y="104482"/>
                  </a:lnTo>
                  <a:close/>
                </a:path>
                <a:path w="1184275" h="314325">
                  <a:moveTo>
                    <a:pt x="674243" y="173418"/>
                  </a:moveTo>
                  <a:lnTo>
                    <a:pt x="629678" y="173418"/>
                  </a:lnTo>
                  <a:lnTo>
                    <a:pt x="629678" y="247154"/>
                  </a:lnTo>
                  <a:lnTo>
                    <a:pt x="578358" y="173418"/>
                  </a:lnTo>
                  <a:lnTo>
                    <a:pt x="535825" y="173418"/>
                  </a:lnTo>
                  <a:lnTo>
                    <a:pt x="535825" y="311175"/>
                  </a:lnTo>
                  <a:lnTo>
                    <a:pt x="580390" y="311175"/>
                  </a:lnTo>
                  <a:lnTo>
                    <a:pt x="580390" y="237439"/>
                  </a:lnTo>
                  <a:lnTo>
                    <a:pt x="631698" y="311175"/>
                  </a:lnTo>
                  <a:lnTo>
                    <a:pt x="674243" y="311175"/>
                  </a:lnTo>
                  <a:lnTo>
                    <a:pt x="674243" y="173418"/>
                  </a:lnTo>
                  <a:close/>
                </a:path>
                <a:path w="1184275" h="314325">
                  <a:moveTo>
                    <a:pt x="827252" y="276948"/>
                  </a:moveTo>
                  <a:lnTo>
                    <a:pt x="789279" y="255485"/>
                  </a:lnTo>
                  <a:lnTo>
                    <a:pt x="784631" y="262509"/>
                  </a:lnTo>
                  <a:lnTo>
                    <a:pt x="779005" y="267982"/>
                  </a:lnTo>
                  <a:lnTo>
                    <a:pt x="772020" y="271538"/>
                  </a:lnTo>
                  <a:lnTo>
                    <a:pt x="763282" y="272808"/>
                  </a:lnTo>
                  <a:lnTo>
                    <a:pt x="752868" y="270560"/>
                  </a:lnTo>
                  <a:lnTo>
                    <a:pt x="744715" y="264274"/>
                  </a:lnTo>
                  <a:lnTo>
                    <a:pt x="739406" y="254622"/>
                  </a:lnTo>
                  <a:lnTo>
                    <a:pt x="737501" y="242303"/>
                  </a:lnTo>
                  <a:lnTo>
                    <a:pt x="739343" y="230225"/>
                  </a:lnTo>
                  <a:lnTo>
                    <a:pt x="744562" y="220649"/>
                  </a:lnTo>
                  <a:lnTo>
                    <a:pt x="752703" y="214172"/>
                  </a:lnTo>
                  <a:lnTo>
                    <a:pt x="763282" y="211797"/>
                  </a:lnTo>
                  <a:lnTo>
                    <a:pt x="771791" y="213029"/>
                  </a:lnTo>
                  <a:lnTo>
                    <a:pt x="778586" y="216471"/>
                  </a:lnTo>
                  <a:lnTo>
                    <a:pt x="783983" y="221754"/>
                  </a:lnTo>
                  <a:lnTo>
                    <a:pt x="788276" y="228523"/>
                  </a:lnTo>
                  <a:lnTo>
                    <a:pt x="826262" y="206286"/>
                  </a:lnTo>
                  <a:lnTo>
                    <a:pt x="815886" y="191808"/>
                  </a:lnTo>
                  <a:lnTo>
                    <a:pt x="802081" y="180479"/>
                  </a:lnTo>
                  <a:lnTo>
                    <a:pt x="784783" y="173101"/>
                  </a:lnTo>
                  <a:lnTo>
                    <a:pt x="763879" y="170459"/>
                  </a:lnTo>
                  <a:lnTo>
                    <a:pt x="735088" y="175907"/>
                  </a:lnTo>
                  <a:lnTo>
                    <a:pt x="711847" y="190957"/>
                  </a:lnTo>
                  <a:lnTo>
                    <a:pt x="696328" y="213728"/>
                  </a:lnTo>
                  <a:lnTo>
                    <a:pt x="690664" y="242697"/>
                  </a:lnTo>
                  <a:lnTo>
                    <a:pt x="696468" y="271868"/>
                  </a:lnTo>
                  <a:lnTo>
                    <a:pt x="712063" y="294436"/>
                  </a:lnTo>
                  <a:lnTo>
                    <a:pt x="734834" y="308978"/>
                  </a:lnTo>
                  <a:lnTo>
                    <a:pt x="762101" y="314134"/>
                  </a:lnTo>
                  <a:lnTo>
                    <a:pt x="785101" y="311200"/>
                  </a:lnTo>
                  <a:lnTo>
                    <a:pt x="803160" y="303212"/>
                  </a:lnTo>
                  <a:lnTo>
                    <a:pt x="816991" y="291388"/>
                  </a:lnTo>
                  <a:lnTo>
                    <a:pt x="827252" y="276948"/>
                  </a:lnTo>
                  <a:close/>
                </a:path>
                <a:path w="1184275" h="314325">
                  <a:moveTo>
                    <a:pt x="889850" y="173418"/>
                  </a:moveTo>
                  <a:lnTo>
                    <a:pt x="845286" y="173418"/>
                  </a:lnTo>
                  <a:lnTo>
                    <a:pt x="845286" y="311175"/>
                  </a:lnTo>
                  <a:lnTo>
                    <a:pt x="889850" y="311175"/>
                  </a:lnTo>
                  <a:lnTo>
                    <a:pt x="889850" y="173418"/>
                  </a:lnTo>
                  <a:close/>
                </a:path>
                <a:path w="1184275" h="314325">
                  <a:moveTo>
                    <a:pt x="1060678" y="311175"/>
                  </a:moveTo>
                  <a:lnTo>
                    <a:pt x="1053528" y="292950"/>
                  </a:lnTo>
                  <a:lnTo>
                    <a:pt x="1040549" y="259854"/>
                  </a:lnTo>
                  <a:lnTo>
                    <a:pt x="1023683" y="216814"/>
                  </a:lnTo>
                  <a:lnTo>
                    <a:pt x="1006665" y="173418"/>
                  </a:lnTo>
                  <a:lnTo>
                    <a:pt x="997750" y="173418"/>
                  </a:lnTo>
                  <a:lnTo>
                    <a:pt x="997750" y="259854"/>
                  </a:lnTo>
                  <a:lnTo>
                    <a:pt x="966965" y="259854"/>
                  </a:lnTo>
                  <a:lnTo>
                    <a:pt x="982357" y="216814"/>
                  </a:lnTo>
                  <a:lnTo>
                    <a:pt x="997750" y="259854"/>
                  </a:lnTo>
                  <a:lnTo>
                    <a:pt x="997750" y="173418"/>
                  </a:lnTo>
                  <a:lnTo>
                    <a:pt x="958049" y="173418"/>
                  </a:lnTo>
                  <a:lnTo>
                    <a:pt x="904024" y="311175"/>
                  </a:lnTo>
                  <a:lnTo>
                    <a:pt x="949947" y="311175"/>
                  </a:lnTo>
                  <a:lnTo>
                    <a:pt x="956462" y="292950"/>
                  </a:lnTo>
                  <a:lnTo>
                    <a:pt x="1008240" y="292950"/>
                  </a:lnTo>
                  <a:lnTo>
                    <a:pt x="1014768" y="311175"/>
                  </a:lnTo>
                  <a:lnTo>
                    <a:pt x="1060678" y="311175"/>
                  </a:lnTo>
                  <a:close/>
                </a:path>
                <a:path w="1184275" h="314325">
                  <a:moveTo>
                    <a:pt x="1184173" y="276313"/>
                  </a:moveTo>
                  <a:lnTo>
                    <a:pt x="1119416" y="276313"/>
                  </a:lnTo>
                  <a:lnTo>
                    <a:pt x="1119416" y="173418"/>
                  </a:lnTo>
                  <a:lnTo>
                    <a:pt x="1074851" y="173418"/>
                  </a:lnTo>
                  <a:lnTo>
                    <a:pt x="1074851" y="311188"/>
                  </a:lnTo>
                  <a:lnTo>
                    <a:pt x="1170495" y="311188"/>
                  </a:lnTo>
                  <a:lnTo>
                    <a:pt x="1184173" y="276313"/>
                  </a:lnTo>
                  <a:close/>
                </a:path>
              </a:pathLst>
            </a:custGeom>
            <a:solidFill>
              <a:srgbClr val="FFFFFF">
                <a:alpha val="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459587" y="10261473"/>
              <a:ext cx="130990" cy="137765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1034388" y="2193516"/>
            <a:ext cx="7072630" cy="4423410"/>
          </a:xfrm>
          <a:prstGeom prst="rect">
            <a:avLst/>
          </a:prstGeom>
        </p:spPr>
        <p:txBody>
          <a:bodyPr vert="horz" wrap="square" lIns="0" tIns="137795" rIns="0" bIns="0" rtlCol="0">
            <a:spAutoFit/>
          </a:bodyPr>
          <a:lstStyle/>
          <a:p>
            <a:pPr marL="477520" indent="-464820">
              <a:lnSpc>
                <a:spcPct val="100000"/>
              </a:lnSpc>
              <a:spcBef>
                <a:spcPts val="1085"/>
              </a:spcBef>
              <a:buAutoNum type="arabicPeriod"/>
              <a:tabLst>
                <a:tab pos="477520" algn="l"/>
              </a:tabLst>
            </a:pPr>
            <a:r>
              <a:rPr sz="3300" b="1" spc="-80" dirty="0">
                <a:solidFill>
                  <a:srgbClr val="FFFFF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주문형</a:t>
            </a:r>
            <a:r>
              <a:rPr sz="3300" b="1" spc="-145" dirty="0">
                <a:solidFill>
                  <a:srgbClr val="FFFFF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 </a:t>
            </a:r>
            <a:r>
              <a:rPr sz="3300" b="1" spc="-90" dirty="0">
                <a:solidFill>
                  <a:srgbClr val="FFFFF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가맹점</a:t>
            </a:r>
            <a:r>
              <a:rPr sz="3300" b="1" spc="-140" dirty="0">
                <a:solidFill>
                  <a:srgbClr val="FFFFF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 </a:t>
            </a:r>
            <a:r>
              <a:rPr sz="3300" b="1" spc="-60" dirty="0">
                <a:solidFill>
                  <a:srgbClr val="FFFFF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가입</a:t>
            </a:r>
            <a:r>
              <a:rPr sz="3300" b="1" spc="-140" dirty="0">
                <a:solidFill>
                  <a:srgbClr val="FFFFF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 </a:t>
            </a:r>
            <a:r>
              <a:rPr sz="3300" b="1" spc="-114" dirty="0">
                <a:solidFill>
                  <a:srgbClr val="FFFFF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진행</a:t>
            </a:r>
            <a:r>
              <a:rPr sz="3300" b="1" spc="-140" dirty="0">
                <a:solidFill>
                  <a:srgbClr val="FFFFF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 </a:t>
            </a:r>
            <a:r>
              <a:rPr sz="3300" b="1" spc="-25" dirty="0">
                <a:solidFill>
                  <a:srgbClr val="FFFFF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순서</a:t>
            </a:r>
            <a:endParaRPr sz="3300" dirty="0">
              <a:latin typeface="나눔스퀘어 ExtraBold" panose="020B0600000101010101" pitchFamily="50" charset="-127"/>
              <a:ea typeface="나눔스퀘어 ExtraBold" panose="020B0600000101010101" pitchFamily="50" charset="-127"/>
              <a:cs typeface="Adobe Clean Han Black"/>
            </a:endParaRPr>
          </a:p>
          <a:p>
            <a:pPr marL="497205" indent="-484505">
              <a:lnSpc>
                <a:spcPct val="100000"/>
              </a:lnSpc>
              <a:spcBef>
                <a:spcPts val="990"/>
              </a:spcBef>
              <a:buAutoNum type="arabicPeriod"/>
              <a:tabLst>
                <a:tab pos="497205" algn="l"/>
              </a:tabLst>
            </a:pPr>
            <a:r>
              <a:rPr sz="3300" b="1" spc="-80" dirty="0">
                <a:solidFill>
                  <a:srgbClr val="FFFFF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주문형</a:t>
            </a:r>
            <a:r>
              <a:rPr sz="3300" b="1" spc="-145" dirty="0">
                <a:solidFill>
                  <a:srgbClr val="FFFFF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 </a:t>
            </a:r>
            <a:r>
              <a:rPr sz="3300" b="1" spc="-90" dirty="0">
                <a:solidFill>
                  <a:srgbClr val="FFFFF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가맹점</a:t>
            </a:r>
            <a:r>
              <a:rPr sz="3300" b="1" spc="-140" dirty="0">
                <a:solidFill>
                  <a:srgbClr val="FFFFF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 </a:t>
            </a:r>
            <a:r>
              <a:rPr sz="3300" b="1" spc="-60" dirty="0">
                <a:solidFill>
                  <a:srgbClr val="FFFFF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가입</a:t>
            </a:r>
            <a:r>
              <a:rPr sz="3300" b="1" spc="-145" dirty="0">
                <a:solidFill>
                  <a:srgbClr val="FFFFF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 </a:t>
            </a:r>
            <a:r>
              <a:rPr sz="3300" b="1" spc="-25" dirty="0">
                <a:solidFill>
                  <a:srgbClr val="FFFFF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조건</a:t>
            </a:r>
            <a:endParaRPr sz="3300" dirty="0">
              <a:latin typeface="나눔스퀘어 ExtraBold" panose="020B0600000101010101" pitchFamily="50" charset="-127"/>
              <a:ea typeface="나눔스퀘어 ExtraBold" panose="020B0600000101010101" pitchFamily="50" charset="-127"/>
              <a:cs typeface="Adobe Clean Han Black"/>
            </a:endParaRPr>
          </a:p>
          <a:p>
            <a:pPr marL="484505" indent="-471805">
              <a:lnSpc>
                <a:spcPct val="100000"/>
              </a:lnSpc>
              <a:spcBef>
                <a:spcPts val="985"/>
              </a:spcBef>
              <a:buAutoNum type="arabicPeriod"/>
              <a:tabLst>
                <a:tab pos="484505" algn="l"/>
              </a:tabLst>
            </a:pPr>
            <a:r>
              <a:rPr sz="3300" b="1" spc="-80" dirty="0">
                <a:solidFill>
                  <a:srgbClr val="FFFFF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주문형</a:t>
            </a:r>
            <a:r>
              <a:rPr sz="3300" b="1" spc="-125" dirty="0">
                <a:solidFill>
                  <a:srgbClr val="FFFFF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 </a:t>
            </a:r>
            <a:r>
              <a:rPr sz="3300" b="1" spc="-114" dirty="0">
                <a:solidFill>
                  <a:srgbClr val="FFFFF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취급</a:t>
            </a:r>
            <a:r>
              <a:rPr sz="3300" b="1" spc="-125" dirty="0">
                <a:solidFill>
                  <a:srgbClr val="FFFFF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 </a:t>
            </a:r>
            <a:r>
              <a:rPr sz="3300" b="1" spc="-180" dirty="0">
                <a:solidFill>
                  <a:srgbClr val="FFFFF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불가</a:t>
            </a:r>
            <a:r>
              <a:rPr sz="3300" b="1" spc="-125" dirty="0">
                <a:solidFill>
                  <a:srgbClr val="FFFFF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 </a:t>
            </a:r>
            <a:r>
              <a:rPr sz="3300" b="1" spc="-35" dirty="0">
                <a:solidFill>
                  <a:srgbClr val="FFFFF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상품</a:t>
            </a:r>
            <a:endParaRPr sz="3300" dirty="0">
              <a:latin typeface="나눔스퀘어 ExtraBold" panose="020B0600000101010101" pitchFamily="50" charset="-127"/>
              <a:ea typeface="나눔스퀘어 ExtraBold" panose="020B0600000101010101" pitchFamily="50" charset="-127"/>
              <a:cs typeface="Adobe Clean Han Black"/>
            </a:endParaRPr>
          </a:p>
          <a:p>
            <a:pPr marL="497205" indent="-484505">
              <a:lnSpc>
                <a:spcPct val="100000"/>
              </a:lnSpc>
              <a:spcBef>
                <a:spcPts val="985"/>
              </a:spcBef>
              <a:buAutoNum type="arabicPeriod"/>
              <a:tabLst>
                <a:tab pos="497205" algn="l"/>
              </a:tabLst>
            </a:pPr>
            <a:r>
              <a:rPr sz="3300" b="1" spc="-80" dirty="0">
                <a:solidFill>
                  <a:srgbClr val="FFFFF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주문형</a:t>
            </a:r>
            <a:r>
              <a:rPr sz="3300" b="1" spc="-140" dirty="0">
                <a:solidFill>
                  <a:srgbClr val="FFFFF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 </a:t>
            </a:r>
            <a:r>
              <a:rPr sz="3300" b="1" spc="-155" dirty="0">
                <a:solidFill>
                  <a:srgbClr val="FFFFF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서비스</a:t>
            </a:r>
            <a:r>
              <a:rPr sz="3300" b="1" spc="-135" dirty="0">
                <a:solidFill>
                  <a:srgbClr val="FFFFF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 </a:t>
            </a:r>
            <a:r>
              <a:rPr sz="3300" b="1" spc="-110" dirty="0">
                <a:solidFill>
                  <a:srgbClr val="FFFFF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정책</a:t>
            </a:r>
            <a:r>
              <a:rPr sz="3300" b="1" spc="-140" dirty="0">
                <a:solidFill>
                  <a:srgbClr val="FFFFF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 </a:t>
            </a:r>
            <a:r>
              <a:rPr sz="3300" b="1" dirty="0">
                <a:solidFill>
                  <a:srgbClr val="FFFFF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및</a:t>
            </a:r>
            <a:r>
              <a:rPr sz="3300" b="1" spc="-135" dirty="0">
                <a:solidFill>
                  <a:srgbClr val="FFFFF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 </a:t>
            </a:r>
            <a:r>
              <a:rPr sz="3300" b="1" spc="-175" dirty="0">
                <a:solidFill>
                  <a:srgbClr val="FFFFF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페널티</a:t>
            </a:r>
            <a:r>
              <a:rPr sz="3300" b="1" spc="-135" dirty="0">
                <a:solidFill>
                  <a:srgbClr val="FFFFF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 </a:t>
            </a:r>
            <a:r>
              <a:rPr sz="3300" b="1" spc="-120" dirty="0">
                <a:solidFill>
                  <a:srgbClr val="FFFFF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적용</a:t>
            </a:r>
            <a:r>
              <a:rPr sz="3300" b="1" spc="-140" dirty="0">
                <a:solidFill>
                  <a:srgbClr val="FFFFF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 </a:t>
            </a:r>
            <a:r>
              <a:rPr sz="3300" b="1" spc="-35" dirty="0">
                <a:solidFill>
                  <a:srgbClr val="FFFFF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기준</a:t>
            </a:r>
            <a:endParaRPr sz="3300" dirty="0">
              <a:latin typeface="나눔스퀘어 ExtraBold" panose="020B0600000101010101" pitchFamily="50" charset="-127"/>
              <a:ea typeface="나눔스퀘어 ExtraBold" panose="020B0600000101010101" pitchFamily="50" charset="-127"/>
              <a:cs typeface="Adobe Clean Han Black"/>
            </a:endParaRPr>
          </a:p>
          <a:p>
            <a:pPr marL="490855" indent="-478155">
              <a:lnSpc>
                <a:spcPct val="100000"/>
              </a:lnSpc>
              <a:spcBef>
                <a:spcPts val="990"/>
              </a:spcBef>
              <a:buAutoNum type="arabicPeriod"/>
              <a:tabLst>
                <a:tab pos="490855" algn="l"/>
              </a:tabLst>
            </a:pPr>
            <a:r>
              <a:rPr sz="3300" b="1" spc="-80" dirty="0">
                <a:solidFill>
                  <a:srgbClr val="FFFFF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주문형</a:t>
            </a:r>
            <a:r>
              <a:rPr sz="3300" b="1" spc="-135" dirty="0">
                <a:solidFill>
                  <a:srgbClr val="FFFFF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 </a:t>
            </a:r>
            <a:r>
              <a:rPr sz="3300" b="1" spc="-110" dirty="0">
                <a:solidFill>
                  <a:srgbClr val="FFFFF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심사</a:t>
            </a:r>
            <a:r>
              <a:rPr sz="3300" b="1" spc="-130" dirty="0">
                <a:solidFill>
                  <a:srgbClr val="FFFFF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 </a:t>
            </a:r>
            <a:r>
              <a:rPr sz="3300" b="1" spc="-120" dirty="0">
                <a:solidFill>
                  <a:srgbClr val="FFFFF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필요</a:t>
            </a:r>
            <a:r>
              <a:rPr sz="3300" b="1" spc="-130" dirty="0">
                <a:solidFill>
                  <a:srgbClr val="FFFFF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 </a:t>
            </a:r>
            <a:r>
              <a:rPr sz="3300" b="1" spc="-25" dirty="0">
                <a:solidFill>
                  <a:srgbClr val="FFFFF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서류</a:t>
            </a:r>
            <a:endParaRPr sz="3300" dirty="0">
              <a:latin typeface="나눔스퀘어 ExtraBold" panose="020B0600000101010101" pitchFamily="50" charset="-127"/>
              <a:ea typeface="나눔스퀘어 ExtraBold" panose="020B0600000101010101" pitchFamily="50" charset="-127"/>
              <a:cs typeface="Adobe Clean Han Black"/>
            </a:endParaRPr>
          </a:p>
          <a:p>
            <a:pPr marL="490855" indent="-478155">
              <a:lnSpc>
                <a:spcPct val="100000"/>
              </a:lnSpc>
              <a:spcBef>
                <a:spcPts val="985"/>
              </a:spcBef>
              <a:buAutoNum type="arabicPeriod"/>
              <a:tabLst>
                <a:tab pos="490855" algn="l"/>
              </a:tabLst>
            </a:pPr>
            <a:r>
              <a:rPr sz="3300" b="1" spc="-80" dirty="0">
                <a:solidFill>
                  <a:srgbClr val="FFFFF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주문형</a:t>
            </a:r>
            <a:r>
              <a:rPr sz="3300" b="1" spc="-135" dirty="0">
                <a:solidFill>
                  <a:srgbClr val="FFFFF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 </a:t>
            </a:r>
            <a:r>
              <a:rPr sz="3300" b="1" spc="-60" dirty="0">
                <a:solidFill>
                  <a:srgbClr val="FFFFF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가입</a:t>
            </a:r>
            <a:r>
              <a:rPr sz="3300" b="1" spc="-135" dirty="0">
                <a:solidFill>
                  <a:srgbClr val="FFFFF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 </a:t>
            </a:r>
            <a:r>
              <a:rPr sz="3300" b="1" spc="-165" dirty="0">
                <a:solidFill>
                  <a:srgbClr val="FFFFF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신청서</a:t>
            </a:r>
            <a:r>
              <a:rPr sz="3300" b="1" spc="-130" dirty="0">
                <a:solidFill>
                  <a:srgbClr val="FFFFF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 </a:t>
            </a:r>
            <a:r>
              <a:rPr sz="3300" b="1" spc="-140" dirty="0">
                <a:solidFill>
                  <a:srgbClr val="FFFFF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작성</a:t>
            </a:r>
            <a:r>
              <a:rPr sz="3300" b="1" spc="-135" dirty="0">
                <a:solidFill>
                  <a:srgbClr val="FFFFF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 </a:t>
            </a:r>
            <a:r>
              <a:rPr sz="3300" b="1" spc="-25" dirty="0">
                <a:solidFill>
                  <a:srgbClr val="FFFFF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방법</a:t>
            </a:r>
            <a:endParaRPr sz="3300" dirty="0">
              <a:latin typeface="나눔스퀘어 ExtraBold" panose="020B0600000101010101" pitchFamily="50" charset="-127"/>
              <a:ea typeface="나눔스퀘어 ExtraBold" panose="020B0600000101010101" pitchFamily="50" charset="-127"/>
              <a:cs typeface="Adobe Clean Han Black"/>
            </a:endParaRPr>
          </a:p>
          <a:p>
            <a:pPr marL="448945" indent="-436245">
              <a:lnSpc>
                <a:spcPct val="100000"/>
              </a:lnSpc>
              <a:spcBef>
                <a:spcPts val="985"/>
              </a:spcBef>
              <a:buAutoNum type="arabicPeriod"/>
              <a:tabLst>
                <a:tab pos="448945" algn="l"/>
              </a:tabLst>
            </a:pPr>
            <a:r>
              <a:rPr sz="3300" b="1" spc="-80" dirty="0">
                <a:solidFill>
                  <a:srgbClr val="FFFFF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주문형</a:t>
            </a:r>
            <a:r>
              <a:rPr sz="3300" b="1" spc="-130" dirty="0">
                <a:solidFill>
                  <a:srgbClr val="FFFFF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 </a:t>
            </a:r>
            <a:r>
              <a:rPr sz="3300" b="1" spc="-90" dirty="0">
                <a:solidFill>
                  <a:srgbClr val="FFFFF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가맹점</a:t>
            </a:r>
            <a:r>
              <a:rPr sz="3300" b="1" spc="-125" dirty="0">
                <a:solidFill>
                  <a:srgbClr val="FFFFF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 </a:t>
            </a:r>
            <a:r>
              <a:rPr sz="3300" b="1" spc="-155" dirty="0">
                <a:solidFill>
                  <a:srgbClr val="FFFFF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서비스</a:t>
            </a:r>
            <a:r>
              <a:rPr sz="3300" b="1" spc="-125" dirty="0">
                <a:solidFill>
                  <a:srgbClr val="FFFFF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 </a:t>
            </a:r>
            <a:r>
              <a:rPr sz="3300" b="1" spc="-20" dirty="0">
                <a:solidFill>
                  <a:srgbClr val="FFFFF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유의사항</a:t>
            </a:r>
            <a:endParaRPr sz="3300" dirty="0">
              <a:latin typeface="나눔스퀘어 ExtraBold" panose="020B0600000101010101" pitchFamily="50" charset="-127"/>
              <a:ea typeface="나눔스퀘어 ExtraBold" panose="020B0600000101010101" pitchFamily="50" charset="-127"/>
              <a:cs typeface="Adobe Clean Han Black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8357851" y="2193516"/>
            <a:ext cx="711862" cy="4463401"/>
          </a:xfrm>
          <a:prstGeom prst="rect">
            <a:avLst/>
          </a:prstGeom>
        </p:spPr>
        <p:txBody>
          <a:bodyPr vert="horz" wrap="square" lIns="0" tIns="13779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85"/>
              </a:spcBef>
            </a:pPr>
            <a:r>
              <a:rPr sz="3300" b="1" spc="45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Malgun Gothic"/>
              </a:rPr>
              <a:t>3</a:t>
            </a:r>
            <a:endParaRPr sz="3300" dirty="0">
              <a:solidFill>
                <a:schemeClr val="bg1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  <a:cs typeface="Malgun Gothic"/>
            </a:endParaRPr>
          </a:p>
          <a:p>
            <a:pPr marR="5080" algn="r">
              <a:lnSpc>
                <a:spcPct val="100000"/>
              </a:lnSpc>
              <a:spcBef>
                <a:spcPts val="990"/>
              </a:spcBef>
            </a:pPr>
            <a:r>
              <a:rPr sz="3300" b="1" spc="45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Malgun Gothic"/>
              </a:rPr>
              <a:t>4</a:t>
            </a:r>
            <a:endParaRPr sz="3300" dirty="0">
              <a:solidFill>
                <a:schemeClr val="bg1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  <a:cs typeface="Malgun Gothic"/>
            </a:endParaRPr>
          </a:p>
          <a:p>
            <a:pPr marR="5080" algn="r">
              <a:lnSpc>
                <a:spcPct val="100000"/>
              </a:lnSpc>
              <a:spcBef>
                <a:spcPts val="985"/>
              </a:spcBef>
            </a:pPr>
            <a:r>
              <a:rPr sz="3300" b="1" spc="45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Malgun Gothic"/>
              </a:rPr>
              <a:t>5</a:t>
            </a:r>
            <a:endParaRPr sz="3300" dirty="0">
              <a:solidFill>
                <a:schemeClr val="bg1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  <a:cs typeface="Malgun Gothic"/>
            </a:endParaRPr>
          </a:p>
          <a:p>
            <a:pPr marR="34290" algn="r">
              <a:lnSpc>
                <a:spcPct val="100000"/>
              </a:lnSpc>
              <a:spcBef>
                <a:spcPts val="985"/>
              </a:spcBef>
            </a:pPr>
            <a:r>
              <a:rPr sz="3300" b="1" spc="-1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Malgun Gothic"/>
              </a:rPr>
              <a:t>10</a:t>
            </a:r>
            <a:endParaRPr sz="3300" dirty="0">
              <a:solidFill>
                <a:schemeClr val="bg1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  <a:cs typeface="Malgun Gothic"/>
            </a:endParaRPr>
          </a:p>
          <a:p>
            <a:pPr marR="38100" algn="r">
              <a:lnSpc>
                <a:spcPct val="100000"/>
              </a:lnSpc>
              <a:spcBef>
                <a:spcPts val="990"/>
              </a:spcBef>
            </a:pPr>
            <a:r>
              <a:rPr sz="3300" b="1" spc="-114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Malgun Gothic"/>
              </a:rPr>
              <a:t>16</a:t>
            </a:r>
            <a:endParaRPr sz="3300" dirty="0">
              <a:solidFill>
                <a:schemeClr val="bg1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  <a:cs typeface="Malgun Gothic"/>
            </a:endParaRPr>
          </a:p>
          <a:p>
            <a:pPr marR="40005" algn="r">
              <a:lnSpc>
                <a:spcPct val="100000"/>
              </a:lnSpc>
              <a:spcBef>
                <a:spcPts val="985"/>
              </a:spcBef>
            </a:pPr>
            <a:r>
              <a:rPr sz="3300" b="1" spc="-13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Malgun Gothic"/>
              </a:rPr>
              <a:t>17</a:t>
            </a:r>
            <a:endParaRPr sz="3300" dirty="0">
              <a:solidFill>
                <a:schemeClr val="bg1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  <a:cs typeface="Malgun Gothic"/>
            </a:endParaRPr>
          </a:p>
          <a:p>
            <a:pPr marR="34290" algn="r">
              <a:lnSpc>
                <a:spcPct val="100000"/>
              </a:lnSpc>
              <a:spcBef>
                <a:spcPts val="985"/>
              </a:spcBef>
            </a:pPr>
            <a:r>
              <a:rPr sz="3300" b="1" spc="-1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Malgun Gothic"/>
              </a:rPr>
              <a:t>31</a:t>
            </a:r>
            <a:endParaRPr sz="3300" dirty="0">
              <a:solidFill>
                <a:schemeClr val="bg1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  <a:cs typeface="Malgun Gothic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034388" y="938843"/>
            <a:ext cx="9410065" cy="6540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pc="-50" dirty="0">
                <a:solidFill>
                  <a:srgbClr val="FFFFF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주문형</a:t>
            </a:r>
            <a:r>
              <a:rPr spc="-210" dirty="0">
                <a:solidFill>
                  <a:srgbClr val="FFFFF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spc="-110" dirty="0">
                <a:solidFill>
                  <a:srgbClr val="FFFFF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가입과</a:t>
            </a:r>
            <a:r>
              <a:rPr spc="-170" dirty="0">
                <a:solidFill>
                  <a:srgbClr val="FFFFF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spc="-75" dirty="0">
                <a:solidFill>
                  <a:srgbClr val="FFFFF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심사,</a:t>
            </a:r>
            <a:r>
              <a:rPr spc="-180" dirty="0">
                <a:solidFill>
                  <a:srgbClr val="FFFFF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spc="-100" dirty="0">
                <a:solidFill>
                  <a:srgbClr val="FFFFF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취급</a:t>
            </a:r>
            <a:r>
              <a:rPr spc="-175" dirty="0">
                <a:solidFill>
                  <a:srgbClr val="FFFFF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spc="-190" dirty="0">
                <a:solidFill>
                  <a:srgbClr val="FFFFF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불가</a:t>
            </a:r>
            <a:r>
              <a:rPr spc="-170" dirty="0">
                <a:solidFill>
                  <a:srgbClr val="FFFFF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spc="-130" dirty="0">
                <a:solidFill>
                  <a:srgbClr val="FFFFF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상품</a:t>
            </a:r>
            <a:r>
              <a:rPr spc="-170" dirty="0">
                <a:solidFill>
                  <a:srgbClr val="FFFFF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dirty="0">
                <a:solidFill>
                  <a:srgbClr val="FFFFF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및</a:t>
            </a:r>
            <a:r>
              <a:rPr spc="-180" dirty="0">
                <a:solidFill>
                  <a:srgbClr val="FFFFF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spc="-60" dirty="0">
                <a:solidFill>
                  <a:srgbClr val="FFFFF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페널티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549569" y="2408303"/>
            <a:ext cx="13507719" cy="7329805"/>
            <a:chOff x="5549569" y="2408303"/>
            <a:chExt cx="13507719" cy="7329805"/>
          </a:xfrm>
        </p:grpSpPr>
        <p:sp>
          <p:nvSpPr>
            <p:cNvPr id="3" name="object 3"/>
            <p:cNvSpPr/>
            <p:nvPr/>
          </p:nvSpPr>
          <p:spPr>
            <a:xfrm>
              <a:off x="5549569" y="2408303"/>
              <a:ext cx="13507719" cy="7329805"/>
            </a:xfrm>
            <a:custGeom>
              <a:avLst/>
              <a:gdLst/>
              <a:ahLst/>
              <a:cxnLst/>
              <a:rect l="l" t="t" r="r" b="b"/>
              <a:pathLst>
                <a:path w="13507719" h="7329805">
                  <a:moveTo>
                    <a:pt x="13507442" y="0"/>
                  </a:moveTo>
                  <a:lnTo>
                    <a:pt x="0" y="0"/>
                  </a:lnTo>
                  <a:lnTo>
                    <a:pt x="0" y="7329619"/>
                  </a:lnTo>
                  <a:lnTo>
                    <a:pt x="13507442" y="7329619"/>
                  </a:lnTo>
                  <a:lnTo>
                    <a:pt x="13507442" y="0"/>
                  </a:lnTo>
                  <a:close/>
                </a:path>
              </a:pathLst>
            </a:custGeom>
            <a:solidFill>
              <a:srgbClr val="FAFA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975454" y="2931847"/>
              <a:ext cx="6657133" cy="6496942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1034388" y="2294560"/>
            <a:ext cx="3462020" cy="1596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4900"/>
              </a:lnSpc>
              <a:spcBef>
                <a:spcPts val="100"/>
              </a:spcBef>
            </a:pPr>
            <a:r>
              <a:rPr sz="1650" b="1" spc="-229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주문형으로</a:t>
            </a:r>
            <a:r>
              <a:rPr sz="1650" b="1" spc="-32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650" b="1" spc="-23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입점</a:t>
            </a:r>
            <a:r>
              <a:rPr sz="1650" b="1" spc="-31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650" b="1" spc="-23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가능한지</a:t>
            </a:r>
            <a:r>
              <a:rPr sz="1650" b="1" spc="-31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650" b="1" spc="-2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간단하게 </a:t>
            </a:r>
            <a:r>
              <a:rPr sz="1650" b="1" spc="-229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확인해</a:t>
            </a:r>
            <a:r>
              <a:rPr sz="1650" b="1" spc="-32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650" b="1" spc="-24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보실</a:t>
            </a:r>
            <a:r>
              <a:rPr sz="1650" b="1" spc="-31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650" b="1" spc="-16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수</a:t>
            </a:r>
            <a:r>
              <a:rPr sz="1650" b="1" spc="-32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650" b="1" spc="-23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있습니다.</a:t>
            </a:r>
            <a:r>
              <a:rPr sz="1650" b="1" spc="-31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650" b="1" spc="-21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(일부</a:t>
            </a:r>
            <a:r>
              <a:rPr sz="1650" b="1" spc="-31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650" b="1" spc="-254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조건만</a:t>
            </a:r>
            <a:r>
              <a:rPr sz="1650" b="1" spc="-32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650" b="1" spc="-10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제공)</a:t>
            </a:r>
            <a:endParaRPr sz="1650" dirty="0">
              <a:latin typeface="나눔고딕" panose="020D0604000000000000" pitchFamily="50" charset="-127"/>
              <a:ea typeface="나눔고딕" panose="020D0604000000000000" pitchFamily="50" charset="-127"/>
              <a:cs typeface="Malgun Gothic"/>
            </a:endParaRPr>
          </a:p>
          <a:p>
            <a:pPr marL="12700" marR="116205">
              <a:lnSpc>
                <a:spcPct val="124900"/>
              </a:lnSpc>
              <a:spcBef>
                <a:spcPts val="2475"/>
              </a:spcBef>
            </a:pPr>
            <a:r>
              <a:rPr sz="1650" b="1" u="sng" spc="-100" dirty="0">
                <a:solidFill>
                  <a:srgbClr val="1E1E1E"/>
                </a:solidFill>
                <a:uFill>
                  <a:solidFill>
                    <a:srgbClr val="1E1E1E"/>
                  </a:solidFill>
                </a:u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해당되는</a:t>
            </a:r>
            <a:r>
              <a:rPr sz="1650" b="1" u="sng" spc="-185" dirty="0">
                <a:solidFill>
                  <a:srgbClr val="1E1E1E"/>
                </a:solidFill>
                <a:uFill>
                  <a:solidFill>
                    <a:srgbClr val="1E1E1E"/>
                  </a:solidFill>
                </a:u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1650" b="1" u="sng" spc="-70" dirty="0">
                <a:solidFill>
                  <a:srgbClr val="1E1E1E"/>
                </a:solidFill>
                <a:uFill>
                  <a:solidFill>
                    <a:srgbClr val="1E1E1E"/>
                  </a:solidFill>
                </a:u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사항을</a:t>
            </a:r>
            <a:r>
              <a:rPr sz="1650" b="1" u="sng" spc="-180" dirty="0">
                <a:solidFill>
                  <a:srgbClr val="1E1E1E"/>
                </a:solidFill>
                <a:uFill>
                  <a:solidFill>
                    <a:srgbClr val="1E1E1E"/>
                  </a:solidFill>
                </a:u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1650" b="1" u="sng" spc="-70" dirty="0">
                <a:solidFill>
                  <a:srgbClr val="1E1E1E"/>
                </a:solidFill>
                <a:uFill>
                  <a:solidFill>
                    <a:srgbClr val="1E1E1E"/>
                  </a:solidFill>
                </a:u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모두</a:t>
            </a:r>
            <a:r>
              <a:rPr sz="1650" b="1" u="sng" spc="-180" dirty="0">
                <a:solidFill>
                  <a:srgbClr val="1E1E1E"/>
                </a:solidFill>
                <a:uFill>
                  <a:solidFill>
                    <a:srgbClr val="1E1E1E"/>
                  </a:solidFill>
                </a:u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1650" b="1" u="sng" spc="-95" dirty="0">
                <a:solidFill>
                  <a:srgbClr val="1E1E1E"/>
                </a:solidFill>
                <a:uFill>
                  <a:solidFill>
                    <a:srgbClr val="1E1E1E"/>
                  </a:solidFill>
                </a:u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선택해</a:t>
            </a:r>
            <a:r>
              <a:rPr sz="1650" b="1" u="sng" spc="-180" dirty="0">
                <a:solidFill>
                  <a:srgbClr val="1E1E1E"/>
                </a:solidFill>
                <a:uFill>
                  <a:solidFill>
                    <a:srgbClr val="1E1E1E"/>
                  </a:solidFill>
                </a:u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1650" b="1" u="sng" spc="-25" dirty="0">
                <a:solidFill>
                  <a:srgbClr val="1E1E1E"/>
                </a:solidFill>
                <a:uFill>
                  <a:solidFill>
                    <a:srgbClr val="1E1E1E"/>
                  </a:solidFill>
                </a:u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주셔야</a:t>
            </a:r>
            <a:r>
              <a:rPr sz="1650" b="1" spc="-2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1650" b="1" u="sng" spc="-70" dirty="0">
                <a:solidFill>
                  <a:srgbClr val="1E1E1E"/>
                </a:solidFill>
                <a:uFill>
                  <a:solidFill>
                    <a:srgbClr val="1E1E1E"/>
                  </a:solidFill>
                </a:u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주문형</a:t>
            </a:r>
            <a:r>
              <a:rPr sz="1650" b="1" u="sng" spc="-190" dirty="0">
                <a:solidFill>
                  <a:srgbClr val="1E1E1E"/>
                </a:solidFill>
                <a:uFill>
                  <a:solidFill>
                    <a:srgbClr val="1E1E1E"/>
                  </a:solidFill>
                </a:u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1650" b="1" u="sng" spc="-80" dirty="0">
                <a:solidFill>
                  <a:srgbClr val="1E1E1E"/>
                </a:solidFill>
                <a:uFill>
                  <a:solidFill>
                    <a:srgbClr val="1E1E1E"/>
                  </a:solidFill>
                </a:u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입점</a:t>
            </a:r>
            <a:r>
              <a:rPr sz="1650" b="1" u="sng" spc="-185" dirty="0">
                <a:solidFill>
                  <a:srgbClr val="1E1E1E"/>
                </a:solidFill>
                <a:uFill>
                  <a:solidFill>
                    <a:srgbClr val="1E1E1E"/>
                  </a:solidFill>
                </a:u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1650" b="1" u="sng" spc="-55" dirty="0">
                <a:solidFill>
                  <a:srgbClr val="1E1E1E"/>
                </a:solidFill>
                <a:uFill>
                  <a:solidFill>
                    <a:srgbClr val="1E1E1E"/>
                  </a:solidFill>
                </a:u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가입</a:t>
            </a:r>
            <a:r>
              <a:rPr sz="1650" b="1" u="sng" spc="-185" dirty="0">
                <a:solidFill>
                  <a:srgbClr val="1E1E1E"/>
                </a:solidFill>
                <a:uFill>
                  <a:solidFill>
                    <a:srgbClr val="1E1E1E"/>
                  </a:solidFill>
                </a:u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1650" b="1" u="sng" spc="-75" dirty="0">
                <a:solidFill>
                  <a:srgbClr val="1E1E1E"/>
                </a:solidFill>
                <a:uFill>
                  <a:solidFill>
                    <a:srgbClr val="1E1E1E"/>
                  </a:solidFill>
                </a:u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여부</a:t>
            </a:r>
            <a:r>
              <a:rPr sz="1650" b="1" u="sng" spc="-190" dirty="0">
                <a:solidFill>
                  <a:srgbClr val="1E1E1E"/>
                </a:solidFill>
                <a:uFill>
                  <a:solidFill>
                    <a:srgbClr val="1E1E1E"/>
                  </a:solidFill>
                </a:u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1650" b="1" u="sng" spc="-90" dirty="0">
                <a:solidFill>
                  <a:srgbClr val="1E1E1E"/>
                </a:solidFill>
                <a:uFill>
                  <a:solidFill>
                    <a:srgbClr val="1E1E1E"/>
                  </a:solidFill>
                </a:u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확인이</a:t>
            </a:r>
            <a:r>
              <a:rPr sz="1650" b="1" u="sng" spc="-185" dirty="0">
                <a:solidFill>
                  <a:srgbClr val="1E1E1E"/>
                </a:solidFill>
                <a:uFill>
                  <a:solidFill>
                    <a:srgbClr val="1E1E1E"/>
                  </a:solidFill>
                </a:u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1650" b="1" u="sng" spc="-80" dirty="0">
                <a:solidFill>
                  <a:srgbClr val="1E1E1E"/>
                </a:solidFill>
                <a:uFill>
                  <a:solidFill>
                    <a:srgbClr val="1E1E1E"/>
                  </a:solidFill>
                </a:u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가능합니다.</a:t>
            </a:r>
            <a:endParaRPr sz="1650" dirty="0">
              <a:latin typeface="나눔고딕" panose="020D0604000000000000" pitchFamily="50" charset="-127"/>
              <a:ea typeface="나눔고딕" panose="020D0604000000000000" pitchFamily="50" charset="-127"/>
              <a:cs typeface="Adobe Clean Han Black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3125"/>
              </a:lnSpc>
            </a:pPr>
            <a:fld id="{81D60167-4931-47E6-BA6A-407CBD079E47}" type="slidenum">
              <a:rPr spc="-25" dirty="0"/>
              <a:t>20</a:t>
            </a:fld>
            <a:endParaRPr spc="-25" dirty="0"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xfrm>
            <a:off x="1580659" y="10272014"/>
            <a:ext cx="6210809" cy="28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6360">
              <a:lnSpc>
                <a:spcPts val="2170"/>
              </a:lnSpc>
            </a:pPr>
            <a:r>
              <a:rPr spc="-8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네이버페이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3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주문형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가입과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35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심사,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45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취급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75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불가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45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상품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및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85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페널티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25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기준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pc="-1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6.</a:t>
            </a:r>
            <a:r>
              <a:rPr spc="-18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spc="-5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주문형</a:t>
            </a:r>
            <a:r>
              <a:rPr spc="-229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spc="-1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가입</a:t>
            </a:r>
            <a:r>
              <a:rPr spc="-21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spc="-18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신청서</a:t>
            </a:r>
            <a:r>
              <a:rPr spc="-17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spc="-14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작성</a:t>
            </a:r>
            <a:r>
              <a:rPr spc="-17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spc="-25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방법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549569" y="2408303"/>
            <a:ext cx="13507719" cy="7329805"/>
            <a:chOff x="5549569" y="2408303"/>
            <a:chExt cx="13507719" cy="7329805"/>
          </a:xfrm>
        </p:grpSpPr>
        <p:sp>
          <p:nvSpPr>
            <p:cNvPr id="3" name="object 3"/>
            <p:cNvSpPr/>
            <p:nvPr/>
          </p:nvSpPr>
          <p:spPr>
            <a:xfrm>
              <a:off x="5549569" y="2408303"/>
              <a:ext cx="13507719" cy="7329805"/>
            </a:xfrm>
            <a:custGeom>
              <a:avLst/>
              <a:gdLst/>
              <a:ahLst/>
              <a:cxnLst/>
              <a:rect l="l" t="t" r="r" b="b"/>
              <a:pathLst>
                <a:path w="13507719" h="7329805">
                  <a:moveTo>
                    <a:pt x="13507442" y="0"/>
                  </a:moveTo>
                  <a:lnTo>
                    <a:pt x="0" y="0"/>
                  </a:lnTo>
                  <a:lnTo>
                    <a:pt x="0" y="7329619"/>
                  </a:lnTo>
                  <a:lnTo>
                    <a:pt x="13507442" y="7329619"/>
                  </a:lnTo>
                  <a:lnTo>
                    <a:pt x="13507442" y="0"/>
                  </a:lnTo>
                  <a:close/>
                </a:path>
              </a:pathLst>
            </a:custGeom>
            <a:solidFill>
              <a:srgbClr val="FAFA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87844" y="2931848"/>
              <a:ext cx="8030890" cy="3220886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1034388" y="2357386"/>
            <a:ext cx="3643629" cy="26609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50" b="1" spc="-21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입점을</a:t>
            </a:r>
            <a:r>
              <a:rPr sz="1650" b="1" spc="-254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650" b="1" spc="-19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원하는</a:t>
            </a:r>
            <a:r>
              <a:rPr sz="1650" b="1" spc="-24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650" b="1" spc="-20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가맹점</a:t>
            </a:r>
            <a:r>
              <a:rPr sz="1650" b="1" spc="-24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650" b="1" spc="-22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유형을</a:t>
            </a:r>
            <a:r>
              <a:rPr sz="1650" b="1" spc="-24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650" b="1" spc="-22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선택해</a:t>
            </a:r>
            <a:r>
              <a:rPr sz="1650" b="1" spc="-24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650" b="1" spc="-3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주세요.</a:t>
            </a:r>
            <a:endParaRPr sz="1650">
              <a:latin typeface="나눔고딕" panose="020D0604000000000000" pitchFamily="50" charset="-127"/>
              <a:ea typeface="나눔고딕" panose="020D0604000000000000" pitchFamily="50" charset="-127"/>
              <a:cs typeface="Malgun Gothic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3125"/>
              </a:lnSpc>
            </a:pPr>
            <a:fld id="{81D60167-4931-47E6-BA6A-407CBD079E47}" type="slidenum">
              <a:rPr spc="-25" dirty="0"/>
              <a:t>21</a:t>
            </a:fld>
            <a:endParaRPr spc="-25" dirty="0"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xfrm>
            <a:off x="1580659" y="10272014"/>
            <a:ext cx="6210809" cy="28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6360">
              <a:lnSpc>
                <a:spcPts val="2170"/>
              </a:lnSpc>
            </a:pPr>
            <a:r>
              <a:rPr spc="-8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네이버페이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3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주문형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가입과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35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심사,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45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취급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75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불가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45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상품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및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85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페널티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25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기준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pc="-1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6.</a:t>
            </a:r>
            <a:r>
              <a:rPr spc="-18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spc="-5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주문형</a:t>
            </a:r>
            <a:r>
              <a:rPr spc="-229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spc="-1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가입</a:t>
            </a:r>
            <a:r>
              <a:rPr spc="-21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spc="-18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신청서</a:t>
            </a:r>
            <a:r>
              <a:rPr spc="-17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spc="-14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작성</a:t>
            </a:r>
            <a:r>
              <a:rPr spc="-17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spc="-25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방법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549569" y="2408303"/>
            <a:ext cx="13507719" cy="7329805"/>
            <a:chOff x="5549569" y="2408303"/>
            <a:chExt cx="13507719" cy="7329805"/>
          </a:xfrm>
        </p:grpSpPr>
        <p:sp>
          <p:nvSpPr>
            <p:cNvPr id="3" name="object 3"/>
            <p:cNvSpPr/>
            <p:nvPr/>
          </p:nvSpPr>
          <p:spPr>
            <a:xfrm>
              <a:off x="5549569" y="2408303"/>
              <a:ext cx="13507719" cy="7329805"/>
            </a:xfrm>
            <a:custGeom>
              <a:avLst/>
              <a:gdLst/>
              <a:ahLst/>
              <a:cxnLst/>
              <a:rect l="l" t="t" r="r" b="b"/>
              <a:pathLst>
                <a:path w="13507719" h="7329805">
                  <a:moveTo>
                    <a:pt x="13507442" y="0"/>
                  </a:moveTo>
                  <a:lnTo>
                    <a:pt x="0" y="0"/>
                  </a:lnTo>
                  <a:lnTo>
                    <a:pt x="0" y="7329619"/>
                  </a:lnTo>
                  <a:lnTo>
                    <a:pt x="13507442" y="7329619"/>
                  </a:lnTo>
                  <a:lnTo>
                    <a:pt x="13507442" y="0"/>
                  </a:lnTo>
                  <a:close/>
                </a:path>
              </a:pathLst>
            </a:custGeom>
            <a:solidFill>
              <a:srgbClr val="FAFA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87844" y="2945962"/>
              <a:ext cx="8030891" cy="544270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87844" y="2931848"/>
              <a:ext cx="8030890" cy="1740952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1034388" y="2357386"/>
            <a:ext cx="3643629" cy="26609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50" b="1" spc="-21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입점을</a:t>
            </a:r>
            <a:r>
              <a:rPr sz="1650" b="1" spc="-254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650" b="1" spc="-19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원하는</a:t>
            </a:r>
            <a:r>
              <a:rPr sz="1650" b="1" spc="-24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650" b="1" spc="-20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가맹점</a:t>
            </a:r>
            <a:r>
              <a:rPr sz="1650" b="1" spc="-24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650" b="1" spc="-22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유형을</a:t>
            </a:r>
            <a:r>
              <a:rPr sz="1650" b="1" spc="-24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650" b="1" spc="-22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선택해</a:t>
            </a:r>
            <a:r>
              <a:rPr sz="1650" b="1" spc="-24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650" b="1" spc="-3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주세요.</a:t>
            </a:r>
            <a:endParaRPr sz="1650" dirty="0">
              <a:latin typeface="나눔고딕" panose="020D0604000000000000" pitchFamily="50" charset="-127"/>
              <a:ea typeface="나눔고딕" panose="020D0604000000000000" pitchFamily="50" charset="-127"/>
              <a:cs typeface="Malgun Gothic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3125"/>
              </a:lnSpc>
            </a:pPr>
            <a:fld id="{81D60167-4931-47E6-BA6A-407CBD079E47}" type="slidenum">
              <a:rPr spc="-25" dirty="0"/>
              <a:t>22</a:t>
            </a:fld>
            <a:endParaRPr spc="-25" dirty="0"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xfrm>
            <a:off x="1580659" y="10272014"/>
            <a:ext cx="6210809" cy="28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6360">
              <a:lnSpc>
                <a:spcPts val="2170"/>
              </a:lnSpc>
            </a:pPr>
            <a:r>
              <a:rPr spc="-8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네이버페이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3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주문형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가입과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35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심사,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45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취급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75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불가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45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상품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및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85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페널티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25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기준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pc="-1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6.</a:t>
            </a:r>
            <a:r>
              <a:rPr spc="-18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spc="-5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주문형</a:t>
            </a:r>
            <a:r>
              <a:rPr spc="-229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spc="-1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가입</a:t>
            </a:r>
            <a:r>
              <a:rPr spc="-21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spc="-18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신청서</a:t>
            </a:r>
            <a:r>
              <a:rPr spc="-17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spc="-14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작성</a:t>
            </a:r>
            <a:r>
              <a:rPr spc="-17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spc="-25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방법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561338" y="2408303"/>
            <a:ext cx="13507719" cy="7329805"/>
            <a:chOff x="5561338" y="2408303"/>
            <a:chExt cx="13507719" cy="7329805"/>
          </a:xfrm>
        </p:grpSpPr>
        <p:sp>
          <p:nvSpPr>
            <p:cNvPr id="3" name="object 3"/>
            <p:cNvSpPr/>
            <p:nvPr/>
          </p:nvSpPr>
          <p:spPr>
            <a:xfrm>
              <a:off x="5561338" y="2408303"/>
              <a:ext cx="13507719" cy="7329805"/>
            </a:xfrm>
            <a:custGeom>
              <a:avLst/>
              <a:gdLst/>
              <a:ahLst/>
              <a:cxnLst/>
              <a:rect l="l" t="t" r="r" b="b"/>
              <a:pathLst>
                <a:path w="13507719" h="7329805">
                  <a:moveTo>
                    <a:pt x="13507442" y="0"/>
                  </a:moveTo>
                  <a:lnTo>
                    <a:pt x="0" y="0"/>
                  </a:lnTo>
                  <a:lnTo>
                    <a:pt x="0" y="7329619"/>
                  </a:lnTo>
                  <a:lnTo>
                    <a:pt x="13507442" y="7329619"/>
                  </a:lnTo>
                  <a:lnTo>
                    <a:pt x="13507442" y="0"/>
                  </a:lnTo>
                  <a:close/>
                </a:path>
              </a:pathLst>
            </a:custGeom>
            <a:solidFill>
              <a:srgbClr val="FAFA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287841" y="3298559"/>
              <a:ext cx="8031480" cy="5558790"/>
            </a:xfrm>
            <a:custGeom>
              <a:avLst/>
              <a:gdLst/>
              <a:ahLst/>
              <a:cxnLst/>
              <a:rect l="l" t="t" r="r" b="b"/>
              <a:pathLst>
                <a:path w="8031480" h="5558790">
                  <a:moveTo>
                    <a:pt x="8030886" y="0"/>
                  </a:moveTo>
                  <a:lnTo>
                    <a:pt x="0" y="0"/>
                  </a:lnTo>
                  <a:lnTo>
                    <a:pt x="0" y="5558699"/>
                  </a:lnTo>
                  <a:lnTo>
                    <a:pt x="8030886" y="5558699"/>
                  </a:lnTo>
                  <a:lnTo>
                    <a:pt x="803088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461019" y="3298548"/>
              <a:ext cx="7705828" cy="532048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87844" y="2931848"/>
              <a:ext cx="8030894" cy="437965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1034388" y="2294560"/>
            <a:ext cx="4123054" cy="28530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4900"/>
              </a:lnSpc>
              <a:spcBef>
                <a:spcPts val="100"/>
              </a:spcBef>
            </a:pPr>
            <a:r>
              <a:rPr sz="1650" b="1" spc="-24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쇼핑몰</a:t>
            </a:r>
            <a:r>
              <a:rPr sz="1650" b="1" spc="-32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650" b="1" spc="-21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하단에</a:t>
            </a:r>
            <a:r>
              <a:rPr sz="1650" b="1" spc="-31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650" b="1" spc="-25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표시된</a:t>
            </a:r>
            <a:r>
              <a:rPr sz="1650" b="1" spc="-31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650" b="1" spc="-22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사업자</a:t>
            </a:r>
            <a:r>
              <a:rPr sz="1650" b="1" spc="-31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650" b="1" spc="-21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정보</a:t>
            </a:r>
            <a:r>
              <a:rPr sz="1650" b="1" spc="-31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650" b="1" spc="-17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(상호,</a:t>
            </a:r>
            <a:r>
              <a:rPr sz="1650" b="1" spc="-31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650" b="1" spc="-1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대표자명, </a:t>
            </a:r>
            <a:r>
              <a:rPr sz="1650" b="1" spc="-16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주소,</a:t>
            </a:r>
            <a:r>
              <a:rPr sz="1650" b="1" spc="-31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650" b="1" spc="-21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사업자등록번호,</a:t>
            </a:r>
            <a:r>
              <a:rPr sz="1650" b="1" spc="-31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650" b="1" spc="-254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통신판매신고번호)와</a:t>
            </a:r>
            <a:r>
              <a:rPr sz="1650" b="1" spc="-31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650" b="1" spc="-20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가입</a:t>
            </a:r>
            <a:r>
              <a:rPr sz="1650" b="1" spc="-31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650" b="1" spc="-5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시 </a:t>
            </a:r>
            <a:r>
              <a:rPr sz="1650" b="1" spc="-22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제출하신</a:t>
            </a:r>
            <a:r>
              <a:rPr sz="1650" b="1" spc="-31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650" b="1" spc="-22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사업자등록증</a:t>
            </a:r>
            <a:r>
              <a:rPr sz="1650" b="1" spc="-31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650" b="1" spc="-16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및</a:t>
            </a:r>
            <a:r>
              <a:rPr sz="1650" b="1" spc="-31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650" b="1" spc="-26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공정거래위원회</a:t>
            </a:r>
            <a:r>
              <a:rPr sz="1650" b="1" spc="-31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650" b="1" spc="-2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조회 </a:t>
            </a:r>
            <a:r>
              <a:rPr sz="1650" b="1" spc="-23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정보가</a:t>
            </a:r>
            <a:r>
              <a:rPr sz="1650" b="1" spc="-33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650" b="1" spc="-24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불일치하는</a:t>
            </a:r>
            <a:r>
              <a:rPr sz="1650" b="1" spc="-32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650" b="1" spc="-22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경우</a:t>
            </a:r>
            <a:r>
              <a:rPr sz="1650" b="1" spc="-32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650" b="1" spc="-24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가입이</a:t>
            </a:r>
            <a:r>
              <a:rPr sz="1650" b="1" spc="-32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650" b="1" spc="-24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보류될</a:t>
            </a:r>
            <a:r>
              <a:rPr sz="1650" b="1" spc="-32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650" b="1" spc="-16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수</a:t>
            </a:r>
            <a:r>
              <a:rPr sz="1650" b="1" spc="-32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650" b="1" spc="-8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있습니다.</a:t>
            </a:r>
            <a:endParaRPr sz="1650" dirty="0">
              <a:latin typeface="나눔고딕" panose="020D0604000000000000" pitchFamily="50" charset="-127"/>
              <a:ea typeface="나눔고딕" panose="020D0604000000000000" pitchFamily="50" charset="-127"/>
              <a:cs typeface="Malgun Gothic"/>
            </a:endParaRPr>
          </a:p>
          <a:p>
            <a:pPr marL="12700" marR="219710">
              <a:lnSpc>
                <a:spcPct val="124900"/>
              </a:lnSpc>
              <a:spcBef>
                <a:spcPts val="2475"/>
              </a:spcBef>
            </a:pPr>
            <a:r>
              <a:rPr sz="1650" b="1" u="sng" spc="-70" dirty="0">
                <a:solidFill>
                  <a:srgbClr val="1E1E1E"/>
                </a:solidFill>
                <a:uFill>
                  <a:solidFill>
                    <a:srgbClr val="1E1E1E"/>
                  </a:solidFill>
                </a:u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사업자등록증</a:t>
            </a:r>
            <a:r>
              <a:rPr sz="1650" b="1" u="sng" spc="-175" dirty="0">
                <a:solidFill>
                  <a:srgbClr val="1E1E1E"/>
                </a:solidFill>
                <a:uFill>
                  <a:solidFill>
                    <a:srgbClr val="1E1E1E"/>
                  </a:solidFill>
                </a:u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1650" b="1" u="sng" spc="-25" dirty="0">
                <a:solidFill>
                  <a:srgbClr val="1E1E1E"/>
                </a:solidFill>
                <a:uFill>
                  <a:solidFill>
                    <a:srgbClr val="1E1E1E"/>
                  </a:solidFill>
                </a:u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및</a:t>
            </a:r>
            <a:r>
              <a:rPr sz="1650" b="1" u="sng" spc="-175" dirty="0">
                <a:solidFill>
                  <a:srgbClr val="1E1E1E"/>
                </a:solidFill>
                <a:uFill>
                  <a:solidFill>
                    <a:srgbClr val="1E1E1E"/>
                  </a:solidFill>
                </a:u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1650" b="1" u="sng" spc="-114" dirty="0">
                <a:solidFill>
                  <a:srgbClr val="1E1E1E"/>
                </a:solidFill>
                <a:uFill>
                  <a:solidFill>
                    <a:srgbClr val="1E1E1E"/>
                  </a:solidFill>
                </a:u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공정거래위원회</a:t>
            </a:r>
            <a:r>
              <a:rPr sz="1650" b="1" u="sng" spc="-170" dirty="0">
                <a:solidFill>
                  <a:srgbClr val="1E1E1E"/>
                </a:solidFill>
                <a:uFill>
                  <a:solidFill>
                    <a:srgbClr val="1E1E1E"/>
                  </a:solidFill>
                </a:u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1650" b="1" u="sng" spc="-75" dirty="0">
                <a:solidFill>
                  <a:srgbClr val="1E1E1E"/>
                </a:solidFill>
                <a:uFill>
                  <a:solidFill>
                    <a:srgbClr val="1E1E1E"/>
                  </a:solidFill>
                </a:u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정보와</a:t>
            </a:r>
            <a:r>
              <a:rPr sz="1650" b="1" u="sng" spc="-175" dirty="0">
                <a:solidFill>
                  <a:srgbClr val="1E1E1E"/>
                </a:solidFill>
                <a:uFill>
                  <a:solidFill>
                    <a:srgbClr val="1E1E1E"/>
                  </a:solidFill>
                </a:u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1650" b="1" u="sng" spc="-25" dirty="0">
                <a:solidFill>
                  <a:srgbClr val="1E1E1E"/>
                </a:solidFill>
                <a:uFill>
                  <a:solidFill>
                    <a:srgbClr val="1E1E1E"/>
                  </a:solidFill>
                </a:u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쇼핑몰</a:t>
            </a:r>
            <a:r>
              <a:rPr sz="1650" b="1" spc="-2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1650" b="1" u="sng" spc="-55" dirty="0">
                <a:solidFill>
                  <a:srgbClr val="1E1E1E"/>
                </a:solidFill>
                <a:uFill>
                  <a:solidFill>
                    <a:srgbClr val="1E1E1E"/>
                  </a:solidFill>
                </a:u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하단</a:t>
            </a:r>
            <a:r>
              <a:rPr sz="1650" b="1" u="sng" spc="-185" dirty="0">
                <a:solidFill>
                  <a:srgbClr val="1E1E1E"/>
                </a:solidFill>
                <a:uFill>
                  <a:solidFill>
                    <a:srgbClr val="1E1E1E"/>
                  </a:solidFill>
                </a:u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1650" b="1" u="sng" spc="-75" dirty="0">
                <a:solidFill>
                  <a:srgbClr val="1E1E1E"/>
                </a:solidFill>
                <a:uFill>
                  <a:solidFill>
                    <a:srgbClr val="1E1E1E"/>
                  </a:solidFill>
                </a:u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표시</a:t>
            </a:r>
            <a:r>
              <a:rPr sz="1650" b="1" u="sng" spc="-185" dirty="0">
                <a:solidFill>
                  <a:srgbClr val="1E1E1E"/>
                </a:solidFill>
                <a:uFill>
                  <a:solidFill>
                    <a:srgbClr val="1E1E1E"/>
                  </a:solidFill>
                </a:u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1650" b="1" u="sng" spc="-90" dirty="0">
                <a:solidFill>
                  <a:srgbClr val="1E1E1E"/>
                </a:solidFill>
                <a:uFill>
                  <a:solidFill>
                    <a:srgbClr val="1E1E1E"/>
                  </a:solidFill>
                </a:u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정보가</a:t>
            </a:r>
            <a:r>
              <a:rPr sz="1650" b="1" u="sng" spc="-180" dirty="0">
                <a:solidFill>
                  <a:srgbClr val="1E1E1E"/>
                </a:solidFill>
                <a:uFill>
                  <a:solidFill>
                    <a:srgbClr val="1E1E1E"/>
                  </a:solidFill>
                </a:u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1650" b="1" u="sng" spc="-90" dirty="0">
                <a:solidFill>
                  <a:srgbClr val="1E1E1E"/>
                </a:solidFill>
                <a:uFill>
                  <a:solidFill>
                    <a:srgbClr val="1E1E1E"/>
                  </a:solidFill>
                </a:u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일치하는지</a:t>
            </a:r>
            <a:r>
              <a:rPr sz="1650" b="1" u="sng" spc="-185" dirty="0">
                <a:solidFill>
                  <a:srgbClr val="1E1E1E"/>
                </a:solidFill>
                <a:uFill>
                  <a:solidFill>
                    <a:srgbClr val="1E1E1E"/>
                  </a:solidFill>
                </a:u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1650" b="1" u="sng" spc="-10" dirty="0">
                <a:solidFill>
                  <a:srgbClr val="1E1E1E"/>
                </a:solidFill>
                <a:uFill>
                  <a:solidFill>
                    <a:srgbClr val="1E1E1E"/>
                  </a:solidFill>
                </a:u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확인하시고</a:t>
            </a:r>
            <a:r>
              <a:rPr sz="1650" b="1" spc="-1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1650" b="1" u="sng" spc="-100" dirty="0">
                <a:solidFill>
                  <a:srgbClr val="1E1E1E"/>
                </a:solidFill>
                <a:uFill>
                  <a:solidFill>
                    <a:srgbClr val="1E1E1E"/>
                  </a:solidFill>
                </a:u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불일치하는</a:t>
            </a:r>
            <a:r>
              <a:rPr sz="1650" b="1" u="sng" spc="-180" dirty="0">
                <a:solidFill>
                  <a:srgbClr val="1E1E1E"/>
                </a:solidFill>
                <a:uFill>
                  <a:solidFill>
                    <a:srgbClr val="1E1E1E"/>
                  </a:solidFill>
                </a:u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1650" b="1" u="sng" spc="-105" dirty="0">
                <a:solidFill>
                  <a:srgbClr val="1E1E1E"/>
                </a:solidFill>
                <a:uFill>
                  <a:solidFill>
                    <a:srgbClr val="1E1E1E"/>
                  </a:solidFill>
                </a:u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정보를</a:t>
            </a:r>
            <a:r>
              <a:rPr sz="1650" b="1" u="sng" spc="-180" dirty="0">
                <a:solidFill>
                  <a:srgbClr val="1E1E1E"/>
                </a:solidFill>
                <a:uFill>
                  <a:solidFill>
                    <a:srgbClr val="1E1E1E"/>
                  </a:solidFill>
                </a:u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1650" b="1" u="sng" spc="-90" dirty="0">
                <a:solidFill>
                  <a:srgbClr val="1E1E1E"/>
                </a:solidFill>
                <a:uFill>
                  <a:solidFill>
                    <a:srgbClr val="1E1E1E"/>
                  </a:solidFill>
                </a:u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수정한</a:t>
            </a:r>
            <a:r>
              <a:rPr sz="1650" b="1" u="sng" spc="-180" dirty="0">
                <a:solidFill>
                  <a:srgbClr val="1E1E1E"/>
                </a:solidFill>
                <a:uFill>
                  <a:solidFill>
                    <a:srgbClr val="1E1E1E"/>
                  </a:solidFill>
                </a:u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1650" b="1" u="sng" spc="-85" dirty="0">
                <a:solidFill>
                  <a:srgbClr val="1E1E1E"/>
                </a:solidFill>
                <a:uFill>
                  <a:solidFill>
                    <a:srgbClr val="1E1E1E"/>
                  </a:solidFill>
                </a:u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이후에</a:t>
            </a:r>
            <a:r>
              <a:rPr sz="1650" b="1" u="sng" spc="-175" dirty="0">
                <a:solidFill>
                  <a:srgbClr val="1E1E1E"/>
                </a:solidFill>
                <a:uFill>
                  <a:solidFill>
                    <a:srgbClr val="1E1E1E"/>
                  </a:solidFill>
                </a:u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1650" b="1" u="sng" spc="85" dirty="0">
                <a:solidFill>
                  <a:srgbClr val="1E1E1E"/>
                </a:solidFill>
                <a:uFill>
                  <a:solidFill>
                    <a:srgbClr val="1E1E1E"/>
                  </a:solidFill>
                </a:u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1:1</a:t>
            </a:r>
            <a:r>
              <a:rPr sz="1650" b="1" u="sng" spc="-180" dirty="0">
                <a:solidFill>
                  <a:srgbClr val="1E1E1E"/>
                </a:solidFill>
                <a:uFill>
                  <a:solidFill>
                    <a:srgbClr val="1E1E1E"/>
                  </a:solidFill>
                </a:u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1650" b="1" u="sng" spc="-105" dirty="0">
                <a:solidFill>
                  <a:srgbClr val="1E1E1E"/>
                </a:solidFill>
                <a:uFill>
                  <a:solidFill>
                    <a:srgbClr val="1E1E1E"/>
                  </a:solidFill>
                </a:u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문의하기로</a:t>
            </a:r>
            <a:r>
              <a:rPr sz="1650" b="1" spc="-10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1650" b="1" u="sng" spc="-85" dirty="0">
                <a:solidFill>
                  <a:srgbClr val="1E1E1E"/>
                </a:solidFill>
                <a:uFill>
                  <a:solidFill>
                    <a:srgbClr val="1E1E1E"/>
                  </a:solidFill>
                </a:u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재심사</a:t>
            </a:r>
            <a:r>
              <a:rPr sz="1650" b="1" u="sng" spc="-180" dirty="0">
                <a:solidFill>
                  <a:srgbClr val="1E1E1E"/>
                </a:solidFill>
                <a:uFill>
                  <a:solidFill>
                    <a:srgbClr val="1E1E1E"/>
                  </a:solidFill>
                </a:u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1650" b="1" u="sng" spc="-120" dirty="0">
                <a:solidFill>
                  <a:srgbClr val="1E1E1E"/>
                </a:solidFill>
                <a:uFill>
                  <a:solidFill>
                    <a:srgbClr val="1E1E1E"/>
                  </a:solidFill>
                </a:u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요청해</a:t>
            </a:r>
            <a:r>
              <a:rPr sz="1650" b="1" u="sng" spc="-180" dirty="0">
                <a:solidFill>
                  <a:srgbClr val="1E1E1E"/>
                </a:solidFill>
                <a:uFill>
                  <a:solidFill>
                    <a:srgbClr val="1E1E1E"/>
                  </a:solidFill>
                </a:u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1650" b="1" u="sng" spc="-20" dirty="0">
                <a:solidFill>
                  <a:srgbClr val="1E1E1E"/>
                </a:solidFill>
                <a:uFill>
                  <a:solidFill>
                    <a:srgbClr val="1E1E1E"/>
                  </a:solidFill>
                </a:u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주세요.</a:t>
            </a:r>
            <a:endParaRPr sz="1650" dirty="0">
              <a:latin typeface="나눔고딕" panose="020D0604000000000000" pitchFamily="50" charset="-127"/>
              <a:ea typeface="나눔고딕" panose="020D0604000000000000" pitchFamily="50" charset="-127"/>
              <a:cs typeface="Adobe Clean Han Black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3125"/>
              </a:lnSpc>
            </a:pPr>
            <a:fld id="{81D60167-4931-47E6-BA6A-407CBD079E47}" type="slidenum">
              <a:rPr spc="-25" dirty="0"/>
              <a:t>23</a:t>
            </a:fld>
            <a:endParaRPr spc="-25" dirty="0"/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xfrm>
            <a:off x="1580659" y="10272014"/>
            <a:ext cx="6210809" cy="28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6360">
              <a:lnSpc>
                <a:spcPts val="2170"/>
              </a:lnSpc>
            </a:pPr>
            <a:r>
              <a:rPr spc="-8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네이버페이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3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주문형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가입과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35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심사,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45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취급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75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불가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45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상품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및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85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페널티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25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기준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pc="-1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6.</a:t>
            </a:r>
            <a:r>
              <a:rPr spc="-18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spc="-5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주문형</a:t>
            </a:r>
            <a:r>
              <a:rPr spc="-229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spc="-1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가입</a:t>
            </a:r>
            <a:r>
              <a:rPr spc="-21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spc="-18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신청서</a:t>
            </a:r>
            <a:r>
              <a:rPr spc="-17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spc="-14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작성</a:t>
            </a:r>
            <a:r>
              <a:rPr spc="-17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spc="-25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방법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549569" y="2408303"/>
            <a:ext cx="13507719" cy="7329805"/>
            <a:chOff x="5549569" y="2408303"/>
            <a:chExt cx="13507719" cy="7329805"/>
          </a:xfrm>
        </p:grpSpPr>
        <p:sp>
          <p:nvSpPr>
            <p:cNvPr id="3" name="object 3"/>
            <p:cNvSpPr/>
            <p:nvPr/>
          </p:nvSpPr>
          <p:spPr>
            <a:xfrm>
              <a:off x="5549569" y="2408303"/>
              <a:ext cx="13507719" cy="7329805"/>
            </a:xfrm>
            <a:custGeom>
              <a:avLst/>
              <a:gdLst/>
              <a:ahLst/>
              <a:cxnLst/>
              <a:rect l="l" t="t" r="r" b="b"/>
              <a:pathLst>
                <a:path w="13507719" h="7329805">
                  <a:moveTo>
                    <a:pt x="13507442" y="0"/>
                  </a:moveTo>
                  <a:lnTo>
                    <a:pt x="0" y="0"/>
                  </a:lnTo>
                  <a:lnTo>
                    <a:pt x="0" y="7329619"/>
                  </a:lnTo>
                  <a:lnTo>
                    <a:pt x="13507442" y="7329619"/>
                  </a:lnTo>
                  <a:lnTo>
                    <a:pt x="13507442" y="0"/>
                  </a:lnTo>
                  <a:close/>
                </a:path>
              </a:pathLst>
            </a:custGeom>
            <a:solidFill>
              <a:srgbClr val="FAFA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287841" y="3305889"/>
              <a:ext cx="8031480" cy="4697095"/>
            </a:xfrm>
            <a:custGeom>
              <a:avLst/>
              <a:gdLst/>
              <a:ahLst/>
              <a:cxnLst/>
              <a:rect l="l" t="t" r="r" b="b"/>
              <a:pathLst>
                <a:path w="8031480" h="4697095">
                  <a:moveTo>
                    <a:pt x="8030896" y="0"/>
                  </a:moveTo>
                  <a:lnTo>
                    <a:pt x="0" y="0"/>
                  </a:lnTo>
                  <a:lnTo>
                    <a:pt x="0" y="4696767"/>
                  </a:lnTo>
                  <a:lnTo>
                    <a:pt x="8030896" y="4696767"/>
                  </a:lnTo>
                  <a:lnTo>
                    <a:pt x="803089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454900" y="3305899"/>
              <a:ext cx="7696775" cy="436546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87844" y="2931848"/>
              <a:ext cx="8030894" cy="437965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1034388" y="2294560"/>
            <a:ext cx="4346575" cy="244105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4900"/>
              </a:lnSpc>
              <a:spcBef>
                <a:spcPts val="100"/>
              </a:spcBef>
            </a:pPr>
            <a:r>
              <a:rPr sz="1650" b="1" spc="-204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대표</a:t>
            </a:r>
            <a:r>
              <a:rPr sz="1650" b="1" spc="-32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650" b="1" spc="-22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담당자에</a:t>
            </a:r>
            <a:r>
              <a:rPr sz="1650" b="1" spc="-32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650" b="1" spc="-204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등록해</a:t>
            </a:r>
            <a:r>
              <a:rPr sz="1650" b="1" spc="-32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650" b="1" spc="-19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주신</a:t>
            </a:r>
            <a:r>
              <a:rPr sz="1650" b="1" spc="-32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650" b="1" spc="-25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이메일</a:t>
            </a:r>
            <a:r>
              <a:rPr sz="1650" b="1" spc="-32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650" b="1" spc="-22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주소로</a:t>
            </a:r>
            <a:r>
              <a:rPr sz="1650" b="1" spc="-32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650" b="1" spc="-22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심사</a:t>
            </a:r>
            <a:r>
              <a:rPr sz="1650" b="1" spc="-32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650" b="1" spc="-20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안내</a:t>
            </a:r>
            <a:r>
              <a:rPr sz="1650" b="1" spc="-32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650" b="1" spc="-5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및 </a:t>
            </a:r>
            <a:r>
              <a:rPr sz="1650" b="1" spc="-229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진행</a:t>
            </a:r>
            <a:r>
              <a:rPr sz="1650" b="1" spc="-33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650" b="1" spc="-19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상황,</a:t>
            </a:r>
            <a:r>
              <a:rPr sz="1650" b="1" spc="-32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650" b="1" spc="-22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결과</a:t>
            </a:r>
            <a:r>
              <a:rPr sz="1650" b="1" spc="-32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650" b="1" spc="-204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안내</a:t>
            </a:r>
            <a:r>
              <a:rPr sz="1650" b="1" spc="-32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650" b="1" spc="-25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메일이</a:t>
            </a:r>
            <a:r>
              <a:rPr sz="1650" b="1" spc="-32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650" b="1" spc="-4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발송됩니다.</a:t>
            </a:r>
            <a:endParaRPr sz="1650" dirty="0">
              <a:latin typeface="나눔고딕" panose="020D0604000000000000" pitchFamily="50" charset="-127"/>
              <a:ea typeface="나눔고딕" panose="020D0604000000000000" pitchFamily="50" charset="-127"/>
              <a:cs typeface="Malgun Gothic"/>
            </a:endParaRPr>
          </a:p>
          <a:p>
            <a:pPr marL="12700" marR="635000">
              <a:lnSpc>
                <a:spcPct val="124900"/>
              </a:lnSpc>
              <a:spcBef>
                <a:spcPts val="2475"/>
              </a:spcBef>
            </a:pPr>
            <a:r>
              <a:rPr sz="1650" b="1" spc="-20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가입</a:t>
            </a:r>
            <a:r>
              <a:rPr sz="1650" b="1" spc="-33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650" b="1" spc="-12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후,</a:t>
            </a:r>
            <a:r>
              <a:rPr sz="1650" b="1" spc="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650" b="1" spc="-22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회원</a:t>
            </a:r>
            <a:r>
              <a:rPr sz="1650" b="1" spc="-33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650" b="1" spc="-204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상태</a:t>
            </a:r>
            <a:r>
              <a:rPr sz="1650" b="1" spc="-33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650" b="1" spc="-16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및</a:t>
            </a:r>
            <a:r>
              <a:rPr sz="1650" b="1" spc="-33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650" b="1" spc="-229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가맹점</a:t>
            </a:r>
            <a:r>
              <a:rPr sz="1650" b="1" spc="-33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650" b="1" spc="-21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정보</a:t>
            </a:r>
            <a:r>
              <a:rPr sz="1650" b="1" spc="-33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650" b="1" spc="-229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변경</a:t>
            </a:r>
            <a:r>
              <a:rPr sz="1650" b="1" spc="-33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650" b="1" spc="-5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시 </a:t>
            </a:r>
            <a:r>
              <a:rPr sz="1650" b="1" spc="-21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담당자</a:t>
            </a:r>
            <a:r>
              <a:rPr sz="1650" b="1" spc="-32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650" b="1" spc="-22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정보로</a:t>
            </a:r>
            <a:r>
              <a:rPr sz="1650" b="1" spc="-32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650" b="1" spc="-20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안내</a:t>
            </a:r>
            <a:r>
              <a:rPr sz="1650" b="1" spc="-32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650" b="1" spc="-25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되오니</a:t>
            </a:r>
            <a:r>
              <a:rPr sz="1650" b="1" spc="-32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650" b="1" spc="-19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확인</a:t>
            </a:r>
            <a:r>
              <a:rPr sz="1650" b="1" spc="-32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650" b="1" spc="-21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가능한</a:t>
            </a:r>
            <a:r>
              <a:rPr sz="1650" b="1" spc="-32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650" b="1" spc="-12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정확한 </a:t>
            </a:r>
            <a:r>
              <a:rPr sz="1650" b="1" spc="-25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이메일</a:t>
            </a:r>
            <a:r>
              <a:rPr sz="1650" b="1" spc="-31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650" b="1" spc="-23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주소를</a:t>
            </a:r>
            <a:r>
              <a:rPr sz="1650" b="1" spc="-31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650" b="1" spc="-254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입력해</a:t>
            </a:r>
            <a:r>
              <a:rPr sz="1650" b="1" spc="-31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650" b="1" spc="-24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주시기</a:t>
            </a:r>
            <a:r>
              <a:rPr sz="1650" b="1" spc="-31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650" b="1" spc="-2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바랍니다.</a:t>
            </a:r>
            <a:endParaRPr sz="1650" dirty="0">
              <a:latin typeface="나눔고딕" panose="020D0604000000000000" pitchFamily="50" charset="-127"/>
              <a:ea typeface="나눔고딕" panose="020D0604000000000000" pitchFamily="50" charset="-127"/>
              <a:cs typeface="Malgun Gothic"/>
            </a:endParaRPr>
          </a:p>
          <a:p>
            <a:pPr>
              <a:lnSpc>
                <a:spcPct val="100000"/>
              </a:lnSpc>
              <a:spcBef>
                <a:spcPts val="110"/>
              </a:spcBef>
            </a:pPr>
            <a:endParaRPr sz="1650" dirty="0">
              <a:latin typeface="나눔고딕" panose="020D0604000000000000" pitchFamily="50" charset="-127"/>
              <a:ea typeface="나눔고딕" panose="020D0604000000000000" pitchFamily="50" charset="-127"/>
              <a:cs typeface="Malgun Gothic"/>
            </a:endParaRPr>
          </a:p>
          <a:p>
            <a:pPr marL="12700">
              <a:lnSpc>
                <a:spcPct val="100000"/>
              </a:lnSpc>
            </a:pPr>
            <a:r>
              <a:rPr sz="1650" b="1" spc="-16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만</a:t>
            </a:r>
            <a:r>
              <a:rPr sz="1650" b="1" spc="-32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650" b="1" spc="-9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14세</a:t>
            </a:r>
            <a:r>
              <a:rPr sz="1650" b="1" spc="-32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650" b="1" spc="-23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미만</a:t>
            </a:r>
            <a:r>
              <a:rPr sz="1650" b="1" spc="-32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650" b="1" spc="-22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대표자는</a:t>
            </a:r>
            <a:r>
              <a:rPr sz="1650" b="1" spc="-32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650" b="1" spc="-22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가입하실</a:t>
            </a:r>
            <a:r>
              <a:rPr sz="1650" b="1" spc="-32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650" b="1" spc="-16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수</a:t>
            </a:r>
            <a:r>
              <a:rPr sz="1650" b="1" spc="-32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650" b="1" spc="-1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없습니다.</a:t>
            </a:r>
            <a:endParaRPr sz="1650" dirty="0">
              <a:latin typeface="나눔고딕" panose="020D0604000000000000" pitchFamily="50" charset="-127"/>
              <a:ea typeface="나눔고딕" panose="020D0604000000000000" pitchFamily="50" charset="-127"/>
              <a:cs typeface="Malgun Gothic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3125"/>
              </a:lnSpc>
            </a:pPr>
            <a:fld id="{81D60167-4931-47E6-BA6A-407CBD079E47}" type="slidenum">
              <a:rPr spc="-25" dirty="0"/>
              <a:t>24</a:t>
            </a:fld>
            <a:endParaRPr spc="-25" dirty="0"/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xfrm>
            <a:off x="1580659" y="10272014"/>
            <a:ext cx="6210809" cy="28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6360">
              <a:lnSpc>
                <a:spcPts val="2170"/>
              </a:lnSpc>
            </a:pPr>
            <a:r>
              <a:rPr spc="-8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네이버페이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3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주문형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가입과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35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심사,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45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취급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75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불가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45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상품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및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85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페널티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25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기준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pc="-1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6.</a:t>
            </a:r>
            <a:r>
              <a:rPr spc="-18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spc="-5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주문형</a:t>
            </a:r>
            <a:r>
              <a:rPr spc="-229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spc="-1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가입</a:t>
            </a:r>
            <a:r>
              <a:rPr spc="-21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spc="-18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신청서</a:t>
            </a:r>
            <a:r>
              <a:rPr spc="-17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spc="-14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작성</a:t>
            </a:r>
            <a:r>
              <a:rPr spc="-17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spc="-25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방법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549569" y="2408303"/>
            <a:ext cx="13507719" cy="7329805"/>
            <a:chOff x="5549569" y="2408303"/>
            <a:chExt cx="13507719" cy="7329805"/>
          </a:xfrm>
        </p:grpSpPr>
        <p:sp>
          <p:nvSpPr>
            <p:cNvPr id="3" name="object 3"/>
            <p:cNvSpPr/>
            <p:nvPr/>
          </p:nvSpPr>
          <p:spPr>
            <a:xfrm>
              <a:off x="5549569" y="2408303"/>
              <a:ext cx="13507719" cy="7329805"/>
            </a:xfrm>
            <a:custGeom>
              <a:avLst/>
              <a:gdLst/>
              <a:ahLst/>
              <a:cxnLst/>
              <a:rect l="l" t="t" r="r" b="b"/>
              <a:pathLst>
                <a:path w="13507719" h="7329805">
                  <a:moveTo>
                    <a:pt x="13507442" y="0"/>
                  </a:moveTo>
                  <a:lnTo>
                    <a:pt x="0" y="0"/>
                  </a:lnTo>
                  <a:lnTo>
                    <a:pt x="0" y="7329619"/>
                  </a:lnTo>
                  <a:lnTo>
                    <a:pt x="13507442" y="7329619"/>
                  </a:lnTo>
                  <a:lnTo>
                    <a:pt x="13507442" y="0"/>
                  </a:lnTo>
                  <a:close/>
                </a:path>
              </a:pathLst>
            </a:custGeom>
            <a:solidFill>
              <a:srgbClr val="FAFA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287841" y="3364871"/>
              <a:ext cx="8031480" cy="6162040"/>
            </a:xfrm>
            <a:custGeom>
              <a:avLst/>
              <a:gdLst/>
              <a:ahLst/>
              <a:cxnLst/>
              <a:rect l="l" t="t" r="r" b="b"/>
              <a:pathLst>
                <a:path w="8031480" h="6162040">
                  <a:moveTo>
                    <a:pt x="8030886" y="0"/>
                  </a:moveTo>
                  <a:lnTo>
                    <a:pt x="0" y="0"/>
                  </a:lnTo>
                  <a:lnTo>
                    <a:pt x="0" y="6162011"/>
                  </a:lnTo>
                  <a:lnTo>
                    <a:pt x="8030886" y="6162011"/>
                  </a:lnTo>
                  <a:lnTo>
                    <a:pt x="803088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384624" y="3364882"/>
              <a:ext cx="7822484" cy="616200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87844" y="2931848"/>
              <a:ext cx="8030894" cy="437965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1034388" y="2294560"/>
            <a:ext cx="4164965" cy="3478196"/>
          </a:xfrm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90"/>
              </a:spcBef>
            </a:pPr>
            <a:r>
              <a:rPr sz="1650" b="1" spc="-2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URL:</a:t>
            </a:r>
            <a:endParaRPr sz="1650" dirty="0">
              <a:latin typeface="나눔고딕" panose="020D0604000000000000" pitchFamily="50" charset="-127"/>
              <a:ea typeface="나눔고딕" panose="020D0604000000000000" pitchFamily="50" charset="-127"/>
              <a:cs typeface="Adobe Clean Han Black"/>
            </a:endParaRPr>
          </a:p>
          <a:p>
            <a:pPr marL="12700" marR="5080">
              <a:lnSpc>
                <a:spcPct val="124900"/>
              </a:lnSpc>
              <a:spcBef>
                <a:spcPts val="5"/>
              </a:spcBef>
            </a:pPr>
            <a:r>
              <a:rPr sz="1650" b="1" spc="-10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운영중인</a:t>
            </a:r>
            <a:r>
              <a:rPr sz="1650" b="1" spc="-18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1650" b="1" spc="-10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'자사</a:t>
            </a:r>
            <a:r>
              <a:rPr sz="1650" b="1" spc="-18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1650" b="1" spc="-12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쇼핑몰'의</a:t>
            </a:r>
            <a:r>
              <a:rPr sz="1650" b="1" spc="-18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1650" b="1" spc="-7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메인</a:t>
            </a:r>
            <a:r>
              <a:rPr sz="1650" b="1" spc="-18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1650" b="1" spc="-8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주소를</a:t>
            </a:r>
            <a:r>
              <a:rPr sz="1650" b="1" spc="-18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1650" b="1" spc="-10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입력해</a:t>
            </a:r>
            <a:r>
              <a:rPr sz="1650" b="1" spc="-18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1650" b="1" spc="-2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주세요. </a:t>
            </a:r>
            <a:r>
              <a:rPr sz="1650" b="1" spc="-3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PC</a:t>
            </a:r>
            <a:r>
              <a:rPr sz="1650" b="1" spc="-32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650" b="1" spc="-9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URL</a:t>
            </a:r>
            <a:r>
              <a:rPr sz="1650" b="1" spc="-32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650" b="1" spc="-21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연동은</a:t>
            </a:r>
            <a:r>
              <a:rPr sz="1650" b="1" spc="-32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650" b="1" spc="-22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필수이며,</a:t>
            </a:r>
            <a:r>
              <a:rPr sz="1650" b="1" spc="-32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650" b="1" spc="-229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모바일</a:t>
            </a:r>
            <a:r>
              <a:rPr sz="1650" b="1" spc="-32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650" b="1" spc="-22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웹이</a:t>
            </a:r>
            <a:r>
              <a:rPr sz="1650" b="1" spc="-32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650" b="1" spc="-22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있는</a:t>
            </a:r>
            <a:r>
              <a:rPr sz="1650" b="1" spc="-32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650" b="1" spc="-2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경우 </a:t>
            </a:r>
            <a:r>
              <a:rPr sz="1650" b="1" spc="-229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모바일</a:t>
            </a:r>
            <a:r>
              <a:rPr sz="1650" b="1" spc="-32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650" b="1" spc="-16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웹</a:t>
            </a:r>
            <a:r>
              <a:rPr sz="1650" b="1" spc="-32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650" b="1" spc="-12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URL도</a:t>
            </a:r>
            <a:r>
              <a:rPr sz="1650" b="1" spc="-32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650" b="1" spc="-25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필수로</a:t>
            </a:r>
            <a:r>
              <a:rPr sz="1650" b="1" spc="-32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650" b="1" spc="-254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입력해</a:t>
            </a:r>
            <a:r>
              <a:rPr sz="1650" b="1" spc="-32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650" b="1" spc="-2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주세요.</a:t>
            </a:r>
            <a:endParaRPr sz="1650" dirty="0">
              <a:latin typeface="나눔고딕" panose="020D0604000000000000" pitchFamily="50" charset="-127"/>
              <a:ea typeface="나눔고딕" panose="020D0604000000000000" pitchFamily="50" charset="-127"/>
              <a:cs typeface="Malgun Gothic"/>
            </a:endParaRPr>
          </a:p>
          <a:p>
            <a:pPr marL="12700" marR="1363980">
              <a:lnSpc>
                <a:spcPct val="124900"/>
              </a:lnSpc>
              <a:spcBef>
                <a:spcPts val="2470"/>
              </a:spcBef>
            </a:pPr>
            <a:r>
              <a:rPr sz="1650" b="1" spc="-9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자사</a:t>
            </a:r>
            <a:r>
              <a:rPr sz="1650" b="1" spc="-19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1650" b="1" spc="-6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고유</a:t>
            </a:r>
            <a:r>
              <a:rPr sz="1650" b="1" spc="-18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1650" b="1" spc="-9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쇼핑몰</a:t>
            </a:r>
            <a:r>
              <a:rPr sz="1650" b="1" spc="-18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1650" b="1" spc="-7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메인</a:t>
            </a:r>
            <a:r>
              <a:rPr sz="1650" b="1" spc="-18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1650" b="1" spc="-8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주소가</a:t>
            </a:r>
            <a:r>
              <a:rPr sz="1650" b="1" spc="-18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1650" b="1" spc="-4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아닌, </a:t>
            </a:r>
            <a:r>
              <a:rPr sz="1650" b="1" spc="-7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아래와</a:t>
            </a:r>
            <a:r>
              <a:rPr sz="1650" b="1" spc="-18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1650" b="1" spc="-9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같은</a:t>
            </a:r>
            <a:r>
              <a:rPr sz="1650" b="1" spc="-18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1650" b="1" spc="-10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정보를</a:t>
            </a:r>
            <a:r>
              <a:rPr sz="1650" b="1" spc="-18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1650" b="1" spc="-11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입력할</a:t>
            </a:r>
            <a:r>
              <a:rPr sz="1650" b="1" spc="-18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1650" b="1" spc="-2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경우는</a:t>
            </a:r>
            <a:endParaRPr sz="1650" dirty="0">
              <a:latin typeface="나눔고딕" panose="020D0604000000000000" pitchFamily="50" charset="-127"/>
              <a:ea typeface="나눔고딕" panose="020D0604000000000000" pitchFamily="50" charset="-127"/>
              <a:cs typeface="Adobe Clean Han Black"/>
            </a:endParaRPr>
          </a:p>
          <a:p>
            <a:pPr marL="12700" marR="587375">
              <a:lnSpc>
                <a:spcPct val="124900"/>
              </a:lnSpc>
            </a:pPr>
            <a:r>
              <a:rPr sz="1650" b="1" spc="-8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입점</a:t>
            </a:r>
            <a:r>
              <a:rPr sz="1650" b="1" spc="-19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1650" b="1" spc="-8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신청</a:t>
            </a:r>
            <a:r>
              <a:rPr sz="1650" b="1" spc="-19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1650" b="1" spc="-10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불가</a:t>
            </a:r>
            <a:r>
              <a:rPr sz="1650" b="1" spc="-19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1650" b="1" spc="-8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또는</a:t>
            </a:r>
            <a:r>
              <a:rPr sz="1650" b="1" spc="-19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1650" b="1" spc="-7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심사</a:t>
            </a:r>
            <a:r>
              <a:rPr sz="1650" b="1" spc="-19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1650" b="1" spc="-8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거부될</a:t>
            </a:r>
            <a:r>
              <a:rPr sz="1650" b="1" spc="-19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1650" b="1" spc="-2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수</a:t>
            </a:r>
            <a:r>
              <a:rPr sz="1650" b="1" spc="-19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1650" b="1" spc="-9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있습니다. </a:t>
            </a:r>
            <a:r>
              <a:rPr sz="1650" b="1" spc="-5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아래</a:t>
            </a:r>
            <a:r>
              <a:rPr sz="1650" b="1" spc="-18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1650" b="1" spc="-204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URL</a:t>
            </a:r>
            <a:r>
              <a:rPr sz="1650" b="1" spc="-18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1650" b="1" spc="-8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예시는</a:t>
            </a:r>
            <a:r>
              <a:rPr sz="1650" b="1" spc="-18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1650" b="1" spc="-114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네이버페이</a:t>
            </a:r>
            <a:r>
              <a:rPr sz="1650" b="1" spc="-18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1650" b="1" spc="-2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가맹점으로 </a:t>
            </a:r>
            <a:r>
              <a:rPr sz="1650" b="1" spc="-11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입점이</a:t>
            </a:r>
            <a:r>
              <a:rPr sz="1650" b="1" spc="-19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1650" b="1" spc="-1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불가합니다.</a:t>
            </a:r>
            <a:endParaRPr sz="1650" dirty="0">
              <a:latin typeface="나눔고딕" panose="020D0604000000000000" pitchFamily="50" charset="-127"/>
              <a:ea typeface="나눔고딕" panose="020D0604000000000000" pitchFamily="50" charset="-127"/>
              <a:cs typeface="Adobe Clean Han Black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3125"/>
              </a:lnSpc>
            </a:pPr>
            <a:fld id="{81D60167-4931-47E6-BA6A-407CBD079E47}" type="slidenum">
              <a:rPr spc="-25" dirty="0"/>
              <a:t>25</a:t>
            </a:fld>
            <a:endParaRPr spc="-25" dirty="0"/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xfrm>
            <a:off x="1580659" y="10272014"/>
            <a:ext cx="6210809" cy="28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6360">
              <a:lnSpc>
                <a:spcPts val="2170"/>
              </a:lnSpc>
            </a:pPr>
            <a:r>
              <a:rPr spc="-8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네이버페이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3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주문형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가입과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35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심사,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45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취급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75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불가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45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상품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및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85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페널티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25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기준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057559" y="5984240"/>
            <a:ext cx="4241165" cy="2906693"/>
          </a:xfrm>
          <a:prstGeom prst="rect">
            <a:avLst/>
          </a:prstGeom>
          <a:ln w="20941">
            <a:solidFill>
              <a:srgbClr val="FF0000"/>
            </a:solidFill>
          </a:ln>
        </p:spPr>
        <p:txBody>
          <a:bodyPr vert="horz" wrap="square" lIns="0" tIns="143510" rIns="0" bIns="0" rtlCol="0">
            <a:spAutoFit/>
          </a:bodyPr>
          <a:lstStyle/>
          <a:p>
            <a:pPr marL="167005">
              <a:lnSpc>
                <a:spcPct val="100000"/>
              </a:lnSpc>
              <a:spcBef>
                <a:spcPts val="1130"/>
              </a:spcBef>
            </a:pPr>
            <a:r>
              <a:rPr sz="1200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등록</a:t>
            </a:r>
            <a:r>
              <a:rPr sz="1200" b="1" spc="-13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1200" b="1" spc="-45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불가한</a:t>
            </a:r>
            <a:r>
              <a:rPr sz="1200" b="1" spc="-125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1200" b="1" spc="-13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URL</a:t>
            </a:r>
            <a:r>
              <a:rPr sz="1200" b="1" spc="-125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1200" b="1" spc="-25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예시</a:t>
            </a:r>
            <a:endParaRPr sz="1200">
              <a:latin typeface="나눔고딕" panose="020D0604000000000000" pitchFamily="50" charset="-127"/>
              <a:ea typeface="나눔고딕" panose="020D0604000000000000" pitchFamily="50" charset="-127"/>
              <a:cs typeface="Adobe Clean Han Black"/>
            </a:endParaRPr>
          </a:p>
          <a:p>
            <a:pPr marL="256540" indent="-89535">
              <a:lnSpc>
                <a:spcPct val="100000"/>
              </a:lnSpc>
              <a:spcBef>
                <a:spcPts val="620"/>
              </a:spcBef>
              <a:buChar char="·"/>
              <a:tabLst>
                <a:tab pos="256540" algn="l"/>
              </a:tabLst>
            </a:pPr>
            <a:r>
              <a:rPr sz="1200" b="1" spc="-155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네이버</a:t>
            </a:r>
            <a:r>
              <a:rPr sz="1200" b="1" spc="-19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200" b="1" spc="-45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URL</a:t>
            </a:r>
            <a:r>
              <a:rPr sz="1200" b="1" spc="-19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200" b="1" spc="-75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(naver.com,</a:t>
            </a:r>
            <a:r>
              <a:rPr sz="1200" b="1" spc="-19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200" b="1" spc="-1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naver.me)</a:t>
            </a:r>
            <a:endParaRPr sz="1200">
              <a:latin typeface="나눔고딕" panose="020D0604000000000000" pitchFamily="50" charset="-127"/>
              <a:ea typeface="나눔고딕" panose="020D0604000000000000" pitchFamily="50" charset="-127"/>
              <a:cs typeface="Malgun Gothic"/>
            </a:endParaRPr>
          </a:p>
          <a:p>
            <a:pPr marL="256540" indent="-89535">
              <a:lnSpc>
                <a:spcPct val="100000"/>
              </a:lnSpc>
              <a:spcBef>
                <a:spcPts val="375"/>
              </a:spcBef>
              <a:buChar char="·"/>
              <a:tabLst>
                <a:tab pos="256540" algn="l"/>
              </a:tabLst>
            </a:pPr>
            <a:r>
              <a:rPr sz="1200" b="1" spc="-15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스마트스토어</a:t>
            </a:r>
            <a:r>
              <a:rPr sz="1200" b="1" spc="-20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200" b="1" spc="-45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URL</a:t>
            </a:r>
            <a:r>
              <a:rPr sz="1200" b="1" spc="-20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200" b="1" spc="-1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(smartstore.naver.com)</a:t>
            </a:r>
            <a:endParaRPr sz="1200">
              <a:latin typeface="나눔고딕" panose="020D0604000000000000" pitchFamily="50" charset="-127"/>
              <a:ea typeface="나눔고딕" panose="020D0604000000000000" pitchFamily="50" charset="-127"/>
              <a:cs typeface="Malgun Gothic"/>
            </a:endParaRPr>
          </a:p>
          <a:p>
            <a:pPr marL="256540" indent="-89535">
              <a:lnSpc>
                <a:spcPct val="100000"/>
              </a:lnSpc>
              <a:spcBef>
                <a:spcPts val="375"/>
              </a:spcBef>
              <a:buChar char="·"/>
              <a:tabLst>
                <a:tab pos="256540" algn="l"/>
              </a:tabLst>
            </a:pPr>
            <a:r>
              <a:rPr sz="1200" b="1" spc="-135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블로그</a:t>
            </a:r>
            <a:r>
              <a:rPr sz="1200" b="1" spc="-185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200" b="1" spc="-45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URL</a:t>
            </a:r>
            <a:r>
              <a:rPr sz="1200" b="1" spc="-185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200" b="1" spc="-75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(blog.naver.com,</a:t>
            </a:r>
            <a:r>
              <a:rPr sz="1200" b="1" spc="-18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200" b="1" spc="-1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m.blog)</a:t>
            </a:r>
            <a:endParaRPr sz="1200">
              <a:latin typeface="나눔고딕" panose="020D0604000000000000" pitchFamily="50" charset="-127"/>
              <a:ea typeface="나눔고딕" panose="020D0604000000000000" pitchFamily="50" charset="-127"/>
              <a:cs typeface="Malgun Gothic"/>
            </a:endParaRPr>
          </a:p>
          <a:p>
            <a:pPr marL="256540" indent="-89535">
              <a:lnSpc>
                <a:spcPct val="100000"/>
              </a:lnSpc>
              <a:spcBef>
                <a:spcPts val="375"/>
              </a:spcBef>
              <a:buChar char="·"/>
              <a:tabLst>
                <a:tab pos="256540" algn="l"/>
              </a:tabLst>
            </a:pPr>
            <a:r>
              <a:rPr sz="1200" b="1" spc="-16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네이버예약</a:t>
            </a:r>
            <a:r>
              <a:rPr sz="1200" b="1" spc="-215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200" b="1" spc="-45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URL</a:t>
            </a:r>
            <a:r>
              <a:rPr sz="1200" b="1" spc="-21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200" b="1" spc="-2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(booking.naver.com)</a:t>
            </a:r>
            <a:endParaRPr sz="1200">
              <a:latin typeface="나눔고딕" panose="020D0604000000000000" pitchFamily="50" charset="-127"/>
              <a:ea typeface="나눔고딕" panose="020D0604000000000000" pitchFamily="50" charset="-127"/>
              <a:cs typeface="Malgun Gothic"/>
            </a:endParaRPr>
          </a:p>
          <a:p>
            <a:pPr marL="257175" marR="709295" indent="-90170">
              <a:lnSpc>
                <a:spcPct val="126000"/>
              </a:lnSpc>
              <a:buChar char="·"/>
              <a:tabLst>
                <a:tab pos="257175" algn="l"/>
              </a:tabLst>
            </a:pPr>
            <a:r>
              <a:rPr sz="1200" b="1" spc="-14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네이버카페,</a:t>
            </a:r>
            <a:r>
              <a:rPr sz="1200" b="1" spc="-204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200" b="1" spc="-125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플레이스/지도,</a:t>
            </a:r>
            <a:r>
              <a:rPr sz="1200" b="1" spc="-204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200" b="1" spc="-155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네이버</a:t>
            </a:r>
            <a:r>
              <a:rPr sz="1200" b="1" spc="-204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200" b="1" spc="-125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검색</a:t>
            </a:r>
            <a:r>
              <a:rPr sz="1200" b="1" spc="-204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200" b="1" spc="-13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결과</a:t>
            </a:r>
            <a:r>
              <a:rPr sz="1200" b="1" spc="-204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200" b="1" spc="-25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URL </a:t>
            </a:r>
            <a:r>
              <a:rPr sz="1200" b="1" spc="-65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(cafe.naver.com,</a:t>
            </a:r>
            <a:r>
              <a:rPr sz="1200" b="1" spc="-13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200" b="1" spc="-7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map.naver.com,</a:t>
            </a:r>
            <a:r>
              <a:rPr sz="1200" b="1" spc="-125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200" b="1" spc="-55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place.naver.com, </a:t>
            </a:r>
            <a:r>
              <a:rPr sz="1200" b="1" spc="-25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shopping.naver.com)</a:t>
            </a:r>
            <a:endParaRPr sz="1200">
              <a:latin typeface="나눔고딕" panose="020D0604000000000000" pitchFamily="50" charset="-127"/>
              <a:ea typeface="나눔고딕" panose="020D0604000000000000" pitchFamily="50" charset="-127"/>
              <a:cs typeface="Malgun Gothic"/>
            </a:endParaRPr>
          </a:p>
          <a:p>
            <a:pPr marL="257175" marR="227329" indent="-90170">
              <a:lnSpc>
                <a:spcPct val="126000"/>
              </a:lnSpc>
              <a:buChar char="·"/>
              <a:tabLst>
                <a:tab pos="257175" algn="l"/>
              </a:tabLst>
            </a:pPr>
            <a:r>
              <a:rPr sz="1200" b="1" spc="-35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SNS</a:t>
            </a:r>
            <a:r>
              <a:rPr sz="1200" b="1" spc="-215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200" b="1" spc="-9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등</a:t>
            </a:r>
            <a:r>
              <a:rPr sz="1200" b="1" spc="-21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200" b="1" spc="-9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타</a:t>
            </a:r>
            <a:r>
              <a:rPr sz="1200" b="1" spc="-21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200" b="1" spc="-135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플랫폼</a:t>
            </a:r>
            <a:r>
              <a:rPr sz="1200" b="1" spc="-215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200" b="1" spc="-45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URL</a:t>
            </a:r>
            <a:r>
              <a:rPr sz="1200" b="1" spc="-21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200" b="1" spc="-7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(modoo.at,</a:t>
            </a:r>
            <a:r>
              <a:rPr sz="1200" b="1" spc="-21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200" b="1" spc="-1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instagram.com, </a:t>
            </a:r>
            <a:r>
              <a:rPr sz="1200" b="1" spc="-65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coupang.com,</a:t>
            </a:r>
            <a:r>
              <a:rPr sz="1200" b="1" spc="-13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200" b="1" spc="-6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kakao.com,</a:t>
            </a:r>
            <a:r>
              <a:rPr sz="1200" b="1" spc="-125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200" b="1" spc="-75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shop.11st.co.kr,</a:t>
            </a:r>
            <a:r>
              <a:rPr sz="1200" b="1" spc="-13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200" b="1" spc="-4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facebook.com, </a:t>
            </a:r>
            <a:r>
              <a:rPr sz="1200" b="1" spc="-75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google.co.kr,</a:t>
            </a:r>
            <a:r>
              <a:rPr sz="1200" b="1" spc="-135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200" b="1" spc="-75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google.com,</a:t>
            </a:r>
            <a:r>
              <a:rPr sz="1200" b="1" spc="-13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200" b="1" spc="-6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spacecloud.kr,</a:t>
            </a:r>
            <a:r>
              <a:rPr sz="1200" b="1" spc="-135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200" b="1" spc="-1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baemin.com, </a:t>
            </a:r>
            <a:r>
              <a:rPr sz="1200" b="1" spc="-6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baemin.me,</a:t>
            </a:r>
            <a:r>
              <a:rPr sz="1200" b="1" spc="-155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200" b="1" spc="-65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yanolja.com,</a:t>
            </a:r>
            <a:r>
              <a:rPr sz="1200" b="1" spc="-155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200" b="1" spc="-6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tistory.com,</a:t>
            </a:r>
            <a:r>
              <a:rPr sz="1200" b="1" spc="-15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200" b="1" spc="-1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idus.com)</a:t>
            </a:r>
            <a:endParaRPr sz="1200">
              <a:latin typeface="나눔고딕" panose="020D0604000000000000" pitchFamily="50" charset="-127"/>
              <a:ea typeface="나눔고딕" panose="020D0604000000000000" pitchFamily="50" charset="-127"/>
              <a:cs typeface="Malgun Gothic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pc="-1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6.</a:t>
            </a:r>
            <a:r>
              <a:rPr spc="-18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spc="-5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주문형</a:t>
            </a:r>
            <a:r>
              <a:rPr spc="-229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spc="-1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가입</a:t>
            </a:r>
            <a:r>
              <a:rPr spc="-21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spc="-18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신청서</a:t>
            </a:r>
            <a:r>
              <a:rPr spc="-17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spc="-14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작성</a:t>
            </a:r>
            <a:r>
              <a:rPr spc="-17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spc="-25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방법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549569" y="2408303"/>
            <a:ext cx="13507719" cy="7329805"/>
            <a:chOff x="5549569" y="2408303"/>
            <a:chExt cx="13507719" cy="7329805"/>
          </a:xfrm>
        </p:grpSpPr>
        <p:sp>
          <p:nvSpPr>
            <p:cNvPr id="3" name="object 3"/>
            <p:cNvSpPr/>
            <p:nvPr/>
          </p:nvSpPr>
          <p:spPr>
            <a:xfrm>
              <a:off x="5549569" y="2408303"/>
              <a:ext cx="13507719" cy="7329805"/>
            </a:xfrm>
            <a:custGeom>
              <a:avLst/>
              <a:gdLst/>
              <a:ahLst/>
              <a:cxnLst/>
              <a:rect l="l" t="t" r="r" b="b"/>
              <a:pathLst>
                <a:path w="13507719" h="7329805">
                  <a:moveTo>
                    <a:pt x="13507442" y="0"/>
                  </a:moveTo>
                  <a:lnTo>
                    <a:pt x="0" y="0"/>
                  </a:lnTo>
                  <a:lnTo>
                    <a:pt x="0" y="7329619"/>
                  </a:lnTo>
                  <a:lnTo>
                    <a:pt x="13507442" y="7329619"/>
                  </a:lnTo>
                  <a:lnTo>
                    <a:pt x="13507442" y="0"/>
                  </a:lnTo>
                  <a:close/>
                </a:path>
              </a:pathLst>
            </a:custGeom>
            <a:solidFill>
              <a:srgbClr val="FAFA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287841" y="3364871"/>
              <a:ext cx="8031480" cy="6162040"/>
            </a:xfrm>
            <a:custGeom>
              <a:avLst/>
              <a:gdLst/>
              <a:ahLst/>
              <a:cxnLst/>
              <a:rect l="l" t="t" r="r" b="b"/>
              <a:pathLst>
                <a:path w="8031480" h="6162040">
                  <a:moveTo>
                    <a:pt x="8030886" y="0"/>
                  </a:moveTo>
                  <a:lnTo>
                    <a:pt x="0" y="0"/>
                  </a:lnTo>
                  <a:lnTo>
                    <a:pt x="0" y="6162011"/>
                  </a:lnTo>
                  <a:lnTo>
                    <a:pt x="8030886" y="6162011"/>
                  </a:lnTo>
                  <a:lnTo>
                    <a:pt x="803088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384624" y="3364882"/>
              <a:ext cx="7822484" cy="616200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87844" y="2931848"/>
              <a:ext cx="8030894" cy="437965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1034388" y="2294560"/>
            <a:ext cx="3508375" cy="1282065"/>
          </a:xfrm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90"/>
              </a:spcBef>
            </a:pPr>
            <a:r>
              <a:rPr sz="1650" b="1" spc="-10" dirty="0">
                <a:solidFill>
                  <a:srgbClr val="1E1E1E"/>
                </a:solidFill>
                <a:latin typeface="Adobe Clean Han Black"/>
                <a:cs typeface="Adobe Clean Han Black"/>
              </a:rPr>
              <a:t>대표이미지:</a:t>
            </a:r>
            <a:endParaRPr sz="1650" dirty="0">
              <a:latin typeface="Adobe Clean Han Black"/>
              <a:cs typeface="Adobe Clean Han Black"/>
            </a:endParaRPr>
          </a:p>
          <a:p>
            <a:pPr marL="12700">
              <a:lnSpc>
                <a:spcPct val="100000"/>
              </a:lnSpc>
              <a:spcBef>
                <a:spcPts val="495"/>
              </a:spcBef>
            </a:pPr>
            <a:r>
              <a:rPr sz="1650" b="1" spc="-270" dirty="0">
                <a:solidFill>
                  <a:srgbClr val="1E1E1E"/>
                </a:solidFill>
                <a:latin typeface="Malgun Gothic"/>
                <a:cs typeface="Malgun Gothic"/>
              </a:rPr>
              <a:t>대표이미지를</a:t>
            </a:r>
            <a:r>
              <a:rPr sz="1650" b="1" spc="-335" dirty="0">
                <a:solidFill>
                  <a:srgbClr val="1E1E1E"/>
                </a:solidFill>
                <a:latin typeface="Malgun Gothic"/>
                <a:cs typeface="Malgun Gothic"/>
              </a:rPr>
              <a:t> </a:t>
            </a:r>
            <a:r>
              <a:rPr sz="1650" b="1" spc="-275" dirty="0">
                <a:solidFill>
                  <a:srgbClr val="1E1E1E"/>
                </a:solidFill>
                <a:latin typeface="Malgun Gothic"/>
                <a:cs typeface="Malgun Gothic"/>
              </a:rPr>
              <a:t>등록하시면</a:t>
            </a:r>
            <a:endParaRPr sz="1650" dirty="0">
              <a:latin typeface="Malgun Gothic"/>
              <a:cs typeface="Malgun Gothic"/>
            </a:endParaRPr>
          </a:p>
          <a:p>
            <a:pPr marL="12700" marR="5080">
              <a:lnSpc>
                <a:spcPct val="124900"/>
              </a:lnSpc>
            </a:pPr>
            <a:r>
              <a:rPr sz="1650" b="1" spc="-260" dirty="0">
                <a:solidFill>
                  <a:srgbClr val="1E1E1E"/>
                </a:solidFill>
                <a:latin typeface="Malgun Gothic"/>
                <a:cs typeface="Malgun Gothic"/>
              </a:rPr>
              <a:t>네이버페이</a:t>
            </a:r>
            <a:r>
              <a:rPr sz="1650" b="1" spc="-330" dirty="0">
                <a:solidFill>
                  <a:srgbClr val="1E1E1E"/>
                </a:solidFill>
                <a:latin typeface="Malgun Gothic"/>
                <a:cs typeface="Malgun Gothic"/>
              </a:rPr>
              <a:t> </a:t>
            </a:r>
            <a:r>
              <a:rPr sz="1650" b="1" spc="-229" dirty="0">
                <a:solidFill>
                  <a:srgbClr val="1E1E1E"/>
                </a:solidFill>
                <a:latin typeface="Malgun Gothic"/>
                <a:cs typeface="Malgun Gothic"/>
              </a:rPr>
              <a:t>가맹점</a:t>
            </a:r>
            <a:r>
              <a:rPr sz="1650" b="1" spc="-330" dirty="0">
                <a:solidFill>
                  <a:srgbClr val="1E1E1E"/>
                </a:solidFill>
                <a:latin typeface="Malgun Gothic"/>
                <a:cs typeface="Malgun Gothic"/>
              </a:rPr>
              <a:t> </a:t>
            </a:r>
            <a:r>
              <a:rPr sz="1650" b="1" spc="-235" dirty="0">
                <a:solidFill>
                  <a:srgbClr val="1E1E1E"/>
                </a:solidFill>
                <a:latin typeface="Malgun Gothic"/>
                <a:cs typeface="Malgun Gothic"/>
              </a:rPr>
              <a:t>전체보기</a:t>
            </a:r>
            <a:r>
              <a:rPr sz="1650" b="1" spc="-330" dirty="0">
                <a:solidFill>
                  <a:srgbClr val="1E1E1E"/>
                </a:solidFill>
                <a:latin typeface="Malgun Gothic"/>
                <a:cs typeface="Malgun Gothic"/>
              </a:rPr>
              <a:t> </a:t>
            </a:r>
            <a:r>
              <a:rPr sz="1650" b="1" spc="-229" dirty="0">
                <a:solidFill>
                  <a:srgbClr val="1E1E1E"/>
                </a:solidFill>
                <a:latin typeface="Malgun Gothic"/>
                <a:cs typeface="Malgun Gothic"/>
              </a:rPr>
              <a:t>영역</a:t>
            </a:r>
            <a:r>
              <a:rPr sz="1650" b="1" spc="-330" dirty="0">
                <a:solidFill>
                  <a:srgbClr val="1E1E1E"/>
                </a:solidFill>
                <a:latin typeface="Malgun Gothic"/>
                <a:cs typeface="Malgun Gothic"/>
              </a:rPr>
              <a:t> </a:t>
            </a:r>
            <a:r>
              <a:rPr sz="1650" b="1" spc="-165" dirty="0">
                <a:solidFill>
                  <a:srgbClr val="1E1E1E"/>
                </a:solidFill>
                <a:latin typeface="Malgun Gothic"/>
                <a:cs typeface="Malgun Gothic"/>
              </a:rPr>
              <a:t>및</a:t>
            </a:r>
            <a:r>
              <a:rPr sz="1650" b="1" spc="-330" dirty="0">
                <a:solidFill>
                  <a:srgbClr val="1E1E1E"/>
                </a:solidFill>
                <a:latin typeface="Malgun Gothic"/>
                <a:cs typeface="Malgun Gothic"/>
              </a:rPr>
              <a:t> </a:t>
            </a:r>
            <a:r>
              <a:rPr sz="1650" b="1" spc="-114" dirty="0">
                <a:solidFill>
                  <a:srgbClr val="1E1E1E"/>
                </a:solidFill>
                <a:latin typeface="Malgun Gothic"/>
                <a:cs typeface="Malgun Gothic"/>
              </a:rPr>
              <a:t>찜목록, </a:t>
            </a:r>
            <a:r>
              <a:rPr sz="1650" b="1" spc="-245" dirty="0">
                <a:solidFill>
                  <a:srgbClr val="1E1E1E"/>
                </a:solidFill>
                <a:latin typeface="Malgun Gothic"/>
                <a:cs typeface="Malgun Gothic"/>
              </a:rPr>
              <a:t>결제내역</a:t>
            </a:r>
            <a:r>
              <a:rPr sz="1650" b="1" spc="-325" dirty="0">
                <a:solidFill>
                  <a:srgbClr val="1E1E1E"/>
                </a:solidFill>
                <a:latin typeface="Malgun Gothic"/>
                <a:cs typeface="Malgun Gothic"/>
              </a:rPr>
              <a:t> </a:t>
            </a:r>
            <a:r>
              <a:rPr sz="1650" b="1" spc="-195" dirty="0">
                <a:solidFill>
                  <a:srgbClr val="1E1E1E"/>
                </a:solidFill>
                <a:latin typeface="Malgun Gothic"/>
                <a:cs typeface="Malgun Gothic"/>
              </a:rPr>
              <a:t>등에</a:t>
            </a:r>
            <a:r>
              <a:rPr sz="1650" b="1" spc="-320" dirty="0">
                <a:solidFill>
                  <a:srgbClr val="1E1E1E"/>
                </a:solidFill>
                <a:latin typeface="Malgun Gothic"/>
                <a:cs typeface="Malgun Gothic"/>
              </a:rPr>
              <a:t> </a:t>
            </a:r>
            <a:r>
              <a:rPr sz="1650" b="1" spc="-60" dirty="0">
                <a:solidFill>
                  <a:srgbClr val="1E1E1E"/>
                </a:solidFill>
                <a:latin typeface="Malgun Gothic"/>
                <a:cs typeface="Malgun Gothic"/>
              </a:rPr>
              <a:t>노출됩니다.</a:t>
            </a:r>
            <a:endParaRPr sz="1650" dirty="0">
              <a:latin typeface="Malgun Gothic"/>
              <a:cs typeface="Malgun Gothic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47088" y="3832343"/>
            <a:ext cx="4241165" cy="3949700"/>
          </a:xfrm>
          <a:prstGeom prst="rect">
            <a:avLst/>
          </a:prstGeom>
          <a:ln w="20941">
            <a:solidFill>
              <a:srgbClr val="FF0000"/>
            </a:solidFill>
          </a:ln>
        </p:spPr>
        <p:txBody>
          <a:bodyPr vert="horz" wrap="square" lIns="0" tIns="143510" rIns="0" bIns="0" rtlCol="0">
            <a:noAutofit/>
          </a:bodyPr>
          <a:lstStyle/>
          <a:p>
            <a:pPr marL="167005">
              <a:lnSpc>
                <a:spcPct val="100000"/>
              </a:lnSpc>
              <a:spcBef>
                <a:spcPts val="1130"/>
              </a:spcBef>
            </a:pPr>
            <a:r>
              <a:rPr sz="1200" b="1" spc="-8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※</a:t>
            </a:r>
            <a:r>
              <a:rPr sz="1200" b="1" spc="-14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1200" b="1" spc="-25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참고</a:t>
            </a:r>
            <a:endParaRPr sz="1200" dirty="0">
              <a:latin typeface="나눔고딕" panose="020D0604000000000000" pitchFamily="50" charset="-127"/>
              <a:ea typeface="나눔고딕" panose="020D0604000000000000" pitchFamily="50" charset="-127"/>
              <a:cs typeface="Adobe Clean Han Black"/>
            </a:endParaRPr>
          </a:p>
          <a:p>
            <a:pPr marL="245745" indent="-78740">
              <a:lnSpc>
                <a:spcPct val="100000"/>
              </a:lnSpc>
              <a:spcBef>
                <a:spcPts val="620"/>
              </a:spcBef>
              <a:buSzPct val="33333"/>
              <a:buFont typeface="Adobe Clean Han Black"/>
              <a:buChar char="●"/>
              <a:tabLst>
                <a:tab pos="245745" algn="l"/>
              </a:tabLst>
            </a:pPr>
            <a:r>
              <a:rPr sz="1200" b="1" spc="-114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등록된</a:t>
            </a:r>
            <a:r>
              <a:rPr sz="1200" b="1" spc="-22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200" b="1" spc="-165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이미지가</a:t>
            </a:r>
            <a:r>
              <a:rPr sz="1200" b="1" spc="-22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200" b="1" spc="-13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없는</a:t>
            </a:r>
            <a:r>
              <a:rPr sz="1200" b="1" spc="-22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200" b="1" spc="-13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경우</a:t>
            </a:r>
            <a:r>
              <a:rPr sz="1200" b="1" spc="-22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200" b="1" spc="-125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'페이</a:t>
            </a:r>
            <a:r>
              <a:rPr sz="1200" b="1" spc="-22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200" b="1" spc="-155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이미지'가</a:t>
            </a:r>
            <a:r>
              <a:rPr sz="1200" b="1" spc="-22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200" b="1" spc="-1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노출됩니다.</a:t>
            </a:r>
            <a:endParaRPr sz="1200" dirty="0">
              <a:latin typeface="나눔고딕" panose="020D0604000000000000" pitchFamily="50" charset="-127"/>
              <a:ea typeface="나눔고딕" panose="020D0604000000000000" pitchFamily="50" charset="-127"/>
              <a:cs typeface="Malgun Gothic"/>
            </a:endParaRPr>
          </a:p>
          <a:p>
            <a:pPr marL="245745" marR="725170" indent="-78740">
              <a:lnSpc>
                <a:spcPct val="126000"/>
              </a:lnSpc>
              <a:buSzPct val="33333"/>
              <a:buFont typeface="Adobe Clean Han Black"/>
              <a:buChar char="●"/>
              <a:tabLst>
                <a:tab pos="245745" algn="l"/>
              </a:tabLst>
            </a:pPr>
            <a:r>
              <a:rPr sz="1200" b="1" spc="-6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160X160px</a:t>
            </a:r>
            <a:r>
              <a:rPr sz="1200" b="1" spc="-215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200" b="1" spc="-16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이미지</a:t>
            </a:r>
            <a:r>
              <a:rPr sz="1200" b="1" spc="-215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200" b="1" spc="-105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등록</a:t>
            </a:r>
            <a:r>
              <a:rPr sz="1200" b="1" spc="-21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200" b="1" spc="-7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시,</a:t>
            </a:r>
            <a:r>
              <a:rPr sz="1200" b="1" spc="-215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200" b="1" spc="-6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jpg,</a:t>
            </a:r>
            <a:r>
              <a:rPr sz="1200" b="1" spc="-21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200" b="1" spc="-9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png만</a:t>
            </a:r>
            <a:r>
              <a:rPr sz="1200" b="1" spc="-215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200" b="1" spc="-11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사용</a:t>
            </a:r>
            <a:r>
              <a:rPr sz="1200" b="1" spc="-21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200" b="1" spc="-9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가능하고 </a:t>
            </a:r>
            <a:r>
              <a:rPr sz="1200" b="1" spc="-16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애니메이션</a:t>
            </a:r>
            <a:r>
              <a:rPr sz="1200" b="1" spc="-22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200" b="1" spc="-55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gif</a:t>
            </a:r>
            <a:r>
              <a:rPr sz="1200" b="1" spc="-22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200" b="1" spc="-135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파일은</a:t>
            </a:r>
            <a:r>
              <a:rPr sz="1200" b="1" spc="-22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200" b="1" spc="-12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사용하실</a:t>
            </a:r>
            <a:r>
              <a:rPr sz="1200" b="1" spc="-22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200" b="1" spc="-9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수</a:t>
            </a:r>
            <a:r>
              <a:rPr sz="1200" b="1" spc="-22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200" b="1" spc="-2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없습니다.</a:t>
            </a:r>
            <a:endParaRPr sz="1200" dirty="0">
              <a:latin typeface="나눔고딕" panose="020D0604000000000000" pitchFamily="50" charset="-127"/>
              <a:ea typeface="나눔고딕" panose="020D0604000000000000" pitchFamily="50" charset="-127"/>
              <a:cs typeface="Malgun Gothic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193675" y="5035506"/>
            <a:ext cx="3947795" cy="2599690"/>
            <a:chOff x="1193675" y="5035506"/>
            <a:chExt cx="3947795" cy="2599690"/>
          </a:xfrm>
        </p:grpSpPr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03050" y="5085018"/>
              <a:ext cx="3932835" cy="2464208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1199000" y="5040831"/>
              <a:ext cx="3937000" cy="2589530"/>
            </a:xfrm>
            <a:custGeom>
              <a:avLst/>
              <a:gdLst/>
              <a:ahLst/>
              <a:cxnLst/>
              <a:rect l="l" t="t" r="r" b="b"/>
              <a:pathLst>
                <a:path w="3937000" h="2589529">
                  <a:moveTo>
                    <a:pt x="0" y="2589010"/>
                  </a:moveTo>
                  <a:lnTo>
                    <a:pt x="3936874" y="2589010"/>
                  </a:lnTo>
                  <a:lnTo>
                    <a:pt x="3936874" y="0"/>
                  </a:lnTo>
                  <a:lnTo>
                    <a:pt x="0" y="0"/>
                  </a:lnTo>
                  <a:lnTo>
                    <a:pt x="0" y="2589010"/>
                  </a:lnTo>
                  <a:close/>
                </a:path>
              </a:pathLst>
            </a:custGeom>
            <a:ln w="10648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pc="-1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6.</a:t>
            </a:r>
            <a:r>
              <a:rPr spc="-18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spc="-5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주문형</a:t>
            </a:r>
            <a:r>
              <a:rPr spc="-229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spc="-1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가입</a:t>
            </a:r>
            <a:r>
              <a:rPr spc="-21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spc="-18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신청서</a:t>
            </a:r>
            <a:r>
              <a:rPr spc="-17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spc="-14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작성</a:t>
            </a:r>
            <a:r>
              <a:rPr spc="-17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spc="-25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방법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3125"/>
              </a:lnSpc>
            </a:pPr>
            <a:fld id="{81D60167-4931-47E6-BA6A-407CBD079E47}" type="slidenum">
              <a:rPr spc="-25" dirty="0"/>
              <a:t>26</a:t>
            </a:fld>
            <a:endParaRPr spc="-25" dirty="0"/>
          </a:p>
        </p:txBody>
      </p:sp>
      <p:sp>
        <p:nvSpPr>
          <p:cNvPr id="14" name="object 14"/>
          <p:cNvSpPr txBox="1">
            <a:spLocks noGrp="1"/>
          </p:cNvSpPr>
          <p:nvPr>
            <p:ph type="ftr" sz="quarter" idx="5"/>
          </p:nvPr>
        </p:nvSpPr>
        <p:spPr>
          <a:xfrm>
            <a:off x="1580659" y="10272014"/>
            <a:ext cx="6210809" cy="28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6360">
              <a:lnSpc>
                <a:spcPts val="2170"/>
              </a:lnSpc>
            </a:pPr>
            <a:r>
              <a:rPr spc="-8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네이버페이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3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주문형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가입과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35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심사,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45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취급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75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불가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45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상품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및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85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페널티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25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기준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549569" y="2408303"/>
            <a:ext cx="13507719" cy="7329805"/>
            <a:chOff x="5549569" y="2408303"/>
            <a:chExt cx="13507719" cy="7329805"/>
          </a:xfrm>
        </p:grpSpPr>
        <p:sp>
          <p:nvSpPr>
            <p:cNvPr id="3" name="object 3"/>
            <p:cNvSpPr/>
            <p:nvPr/>
          </p:nvSpPr>
          <p:spPr>
            <a:xfrm>
              <a:off x="5549569" y="2408303"/>
              <a:ext cx="13507719" cy="7329805"/>
            </a:xfrm>
            <a:custGeom>
              <a:avLst/>
              <a:gdLst/>
              <a:ahLst/>
              <a:cxnLst/>
              <a:rect l="l" t="t" r="r" b="b"/>
              <a:pathLst>
                <a:path w="13507719" h="7329805">
                  <a:moveTo>
                    <a:pt x="13507442" y="0"/>
                  </a:moveTo>
                  <a:lnTo>
                    <a:pt x="0" y="0"/>
                  </a:lnTo>
                  <a:lnTo>
                    <a:pt x="0" y="7329619"/>
                  </a:lnTo>
                  <a:lnTo>
                    <a:pt x="13507442" y="7329619"/>
                  </a:lnTo>
                  <a:lnTo>
                    <a:pt x="13507442" y="0"/>
                  </a:lnTo>
                  <a:close/>
                </a:path>
              </a:pathLst>
            </a:custGeom>
            <a:solidFill>
              <a:srgbClr val="FAFA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287841" y="3400975"/>
              <a:ext cx="8031480" cy="5944235"/>
            </a:xfrm>
            <a:custGeom>
              <a:avLst/>
              <a:gdLst/>
              <a:ahLst/>
              <a:cxnLst/>
              <a:rect l="l" t="t" r="r" b="b"/>
              <a:pathLst>
                <a:path w="8031480" h="5944234">
                  <a:moveTo>
                    <a:pt x="8030896" y="0"/>
                  </a:moveTo>
                  <a:lnTo>
                    <a:pt x="0" y="0"/>
                  </a:lnTo>
                  <a:lnTo>
                    <a:pt x="0" y="5943641"/>
                  </a:lnTo>
                  <a:lnTo>
                    <a:pt x="8030896" y="5943641"/>
                  </a:lnTo>
                  <a:lnTo>
                    <a:pt x="803089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486790" y="3400964"/>
              <a:ext cx="7614279" cy="587154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87844" y="2931848"/>
              <a:ext cx="8030894" cy="521397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1034388" y="2294560"/>
            <a:ext cx="4296929" cy="381226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4900"/>
              </a:lnSpc>
              <a:spcBef>
                <a:spcPts val="100"/>
              </a:spcBef>
            </a:pPr>
            <a:r>
              <a:rPr sz="1650" b="1" spc="-7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ExtraBold"/>
              </a:rPr>
              <a:t>최초</a:t>
            </a:r>
            <a:r>
              <a:rPr sz="1650" b="1" spc="-16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ExtraBold"/>
              </a:rPr>
              <a:t> </a:t>
            </a:r>
            <a:r>
              <a:rPr sz="1650" b="1" spc="-114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ExtraBold"/>
              </a:rPr>
              <a:t>가입신청시에는</a:t>
            </a:r>
            <a:r>
              <a:rPr sz="1650" b="1" spc="-16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ExtraBold"/>
              </a:rPr>
              <a:t> </a:t>
            </a:r>
            <a:r>
              <a:rPr sz="1650" b="1" spc="-120" dirty="0" err="1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ExtraBold"/>
              </a:rPr>
              <a:t>네이버페이</a:t>
            </a:r>
            <a:r>
              <a:rPr sz="1650" b="1" spc="-16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ExtraBold"/>
              </a:rPr>
              <a:t> </a:t>
            </a:r>
            <a:r>
              <a:rPr sz="1650" b="1" spc="-20" dirty="0" err="1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ExtraBold"/>
              </a:rPr>
              <a:t>지정택배</a:t>
            </a:r>
            <a:r>
              <a:rPr sz="1650" b="1" spc="-140" dirty="0" err="1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ExtraBold"/>
              </a:rPr>
              <a:t>만</a:t>
            </a:r>
            <a:r>
              <a:rPr sz="1650" b="1" spc="-14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ExtraBold"/>
              </a:rPr>
              <a:t> </a:t>
            </a:r>
            <a:r>
              <a:rPr sz="1650" b="1" spc="-8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ExtraBold"/>
              </a:rPr>
              <a:t>설정</a:t>
            </a:r>
            <a:r>
              <a:rPr sz="1650" b="1" spc="-17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ExtraBold"/>
              </a:rPr>
              <a:t> </a:t>
            </a:r>
            <a:r>
              <a:rPr sz="1650" b="1" spc="-8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ExtraBold"/>
              </a:rPr>
              <a:t>가능하나,</a:t>
            </a:r>
            <a:r>
              <a:rPr sz="1650" b="1" spc="-17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ExtraBold"/>
              </a:rPr>
              <a:t> </a:t>
            </a:r>
            <a:r>
              <a:rPr sz="1650" b="1" spc="-10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ExtraBold"/>
              </a:rPr>
              <a:t>가입완료</a:t>
            </a:r>
            <a:r>
              <a:rPr sz="1650" b="1" spc="-17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ExtraBold"/>
              </a:rPr>
              <a:t> </a:t>
            </a:r>
            <a:r>
              <a:rPr sz="1650" b="1" spc="-2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ExtraBold"/>
              </a:rPr>
              <a:t>후</a:t>
            </a:r>
            <a:r>
              <a:rPr sz="1650" b="1" spc="-17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ExtraBold"/>
              </a:rPr>
              <a:t> </a:t>
            </a:r>
            <a:r>
              <a:rPr sz="1650" b="1" spc="-7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ExtraBold"/>
              </a:rPr>
              <a:t>실제</a:t>
            </a:r>
            <a:r>
              <a:rPr sz="1650" b="1" spc="-17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ExtraBold"/>
              </a:rPr>
              <a:t> </a:t>
            </a:r>
            <a:r>
              <a:rPr sz="1650" b="1" spc="-2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ExtraBold"/>
              </a:rPr>
              <a:t>사용중이신 </a:t>
            </a:r>
            <a:r>
              <a:rPr sz="1650" b="1" spc="-9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ExtraBold"/>
              </a:rPr>
              <a:t>택배사의</a:t>
            </a:r>
            <a:r>
              <a:rPr sz="1650" b="1" spc="-16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ExtraBold"/>
              </a:rPr>
              <a:t> </a:t>
            </a:r>
            <a:r>
              <a:rPr sz="1650" b="1" spc="-12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ExtraBold"/>
              </a:rPr>
              <a:t>계약확인이</a:t>
            </a:r>
            <a:r>
              <a:rPr sz="1650" b="1" spc="-229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ExtraBold"/>
              </a:rPr>
              <a:t> </a:t>
            </a:r>
            <a:r>
              <a:rPr sz="1650" b="1" spc="-13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ExtraBold"/>
              </a:rPr>
              <a:t>완료된</a:t>
            </a:r>
            <a:r>
              <a:rPr sz="1650" b="1" spc="-229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ExtraBold"/>
              </a:rPr>
              <a:t> </a:t>
            </a:r>
            <a:r>
              <a:rPr sz="1650" b="1" spc="-114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ExtraBold"/>
              </a:rPr>
              <a:t>이후에는</a:t>
            </a:r>
            <a:r>
              <a:rPr sz="1650" b="1" spc="-23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ExtraBold"/>
              </a:rPr>
              <a:t> </a:t>
            </a:r>
            <a:r>
              <a:rPr sz="1650" b="1" spc="-9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ExtraBold"/>
              </a:rPr>
              <a:t>해당</a:t>
            </a:r>
            <a:r>
              <a:rPr sz="1650" b="1" spc="-229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ExtraBold"/>
              </a:rPr>
              <a:t> </a:t>
            </a:r>
            <a:r>
              <a:rPr sz="1650" b="1" spc="-2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ExtraBold"/>
              </a:rPr>
              <a:t>택배사를 </a:t>
            </a:r>
            <a:r>
              <a:rPr sz="1650" b="1" spc="-12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ExtraBold"/>
              </a:rPr>
              <a:t>반품택배사로</a:t>
            </a:r>
            <a:r>
              <a:rPr sz="1650" b="1" spc="-17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ExtraBold"/>
              </a:rPr>
              <a:t> </a:t>
            </a:r>
            <a:r>
              <a:rPr sz="1650" b="1" spc="-9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ExtraBold"/>
              </a:rPr>
              <a:t>설정하실</a:t>
            </a:r>
            <a:r>
              <a:rPr sz="1650" b="1" spc="-17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ExtraBold"/>
              </a:rPr>
              <a:t> </a:t>
            </a:r>
            <a:r>
              <a:rPr sz="1650" b="1" spc="-2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ExtraBold"/>
              </a:rPr>
              <a:t>수</a:t>
            </a:r>
            <a:r>
              <a:rPr sz="1650" b="1" spc="-17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ExtraBold"/>
              </a:rPr>
              <a:t> </a:t>
            </a:r>
            <a:r>
              <a:rPr sz="1650" b="1" spc="-20" dirty="0" err="1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ExtraBold"/>
              </a:rPr>
              <a:t>있습니다</a:t>
            </a:r>
            <a:r>
              <a:rPr sz="1650" b="1" spc="-2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ExtraBold"/>
              </a:rPr>
              <a:t>.</a:t>
            </a:r>
            <a:endParaRPr lang="en-US" altLang="ko-KR" sz="1650" b="1" spc="-20" dirty="0">
              <a:solidFill>
                <a:srgbClr val="1E1E1E"/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Adobe Clean Han ExtraBold"/>
            </a:endParaRPr>
          </a:p>
          <a:p>
            <a:pPr marL="12700" marR="5080">
              <a:lnSpc>
                <a:spcPct val="124900"/>
              </a:lnSpc>
              <a:spcBef>
                <a:spcPts val="100"/>
              </a:spcBef>
            </a:pPr>
            <a:endParaRPr sz="1650" dirty="0">
              <a:latin typeface="나눔고딕" panose="020D0604000000000000" pitchFamily="50" charset="-127"/>
              <a:ea typeface="나눔고딕" panose="020D0604000000000000" pitchFamily="50" charset="-127"/>
              <a:cs typeface="Adobe Clean Han ExtraBold"/>
            </a:endParaRPr>
          </a:p>
          <a:p>
            <a:pPr marL="12700" marR="874394">
              <a:lnSpc>
                <a:spcPct val="124900"/>
              </a:lnSpc>
              <a:spcBef>
                <a:spcPts val="2475"/>
              </a:spcBef>
            </a:pPr>
            <a:r>
              <a:rPr sz="1650" b="1" spc="-8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ExtraBold"/>
              </a:rPr>
              <a:t>택배사</a:t>
            </a:r>
            <a:r>
              <a:rPr sz="1650" b="1" spc="-17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ExtraBold"/>
              </a:rPr>
              <a:t> </a:t>
            </a:r>
            <a:r>
              <a:rPr sz="1650" b="1" spc="-8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ExtraBold"/>
              </a:rPr>
              <a:t>계약확인</a:t>
            </a:r>
            <a:r>
              <a:rPr sz="1650" b="1" spc="-17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ExtraBold"/>
              </a:rPr>
              <a:t> </a:t>
            </a:r>
            <a:r>
              <a:rPr sz="1650" b="1" spc="-12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ExtraBold"/>
              </a:rPr>
              <a:t>요청은</a:t>
            </a:r>
            <a:r>
              <a:rPr sz="1650" b="1" spc="-16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ExtraBold"/>
              </a:rPr>
              <a:t> </a:t>
            </a:r>
            <a:r>
              <a:rPr sz="1650" b="1" spc="-6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ExtraBold"/>
              </a:rPr>
              <a:t>가입</a:t>
            </a:r>
            <a:r>
              <a:rPr sz="1650" b="1" spc="-17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ExtraBold"/>
              </a:rPr>
              <a:t> </a:t>
            </a:r>
            <a:r>
              <a:rPr sz="1650" b="1" spc="-25" dirty="0" err="1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ExtraBold"/>
              </a:rPr>
              <a:t>이후</a:t>
            </a:r>
            <a:r>
              <a:rPr sz="1650" b="1" spc="-2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ExtraBold"/>
              </a:rPr>
              <a:t> </a:t>
            </a:r>
            <a:endParaRPr lang="en-US" altLang="ko-KR" sz="1650" b="1" spc="-25" dirty="0">
              <a:solidFill>
                <a:srgbClr val="1E1E1E"/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Adobe Clean Han ExtraBold"/>
            </a:endParaRPr>
          </a:p>
          <a:p>
            <a:pPr marL="12700" marR="874394">
              <a:lnSpc>
                <a:spcPct val="124900"/>
              </a:lnSpc>
              <a:spcBef>
                <a:spcPts val="2475"/>
              </a:spcBef>
            </a:pPr>
            <a:r>
              <a:rPr sz="1650" b="1" spc="-120" dirty="0" err="1">
                <a:solidFill>
                  <a:srgbClr val="03C75A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네이버페이센터</a:t>
            </a:r>
            <a:r>
              <a:rPr sz="1650" b="1" spc="-180" dirty="0">
                <a:solidFill>
                  <a:srgbClr val="03C75A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1650" b="1" spc="-75" dirty="0">
                <a:solidFill>
                  <a:srgbClr val="03C75A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&gt;</a:t>
            </a:r>
            <a:r>
              <a:rPr sz="1650" b="1" spc="-180" dirty="0">
                <a:solidFill>
                  <a:srgbClr val="03C75A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1650" b="1" spc="-90" dirty="0">
                <a:solidFill>
                  <a:srgbClr val="03C75A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내정보</a:t>
            </a:r>
            <a:r>
              <a:rPr sz="1650" b="1" spc="-180" dirty="0">
                <a:solidFill>
                  <a:srgbClr val="03C75A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1650" b="1" spc="-75" dirty="0">
                <a:solidFill>
                  <a:srgbClr val="03C75A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&gt;</a:t>
            </a:r>
            <a:r>
              <a:rPr sz="1650" b="1" spc="-180" dirty="0">
                <a:solidFill>
                  <a:srgbClr val="03C75A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1650" b="1" spc="-110" dirty="0">
                <a:solidFill>
                  <a:srgbClr val="03C75A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가입정보변경 </a:t>
            </a:r>
            <a:r>
              <a:rPr sz="1650" b="1" spc="-7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ExtraBold"/>
              </a:rPr>
              <a:t>메뉴에서</a:t>
            </a:r>
            <a:r>
              <a:rPr sz="1650" b="1" spc="-17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ExtraBold"/>
              </a:rPr>
              <a:t> </a:t>
            </a:r>
            <a:r>
              <a:rPr sz="1650" b="1" spc="-8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ExtraBold"/>
              </a:rPr>
              <a:t>진행하실</a:t>
            </a:r>
            <a:r>
              <a:rPr sz="1650" b="1" spc="-17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ExtraBold"/>
              </a:rPr>
              <a:t> </a:t>
            </a:r>
            <a:r>
              <a:rPr sz="1650" b="1" spc="-2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ExtraBold"/>
              </a:rPr>
              <a:t>수</a:t>
            </a:r>
            <a:r>
              <a:rPr sz="1650" b="1" spc="-17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ExtraBold"/>
              </a:rPr>
              <a:t> </a:t>
            </a:r>
            <a:r>
              <a:rPr sz="1650" b="1" spc="-2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ExtraBold"/>
              </a:rPr>
              <a:t>있습니다. </a:t>
            </a:r>
            <a:r>
              <a:rPr sz="1650" b="1" spc="-12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ExtraBold"/>
              </a:rPr>
              <a:t>네이버페이</a:t>
            </a:r>
            <a:r>
              <a:rPr sz="1650" b="1" spc="-17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ExtraBold"/>
              </a:rPr>
              <a:t> </a:t>
            </a:r>
            <a:r>
              <a:rPr sz="1650" b="1" spc="-11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ExtraBold"/>
              </a:rPr>
              <a:t>지정택배로</a:t>
            </a:r>
            <a:r>
              <a:rPr sz="1650" b="1" spc="-17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ExtraBold"/>
              </a:rPr>
              <a:t> </a:t>
            </a:r>
            <a:r>
              <a:rPr sz="1650" b="1" spc="-6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ExtraBold"/>
              </a:rPr>
              <a:t>반품</a:t>
            </a:r>
            <a:r>
              <a:rPr sz="1650" b="1" spc="-16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ExtraBold"/>
              </a:rPr>
              <a:t> </a:t>
            </a:r>
            <a:r>
              <a:rPr sz="1650" b="1" spc="-6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ExtraBold"/>
              </a:rPr>
              <a:t>수거</a:t>
            </a:r>
            <a:r>
              <a:rPr sz="1650" b="1" spc="-17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ExtraBold"/>
              </a:rPr>
              <a:t> </a:t>
            </a:r>
            <a:r>
              <a:rPr sz="1650" b="1" spc="-6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ExtraBold"/>
              </a:rPr>
              <a:t>진행시, </a:t>
            </a:r>
            <a:r>
              <a:rPr lang="ko-KR" altLang="en-US" sz="1650" b="1" spc="-10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ExtraBold"/>
              </a:rPr>
              <a:t>해당 택배사의 표</a:t>
            </a:r>
            <a:r>
              <a:rPr sz="1650" b="1" spc="-100" dirty="0" err="1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ExtraBold"/>
              </a:rPr>
              <a:t>준약관이</a:t>
            </a:r>
            <a:r>
              <a:rPr sz="1650" b="1" spc="-15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ExtraBold"/>
              </a:rPr>
              <a:t> </a:t>
            </a:r>
            <a:r>
              <a:rPr sz="1650" b="1" spc="-1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ExtraBold"/>
              </a:rPr>
              <a:t>적용됩니다.</a:t>
            </a:r>
            <a:endParaRPr sz="1650" dirty="0">
              <a:latin typeface="나눔고딕" panose="020D0604000000000000" pitchFamily="50" charset="-127"/>
              <a:ea typeface="나눔고딕" panose="020D0604000000000000" pitchFamily="50" charset="-127"/>
              <a:cs typeface="Adobe Clean Han ExtraBold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3125"/>
              </a:lnSpc>
            </a:pPr>
            <a:fld id="{81D60167-4931-47E6-BA6A-407CBD079E47}" type="slidenum">
              <a:rPr spc="-25" dirty="0"/>
              <a:t>27</a:t>
            </a:fld>
            <a:endParaRPr spc="-25" dirty="0"/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xfrm>
            <a:off x="1605253" y="10305411"/>
            <a:ext cx="6210809" cy="28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6360">
              <a:lnSpc>
                <a:spcPts val="2170"/>
              </a:lnSpc>
            </a:pPr>
            <a:r>
              <a:rPr spc="-8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네이버페이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3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주문형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가입과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35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심사,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45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취급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75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불가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45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상품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및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85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페널티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25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기준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pc="-1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6.</a:t>
            </a:r>
            <a:r>
              <a:rPr spc="-18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spc="-5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주문형</a:t>
            </a:r>
            <a:r>
              <a:rPr spc="-229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spc="-1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가입</a:t>
            </a:r>
            <a:r>
              <a:rPr spc="-21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spc="-18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신청서</a:t>
            </a:r>
            <a:r>
              <a:rPr spc="-17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spc="-14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작성</a:t>
            </a:r>
            <a:r>
              <a:rPr spc="-17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spc="-25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방법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549569" y="2408303"/>
            <a:ext cx="13507719" cy="7329805"/>
            <a:chOff x="5549569" y="2408303"/>
            <a:chExt cx="13507719" cy="7329805"/>
          </a:xfrm>
        </p:grpSpPr>
        <p:sp>
          <p:nvSpPr>
            <p:cNvPr id="3" name="object 3"/>
            <p:cNvSpPr/>
            <p:nvPr/>
          </p:nvSpPr>
          <p:spPr>
            <a:xfrm>
              <a:off x="5549569" y="2408303"/>
              <a:ext cx="13507719" cy="7329805"/>
            </a:xfrm>
            <a:custGeom>
              <a:avLst/>
              <a:gdLst/>
              <a:ahLst/>
              <a:cxnLst/>
              <a:rect l="l" t="t" r="r" b="b"/>
              <a:pathLst>
                <a:path w="13507719" h="7329805">
                  <a:moveTo>
                    <a:pt x="13507442" y="0"/>
                  </a:moveTo>
                  <a:lnTo>
                    <a:pt x="0" y="0"/>
                  </a:lnTo>
                  <a:lnTo>
                    <a:pt x="0" y="7329619"/>
                  </a:lnTo>
                  <a:lnTo>
                    <a:pt x="13507442" y="7329619"/>
                  </a:lnTo>
                  <a:lnTo>
                    <a:pt x="13507442" y="0"/>
                  </a:lnTo>
                  <a:close/>
                </a:path>
              </a:pathLst>
            </a:custGeom>
            <a:solidFill>
              <a:srgbClr val="FAFA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87844" y="2931848"/>
              <a:ext cx="8030894" cy="5879401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1034388" y="2294560"/>
            <a:ext cx="4369462" cy="41090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72745">
              <a:lnSpc>
                <a:spcPct val="124900"/>
              </a:lnSpc>
              <a:spcBef>
                <a:spcPts val="100"/>
              </a:spcBef>
            </a:pPr>
            <a:r>
              <a:rPr sz="1650" b="1" spc="-25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네이버</a:t>
            </a:r>
            <a:r>
              <a:rPr sz="1650" b="1" spc="-31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650" b="1" spc="-229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검색광고(파워링크,</a:t>
            </a:r>
            <a:r>
              <a:rPr sz="1650" b="1" spc="-31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650" b="1" spc="-6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비즈사이트)와 </a:t>
            </a:r>
            <a:r>
              <a:rPr sz="1650" b="1" spc="-229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사이트</a:t>
            </a:r>
            <a:r>
              <a:rPr sz="1650" b="1" spc="-33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650" b="1" spc="-21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정보</a:t>
            </a:r>
            <a:r>
              <a:rPr sz="1650" b="1" spc="-32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650" b="1" spc="-25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영역에</a:t>
            </a:r>
            <a:r>
              <a:rPr sz="1650" b="1" spc="-33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650" b="1" spc="-26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네이버페이</a:t>
            </a:r>
            <a:r>
              <a:rPr sz="1650" b="1" spc="-32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650" b="1" spc="-229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아이콘</a:t>
            </a:r>
            <a:r>
              <a:rPr sz="1650" b="1" spc="-32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650" b="1" spc="-12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노출을</a:t>
            </a:r>
            <a:endParaRPr sz="1650" dirty="0">
              <a:latin typeface="나눔고딕" panose="020D0604000000000000" pitchFamily="50" charset="-127"/>
              <a:ea typeface="나눔고딕" panose="020D0604000000000000" pitchFamily="50" charset="-127"/>
              <a:cs typeface="Malgun Gothic"/>
            </a:endParaRPr>
          </a:p>
          <a:p>
            <a:pPr marL="12700" marR="5080">
              <a:lnSpc>
                <a:spcPct val="124900"/>
              </a:lnSpc>
            </a:pPr>
            <a:r>
              <a:rPr sz="1650" b="1" spc="-28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하시려면</a:t>
            </a:r>
            <a:r>
              <a:rPr sz="1650" b="1" spc="-33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650" b="1" spc="-229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아이콘</a:t>
            </a:r>
            <a:r>
              <a:rPr sz="1650" b="1" spc="-32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650" b="1" spc="-24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노출이</a:t>
            </a:r>
            <a:r>
              <a:rPr sz="1650" b="1" spc="-32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650" b="1" spc="-254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필요한</a:t>
            </a:r>
            <a:r>
              <a:rPr sz="1650" b="1" spc="-32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650" b="1" spc="-25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네이버</a:t>
            </a:r>
            <a:r>
              <a:rPr sz="1650" b="1" spc="-32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650" b="1" spc="-22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검색</a:t>
            </a:r>
            <a:r>
              <a:rPr sz="1650" b="1" spc="-32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650" b="1" spc="-13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광고주 </a:t>
            </a:r>
            <a:r>
              <a:rPr sz="1650" b="1" spc="-254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아이디와</a:t>
            </a:r>
            <a:r>
              <a:rPr sz="1650" b="1" spc="-32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650" b="1" spc="-229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사이트</a:t>
            </a:r>
            <a:r>
              <a:rPr sz="1650" b="1" spc="-31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650" b="1" spc="-14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URL을</a:t>
            </a:r>
            <a:r>
              <a:rPr sz="1650" b="1" spc="-31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650" b="1" spc="-254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입력해</a:t>
            </a:r>
            <a:r>
              <a:rPr sz="1650" b="1" spc="-31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650" b="1" spc="-2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주세요.</a:t>
            </a:r>
            <a:endParaRPr sz="1650" dirty="0">
              <a:latin typeface="나눔고딕" panose="020D0604000000000000" pitchFamily="50" charset="-127"/>
              <a:ea typeface="나눔고딕" panose="020D0604000000000000" pitchFamily="50" charset="-127"/>
              <a:cs typeface="Malgun Gothic"/>
            </a:endParaRPr>
          </a:p>
          <a:p>
            <a:pPr marL="12700" marR="145415">
              <a:lnSpc>
                <a:spcPct val="124900"/>
              </a:lnSpc>
              <a:spcBef>
                <a:spcPts val="2475"/>
              </a:spcBef>
            </a:pPr>
            <a:r>
              <a:rPr sz="1650" b="1" spc="-14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단,</a:t>
            </a:r>
            <a:r>
              <a:rPr sz="1650" b="1" spc="-32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650" b="1" spc="-20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가입</a:t>
            </a:r>
            <a:r>
              <a:rPr sz="1650" b="1" spc="-32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650" b="1" spc="-16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시</a:t>
            </a:r>
            <a:r>
              <a:rPr sz="1650" b="1" spc="-32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650" b="1" spc="-254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입력한</a:t>
            </a:r>
            <a:r>
              <a:rPr sz="1650" b="1" spc="-32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650" b="1" spc="-229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가맹점</a:t>
            </a:r>
            <a:r>
              <a:rPr sz="1650" b="1" spc="-32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650" b="1" spc="-12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URL과</a:t>
            </a:r>
            <a:r>
              <a:rPr sz="1650" b="1" spc="-32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650" b="1" spc="-2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일치하는 </a:t>
            </a:r>
            <a:r>
              <a:rPr sz="1650" b="1" spc="-25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정보에</a:t>
            </a:r>
            <a:r>
              <a:rPr sz="1650" b="1" spc="-32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650" b="1" spc="-23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대해서만</a:t>
            </a:r>
            <a:r>
              <a:rPr sz="1650" b="1" spc="-32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650" b="1" spc="-21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검색광고,</a:t>
            </a:r>
            <a:r>
              <a:rPr sz="1650" b="1" spc="-32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650" b="1" spc="-229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사이트</a:t>
            </a:r>
            <a:r>
              <a:rPr sz="1650" b="1" spc="-32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650" b="1" spc="-25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영역의</a:t>
            </a:r>
            <a:r>
              <a:rPr sz="1650" b="1" spc="-32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650" b="1" spc="-12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아이콘 </a:t>
            </a:r>
            <a:r>
              <a:rPr sz="1650" b="1" spc="-24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노출이</a:t>
            </a:r>
            <a:r>
              <a:rPr sz="1650" b="1" spc="-31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650" b="1" spc="-4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가능합니다.</a:t>
            </a:r>
            <a:endParaRPr sz="1650" dirty="0">
              <a:latin typeface="나눔고딕" panose="020D0604000000000000" pitchFamily="50" charset="-127"/>
              <a:ea typeface="나눔고딕" panose="020D0604000000000000" pitchFamily="50" charset="-127"/>
              <a:cs typeface="Malgun Gothic"/>
            </a:endParaRPr>
          </a:p>
          <a:p>
            <a:pPr marL="12700" marR="143510">
              <a:lnSpc>
                <a:spcPct val="124900"/>
              </a:lnSpc>
              <a:spcBef>
                <a:spcPts val="2470"/>
              </a:spcBef>
            </a:pPr>
            <a:r>
              <a:rPr sz="1650" b="1" spc="-26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네이버쇼핑의</a:t>
            </a:r>
            <a:r>
              <a:rPr sz="1650" b="1" spc="-33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650" b="1" spc="-22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경우</a:t>
            </a:r>
            <a:r>
              <a:rPr sz="1650" b="1" spc="-32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650" b="1" spc="-24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이미</a:t>
            </a:r>
            <a:r>
              <a:rPr sz="1650" b="1" spc="-33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650" b="1" spc="-26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네이버쇼핑에</a:t>
            </a:r>
            <a:r>
              <a:rPr sz="1650" b="1" spc="-32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650" b="1" spc="-2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가입되어 </a:t>
            </a:r>
            <a:r>
              <a:rPr sz="1650" b="1" spc="-24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있다면</a:t>
            </a:r>
            <a:r>
              <a:rPr sz="1650" b="1" spc="-32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650" b="1" spc="-229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자동으로</a:t>
            </a:r>
            <a:r>
              <a:rPr sz="1650" b="1" spc="-32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650" b="1" spc="-21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노출되고,</a:t>
            </a:r>
            <a:r>
              <a:rPr sz="1650" b="1" spc="-32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650" b="1" spc="-26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네이버페이</a:t>
            </a:r>
            <a:r>
              <a:rPr sz="1650" b="1" spc="-32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650" b="1" spc="-20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가입</a:t>
            </a:r>
            <a:r>
              <a:rPr sz="1650" b="1" spc="-32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650" b="1" spc="-5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이후 </a:t>
            </a:r>
            <a:r>
              <a:rPr sz="1650" b="1" spc="-26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네이버쇼핑에</a:t>
            </a:r>
            <a:r>
              <a:rPr sz="1650" b="1" spc="-32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650" b="1" spc="-24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가입하셨다면</a:t>
            </a:r>
            <a:r>
              <a:rPr sz="1650" b="1" spc="-32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650" b="1" u="sng" spc="85" dirty="0">
                <a:solidFill>
                  <a:srgbClr val="4F5CD6"/>
                </a:solidFill>
                <a:uFill>
                  <a:solidFill>
                    <a:srgbClr val="4F5CD6"/>
                  </a:solidFill>
                </a:u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  <a:hlinkClick r:id="rId3"/>
              </a:rPr>
              <a:t>1:1</a:t>
            </a:r>
            <a:r>
              <a:rPr sz="1650" b="1" u="sng" spc="-190" dirty="0">
                <a:solidFill>
                  <a:srgbClr val="4F5CD6"/>
                </a:solidFill>
                <a:uFill>
                  <a:solidFill>
                    <a:srgbClr val="4F5CD6"/>
                  </a:solidFill>
                </a:u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  <a:hlinkClick r:id="rId3"/>
              </a:rPr>
              <a:t> </a:t>
            </a:r>
            <a:r>
              <a:rPr sz="1650" b="1" u="sng" spc="-10" dirty="0">
                <a:solidFill>
                  <a:srgbClr val="4F5CD6"/>
                </a:solidFill>
                <a:uFill>
                  <a:solidFill>
                    <a:srgbClr val="4F5CD6"/>
                  </a:solidFill>
                </a:u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  <a:hlinkClick r:id="rId3"/>
              </a:rPr>
              <a:t>문의하기</a:t>
            </a:r>
            <a:r>
              <a:rPr sz="1650" b="1" spc="-1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로 </a:t>
            </a:r>
            <a:r>
              <a:rPr sz="1650" b="1" spc="-24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노출</a:t>
            </a:r>
            <a:r>
              <a:rPr sz="1650" b="1" spc="-33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650" b="1" spc="-26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요청해</a:t>
            </a:r>
            <a:r>
              <a:rPr sz="1650" b="1" spc="-33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650" b="1" spc="-23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주시면</a:t>
            </a:r>
            <a:r>
              <a:rPr sz="1650" b="1" spc="-33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650" b="1" spc="-2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됩니다.</a:t>
            </a:r>
            <a:endParaRPr sz="1650" dirty="0">
              <a:latin typeface="나눔고딕" panose="020D0604000000000000" pitchFamily="50" charset="-127"/>
              <a:ea typeface="나눔고딕" panose="020D0604000000000000" pitchFamily="50" charset="-127"/>
              <a:cs typeface="Malgun Gothic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3125"/>
              </a:lnSpc>
            </a:pPr>
            <a:fld id="{81D60167-4931-47E6-BA6A-407CBD079E47}" type="slidenum">
              <a:rPr spc="-25" dirty="0"/>
              <a:t>28</a:t>
            </a:fld>
            <a:endParaRPr spc="-25" dirty="0"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xfrm>
            <a:off x="1580659" y="10272014"/>
            <a:ext cx="6210809" cy="28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6360">
              <a:lnSpc>
                <a:spcPts val="2170"/>
              </a:lnSpc>
            </a:pPr>
            <a:r>
              <a:rPr spc="-8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네이버페이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3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주문형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가입과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35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심사,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45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취급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75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불가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45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상품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및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85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페널티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25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기준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pc="-1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6.</a:t>
            </a:r>
            <a:r>
              <a:rPr spc="-18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spc="-5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주문형</a:t>
            </a:r>
            <a:r>
              <a:rPr spc="-229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spc="-1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가입</a:t>
            </a:r>
            <a:r>
              <a:rPr spc="-21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spc="-18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신청서</a:t>
            </a:r>
            <a:r>
              <a:rPr spc="-17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spc="-14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작성</a:t>
            </a:r>
            <a:r>
              <a:rPr spc="-17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spc="-25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방법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549569" y="2408303"/>
            <a:ext cx="13507719" cy="7329805"/>
            <a:chOff x="5549569" y="2408303"/>
            <a:chExt cx="13507719" cy="7329805"/>
          </a:xfrm>
        </p:grpSpPr>
        <p:sp>
          <p:nvSpPr>
            <p:cNvPr id="3" name="object 3"/>
            <p:cNvSpPr/>
            <p:nvPr/>
          </p:nvSpPr>
          <p:spPr>
            <a:xfrm>
              <a:off x="5549569" y="2408303"/>
              <a:ext cx="13507719" cy="7329805"/>
            </a:xfrm>
            <a:custGeom>
              <a:avLst/>
              <a:gdLst/>
              <a:ahLst/>
              <a:cxnLst/>
              <a:rect l="l" t="t" r="r" b="b"/>
              <a:pathLst>
                <a:path w="13507719" h="7329805">
                  <a:moveTo>
                    <a:pt x="13507442" y="0"/>
                  </a:moveTo>
                  <a:lnTo>
                    <a:pt x="0" y="0"/>
                  </a:lnTo>
                  <a:lnTo>
                    <a:pt x="0" y="7329619"/>
                  </a:lnTo>
                  <a:lnTo>
                    <a:pt x="13507442" y="7329619"/>
                  </a:lnTo>
                  <a:lnTo>
                    <a:pt x="13507442" y="0"/>
                  </a:lnTo>
                  <a:close/>
                </a:path>
              </a:pathLst>
            </a:custGeom>
            <a:solidFill>
              <a:srgbClr val="FAFA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287841" y="2931848"/>
              <a:ext cx="8031480" cy="3610610"/>
            </a:xfrm>
            <a:custGeom>
              <a:avLst/>
              <a:gdLst/>
              <a:ahLst/>
              <a:cxnLst/>
              <a:rect l="l" t="t" r="r" b="b"/>
              <a:pathLst>
                <a:path w="8031480" h="3610609">
                  <a:moveTo>
                    <a:pt x="8030886" y="0"/>
                  </a:moveTo>
                  <a:lnTo>
                    <a:pt x="0" y="0"/>
                  </a:lnTo>
                  <a:lnTo>
                    <a:pt x="0" y="3610141"/>
                  </a:lnTo>
                  <a:lnTo>
                    <a:pt x="8030886" y="3610141"/>
                  </a:lnTo>
                  <a:lnTo>
                    <a:pt x="803088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87844" y="2931848"/>
              <a:ext cx="8030894" cy="3401205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1034388" y="2294560"/>
            <a:ext cx="3988462" cy="1574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4900"/>
              </a:lnSpc>
              <a:spcBef>
                <a:spcPts val="100"/>
              </a:spcBef>
            </a:pPr>
            <a:r>
              <a:rPr sz="1650" b="1" spc="-11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ExtraBold"/>
              </a:rPr>
              <a:t>(개인사업자)</a:t>
            </a:r>
            <a:r>
              <a:rPr sz="1650" b="1" spc="-7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ExtraBold"/>
              </a:rPr>
              <a:t> </a:t>
            </a:r>
            <a:r>
              <a:rPr sz="1650" b="1" spc="-6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ExtraBold"/>
              </a:rPr>
              <a:t>대표자명과</a:t>
            </a:r>
            <a:r>
              <a:rPr sz="1650" b="1" spc="-7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ExtraBold"/>
              </a:rPr>
              <a:t> </a:t>
            </a:r>
            <a:r>
              <a:rPr sz="1650" b="1" spc="-2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ExtraBold"/>
              </a:rPr>
              <a:t>같은 </a:t>
            </a:r>
            <a:r>
              <a:rPr sz="1650" b="1" spc="-7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ExtraBold"/>
              </a:rPr>
              <a:t>유효한</a:t>
            </a:r>
            <a:r>
              <a:rPr sz="1650" b="1" spc="-9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ExtraBold"/>
              </a:rPr>
              <a:t> </a:t>
            </a:r>
            <a:r>
              <a:rPr sz="1650" b="1" spc="-4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ExtraBold"/>
              </a:rPr>
              <a:t>계좌</a:t>
            </a:r>
            <a:r>
              <a:rPr sz="1650" b="1" spc="-9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ExtraBold"/>
              </a:rPr>
              <a:t> </a:t>
            </a:r>
            <a:r>
              <a:rPr sz="1650" b="1" spc="-7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ExtraBold"/>
              </a:rPr>
              <a:t>정보를</a:t>
            </a:r>
            <a:r>
              <a:rPr sz="1650" b="1" spc="-9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ExtraBold"/>
              </a:rPr>
              <a:t> </a:t>
            </a:r>
            <a:r>
              <a:rPr sz="1650" b="1" spc="-8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ExtraBold"/>
              </a:rPr>
              <a:t>입력해</a:t>
            </a:r>
            <a:r>
              <a:rPr sz="1650" b="1" spc="-9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ExtraBold"/>
              </a:rPr>
              <a:t> </a:t>
            </a:r>
            <a:r>
              <a:rPr sz="1650" b="1" spc="-2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ExtraBold"/>
              </a:rPr>
              <a:t>주세요.</a:t>
            </a:r>
            <a:endParaRPr sz="1650" dirty="0">
              <a:latin typeface="나눔고딕" panose="020D0604000000000000" pitchFamily="50" charset="-127"/>
              <a:ea typeface="나눔고딕" panose="020D0604000000000000" pitchFamily="50" charset="-127"/>
              <a:cs typeface="Adobe Clean Han ExtraBold"/>
            </a:endParaRPr>
          </a:p>
          <a:p>
            <a:pPr marL="12700" marR="5080">
              <a:lnSpc>
                <a:spcPct val="124900"/>
              </a:lnSpc>
              <a:spcBef>
                <a:spcPts val="2475"/>
              </a:spcBef>
            </a:pPr>
            <a:r>
              <a:rPr sz="1650" b="1" spc="-114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ExtraBold"/>
              </a:rPr>
              <a:t>(법인사업자)</a:t>
            </a:r>
            <a:r>
              <a:rPr sz="1650" b="1" spc="-5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ExtraBold"/>
              </a:rPr>
              <a:t> </a:t>
            </a:r>
            <a:r>
              <a:rPr sz="1650" b="1" spc="-8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ExtraBold"/>
              </a:rPr>
              <a:t>상호/법인명과</a:t>
            </a:r>
            <a:r>
              <a:rPr sz="1650" b="1" spc="-5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ExtraBold"/>
              </a:rPr>
              <a:t> </a:t>
            </a:r>
            <a:r>
              <a:rPr sz="1650" b="1" spc="-2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ExtraBold"/>
              </a:rPr>
              <a:t>같은 </a:t>
            </a:r>
            <a:r>
              <a:rPr sz="1650" b="1" spc="-7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ExtraBold"/>
              </a:rPr>
              <a:t>유효한</a:t>
            </a:r>
            <a:r>
              <a:rPr sz="1650" b="1" spc="-9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ExtraBold"/>
              </a:rPr>
              <a:t> </a:t>
            </a:r>
            <a:r>
              <a:rPr sz="1650" b="1" spc="-4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ExtraBold"/>
              </a:rPr>
              <a:t>계좌</a:t>
            </a:r>
            <a:r>
              <a:rPr sz="1650" b="1" spc="-9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ExtraBold"/>
              </a:rPr>
              <a:t> </a:t>
            </a:r>
            <a:r>
              <a:rPr sz="1650" b="1" spc="-7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ExtraBold"/>
              </a:rPr>
              <a:t>정보를</a:t>
            </a:r>
            <a:r>
              <a:rPr sz="1650" b="1" spc="-9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ExtraBold"/>
              </a:rPr>
              <a:t> </a:t>
            </a:r>
            <a:r>
              <a:rPr sz="1650" b="1" spc="-8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ExtraBold"/>
              </a:rPr>
              <a:t>입력해</a:t>
            </a:r>
            <a:r>
              <a:rPr sz="1650" b="1" spc="-9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ExtraBold"/>
              </a:rPr>
              <a:t> </a:t>
            </a:r>
            <a:r>
              <a:rPr sz="1650" b="1" spc="-2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ExtraBold"/>
              </a:rPr>
              <a:t>주세요.</a:t>
            </a:r>
            <a:endParaRPr sz="1650" dirty="0">
              <a:latin typeface="나눔고딕" panose="020D0604000000000000" pitchFamily="50" charset="-127"/>
              <a:ea typeface="나눔고딕" panose="020D0604000000000000" pitchFamily="50" charset="-127"/>
              <a:cs typeface="Adobe Clean Han ExtraBold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3125"/>
              </a:lnSpc>
            </a:pPr>
            <a:fld id="{81D60167-4931-47E6-BA6A-407CBD079E47}" type="slidenum">
              <a:rPr spc="-25" dirty="0"/>
              <a:t>29</a:t>
            </a:fld>
            <a:endParaRPr spc="-25" dirty="0"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xfrm>
            <a:off x="1580659" y="10272014"/>
            <a:ext cx="6210809" cy="28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6360">
              <a:lnSpc>
                <a:spcPts val="2170"/>
              </a:lnSpc>
            </a:pPr>
            <a:r>
              <a:rPr spc="-8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네이버페이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3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주문형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가입과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35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심사,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45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취급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75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불가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45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상품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및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85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페널티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25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기준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pc="-1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6.</a:t>
            </a:r>
            <a:r>
              <a:rPr spc="-18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spc="-5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주문형</a:t>
            </a:r>
            <a:r>
              <a:rPr spc="-229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spc="-1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가입</a:t>
            </a:r>
            <a:r>
              <a:rPr spc="-21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spc="-18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신청서</a:t>
            </a:r>
            <a:r>
              <a:rPr spc="-17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spc="-14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작성</a:t>
            </a:r>
            <a:r>
              <a:rPr spc="-17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spc="-25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방법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pc="-100" dirty="0"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Source Han Sans KR Heavy"/>
              </a:rPr>
              <a:t>1.</a:t>
            </a:r>
            <a:r>
              <a:rPr spc="-135" dirty="0"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Source Han Sans KR Heavy"/>
              </a:rPr>
              <a:t> </a:t>
            </a:r>
            <a:r>
              <a:rPr dirty="0"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Source Han Sans KR Heavy"/>
              </a:rPr>
              <a:t>주문형</a:t>
            </a:r>
            <a:r>
              <a:rPr spc="-210" dirty="0"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Source Han Sans KR Heavy"/>
              </a:rPr>
              <a:t> </a:t>
            </a:r>
            <a:r>
              <a:rPr spc="-10" dirty="0"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Source Han Sans KR Heavy"/>
              </a:rPr>
              <a:t>가맹점</a:t>
            </a:r>
            <a:r>
              <a:rPr spc="-175" dirty="0"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Source Han Sans KR Heavy"/>
              </a:rPr>
              <a:t> </a:t>
            </a:r>
            <a:r>
              <a:rPr dirty="0"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Source Han Sans KR Heavy"/>
              </a:rPr>
              <a:t>가입</a:t>
            </a:r>
            <a:r>
              <a:rPr spc="-170" dirty="0"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Source Han Sans KR Heavy"/>
              </a:rPr>
              <a:t> </a:t>
            </a:r>
            <a:r>
              <a:rPr dirty="0"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Source Han Sans KR Heavy"/>
              </a:rPr>
              <a:t>진행</a:t>
            </a:r>
            <a:r>
              <a:rPr spc="-175" dirty="0"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Source Han Sans KR Heavy"/>
              </a:rPr>
              <a:t> </a:t>
            </a:r>
            <a:r>
              <a:rPr spc="-25" dirty="0"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Source Han Sans KR Heavy"/>
              </a:rPr>
              <a:t>순서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34388" y="2193517"/>
            <a:ext cx="11015980" cy="12820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4900"/>
              </a:lnSpc>
              <a:spcBef>
                <a:spcPts val="100"/>
              </a:spcBef>
            </a:pPr>
            <a:r>
              <a:rPr sz="3300" b="1" spc="-10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Source Han Sans KR Heavy"/>
              </a:rPr>
              <a:t>가입</a:t>
            </a:r>
            <a:r>
              <a:rPr sz="3300" b="1" spc="-8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Source Han Sans KR Heavy"/>
              </a:rPr>
              <a:t> </a:t>
            </a:r>
            <a:r>
              <a:rPr sz="3300" b="1" spc="-15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Source Han Sans KR Heavy"/>
              </a:rPr>
              <a:t>조건</a:t>
            </a:r>
            <a:r>
              <a:rPr sz="3300" b="1" spc="-8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Source Han Sans KR Heavy"/>
              </a:rPr>
              <a:t> </a:t>
            </a:r>
            <a:r>
              <a:rPr sz="3300" b="1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Source Han Sans KR Heavy"/>
              </a:rPr>
              <a:t>및</a:t>
            </a:r>
            <a:r>
              <a:rPr sz="3300" b="1" spc="-8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Source Han Sans KR Heavy"/>
              </a:rPr>
              <a:t> </a:t>
            </a:r>
            <a:r>
              <a:rPr sz="3300" b="1" spc="-14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Source Han Sans KR Heavy"/>
              </a:rPr>
              <a:t>서류</a:t>
            </a:r>
            <a:r>
              <a:rPr sz="3300" b="1" spc="-8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Source Han Sans KR Heavy"/>
              </a:rPr>
              <a:t> </a:t>
            </a:r>
            <a:r>
              <a:rPr sz="3300" b="1" spc="-19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Source Han Sans KR Heavy"/>
              </a:rPr>
              <a:t>심사,</a:t>
            </a:r>
            <a:r>
              <a:rPr sz="3300" b="1" spc="-8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Source Han Sans KR Heavy"/>
              </a:rPr>
              <a:t> </a:t>
            </a:r>
            <a:r>
              <a:rPr sz="3300" b="1" spc="-18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Source Han Sans KR Heavy"/>
              </a:rPr>
              <a:t>고객확인은</a:t>
            </a:r>
            <a:r>
              <a:rPr sz="3300" b="1" spc="-8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Source Han Sans KR Heavy"/>
              </a:rPr>
              <a:t> </a:t>
            </a:r>
            <a:r>
              <a:rPr sz="3300" b="1" spc="-15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Source Han Sans KR Heavy"/>
              </a:rPr>
              <a:t>접수</a:t>
            </a:r>
            <a:r>
              <a:rPr sz="3300" b="1" spc="-8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Source Han Sans KR Heavy"/>
              </a:rPr>
              <a:t> </a:t>
            </a:r>
            <a:r>
              <a:rPr sz="3300" b="1" spc="-21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Source Han Sans KR Heavy"/>
              </a:rPr>
              <a:t>완료일로부터</a:t>
            </a:r>
            <a:r>
              <a:rPr sz="3300" b="1" spc="-8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Source Han Sans KR Heavy"/>
              </a:rPr>
              <a:t> </a:t>
            </a:r>
            <a:r>
              <a:rPr sz="3300" b="1" spc="-14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Source Han Sans KR Heavy"/>
              </a:rPr>
              <a:t>최대</a:t>
            </a:r>
            <a:r>
              <a:rPr sz="3300" b="1" spc="-8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Source Han Sans KR Heavy"/>
              </a:rPr>
              <a:t> </a:t>
            </a:r>
            <a:r>
              <a:rPr sz="3300" b="1" spc="-2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Source Han Sans KR Heavy"/>
              </a:rPr>
              <a:t>1주일, </a:t>
            </a:r>
            <a:r>
              <a:rPr sz="3300" b="1" spc="-17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Source Han Sans KR Heavy"/>
              </a:rPr>
              <a:t>시스템</a:t>
            </a:r>
            <a:r>
              <a:rPr sz="3300" b="1" spc="-10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Source Han Sans KR Heavy"/>
              </a:rPr>
              <a:t> </a:t>
            </a:r>
            <a:r>
              <a:rPr sz="3300" b="1" spc="-13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Source Han Sans KR Heavy"/>
              </a:rPr>
              <a:t>연동은</a:t>
            </a:r>
            <a:r>
              <a:rPr sz="3300" b="1" spc="-10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Source Han Sans KR Heavy"/>
              </a:rPr>
              <a:t> </a:t>
            </a:r>
            <a:r>
              <a:rPr sz="3300" b="1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Source Han Sans KR Heavy"/>
              </a:rPr>
              <a:t>몰</a:t>
            </a:r>
            <a:r>
              <a:rPr sz="3300" b="1" spc="-13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Source Han Sans KR Heavy"/>
              </a:rPr>
              <a:t> </a:t>
            </a:r>
            <a:r>
              <a:rPr sz="3300" b="1" spc="-6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Source Han Sans KR Heavy"/>
              </a:rPr>
              <a:t>구축</a:t>
            </a:r>
            <a:r>
              <a:rPr sz="3300" b="1" spc="-10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Source Han Sans KR Heavy"/>
              </a:rPr>
              <a:t> </a:t>
            </a:r>
            <a:r>
              <a:rPr sz="3300" b="1" spc="-19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Source Han Sans KR Heavy"/>
              </a:rPr>
              <a:t>유형에</a:t>
            </a:r>
            <a:r>
              <a:rPr sz="3300" b="1" spc="-10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Source Han Sans KR Heavy"/>
              </a:rPr>
              <a:t> 따라 </a:t>
            </a:r>
            <a:r>
              <a:rPr sz="3300" b="1" spc="-6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Source Han Sans KR Heavy"/>
              </a:rPr>
              <a:t>소요</a:t>
            </a:r>
            <a:r>
              <a:rPr sz="3300" b="1" spc="-10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Source Han Sans KR Heavy"/>
              </a:rPr>
              <a:t> </a:t>
            </a:r>
            <a:r>
              <a:rPr sz="3300" b="1" spc="-13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Source Han Sans KR Heavy"/>
              </a:rPr>
              <a:t>기간에</a:t>
            </a:r>
            <a:r>
              <a:rPr sz="3300" b="1" spc="-10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Source Han Sans KR Heavy"/>
              </a:rPr>
              <a:t> </a:t>
            </a:r>
            <a:r>
              <a:rPr sz="3300" b="1" spc="-15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Source Han Sans KR Heavy"/>
              </a:rPr>
              <a:t>차이가</a:t>
            </a:r>
            <a:r>
              <a:rPr sz="3300" b="1" spc="-10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Source Han Sans KR Heavy"/>
              </a:rPr>
              <a:t> </a:t>
            </a:r>
            <a:r>
              <a:rPr sz="3300" b="1" spc="-15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Source Han Sans KR Heavy"/>
              </a:rPr>
              <a:t>있을</a:t>
            </a:r>
            <a:r>
              <a:rPr sz="3300" b="1" spc="-10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Source Han Sans KR Heavy"/>
              </a:rPr>
              <a:t> </a:t>
            </a:r>
            <a:r>
              <a:rPr sz="3300" b="1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Source Han Sans KR Heavy"/>
              </a:rPr>
              <a:t>수</a:t>
            </a:r>
            <a:r>
              <a:rPr sz="3300" b="1" spc="-10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Source Han Sans KR Heavy"/>
              </a:rPr>
              <a:t> </a:t>
            </a:r>
            <a:r>
              <a:rPr sz="3300" b="1" spc="-2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Source Han Sans KR Heavy"/>
              </a:rPr>
              <a:t>있음</a:t>
            </a:r>
            <a:endParaRPr sz="3300">
              <a:latin typeface="나눔스퀘어 ExtraBold" panose="020B0600000101010101" pitchFamily="50" charset="-127"/>
              <a:ea typeface="나눔스퀘어 ExtraBold" panose="020B0600000101010101" pitchFamily="50" charset="-127"/>
              <a:cs typeface="Source Han Sans KR Heavy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47088" y="4583022"/>
            <a:ext cx="2468245" cy="5154930"/>
          </a:xfrm>
          <a:custGeom>
            <a:avLst/>
            <a:gdLst/>
            <a:ahLst/>
            <a:cxnLst/>
            <a:rect l="l" t="t" r="r" b="b"/>
            <a:pathLst>
              <a:path w="2468245" h="5154930">
                <a:moveTo>
                  <a:pt x="2468134" y="0"/>
                </a:moveTo>
                <a:lnTo>
                  <a:pt x="0" y="0"/>
                </a:lnTo>
                <a:lnTo>
                  <a:pt x="0" y="5154900"/>
                </a:lnTo>
                <a:lnTo>
                  <a:pt x="2468134" y="5154900"/>
                </a:lnTo>
                <a:lnTo>
                  <a:pt x="2468134" y="0"/>
                </a:lnTo>
                <a:close/>
              </a:path>
            </a:pathLst>
          </a:custGeom>
          <a:solidFill>
            <a:srgbClr val="03C75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047088" y="4583022"/>
            <a:ext cx="2468245" cy="33327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65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5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5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5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5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5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5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5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5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350"/>
              </a:spcBef>
            </a:pPr>
            <a:endParaRPr sz="1650" dirty="0">
              <a:latin typeface="Times New Roman"/>
              <a:cs typeface="Times New Roman"/>
            </a:endParaRPr>
          </a:p>
          <a:p>
            <a:pPr marL="647065" marR="464184" indent="-175895">
              <a:lnSpc>
                <a:spcPct val="124900"/>
              </a:lnSpc>
            </a:pPr>
            <a:r>
              <a:rPr sz="1650" b="1" spc="-85" dirty="0">
                <a:solidFill>
                  <a:srgbClr val="FFFFFF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Source Han Sans KR Heavy"/>
              </a:rPr>
              <a:t>네이버페이</a:t>
            </a:r>
            <a:r>
              <a:rPr sz="1650" b="1" spc="-5" dirty="0">
                <a:solidFill>
                  <a:srgbClr val="FFFFFF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Source Han Sans KR Heavy"/>
              </a:rPr>
              <a:t> </a:t>
            </a:r>
            <a:r>
              <a:rPr sz="1650" b="1" spc="-35" dirty="0">
                <a:solidFill>
                  <a:srgbClr val="FFFFFF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Source Han Sans KR Heavy"/>
              </a:rPr>
              <a:t>주문형 </a:t>
            </a:r>
            <a:r>
              <a:rPr sz="1650" b="1" spc="-20" dirty="0">
                <a:solidFill>
                  <a:srgbClr val="FFFFFF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Source Han Sans KR Heavy"/>
              </a:rPr>
              <a:t>가입</a:t>
            </a:r>
            <a:r>
              <a:rPr sz="1650" b="1" spc="-70" dirty="0">
                <a:solidFill>
                  <a:srgbClr val="FFFFFF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Source Han Sans KR Heavy"/>
              </a:rPr>
              <a:t> </a:t>
            </a:r>
            <a:r>
              <a:rPr sz="1650" b="1" spc="-20" dirty="0">
                <a:solidFill>
                  <a:srgbClr val="FFFFFF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Source Han Sans KR Heavy"/>
              </a:rPr>
              <a:t>프로세스</a:t>
            </a:r>
            <a:endParaRPr sz="1650" dirty="0">
              <a:latin typeface="나눔스퀘어" panose="020B0600000101010101" pitchFamily="50" charset="-127"/>
              <a:ea typeface="나눔스퀘어" panose="020B0600000101010101" pitchFamily="50" charset="-127"/>
              <a:cs typeface="Source Han Sans KR Heavy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634892" y="4583029"/>
            <a:ext cx="12989560" cy="1007110"/>
          </a:xfrm>
          <a:custGeom>
            <a:avLst/>
            <a:gdLst/>
            <a:ahLst/>
            <a:cxnLst/>
            <a:rect l="l" t="t" r="r" b="b"/>
            <a:pathLst>
              <a:path w="12989560" h="1007110">
                <a:moveTo>
                  <a:pt x="2637739" y="503415"/>
                </a:moveTo>
                <a:lnTo>
                  <a:pt x="2213711" y="0"/>
                </a:lnTo>
                <a:lnTo>
                  <a:pt x="0" y="0"/>
                </a:lnTo>
                <a:lnTo>
                  <a:pt x="0" y="1006817"/>
                </a:lnTo>
                <a:lnTo>
                  <a:pt x="2213711" y="1006817"/>
                </a:lnTo>
                <a:lnTo>
                  <a:pt x="2637739" y="503415"/>
                </a:lnTo>
                <a:close/>
              </a:path>
              <a:path w="12989560" h="1007110">
                <a:moveTo>
                  <a:pt x="5225542" y="503415"/>
                </a:moveTo>
                <a:lnTo>
                  <a:pt x="4801527" y="0"/>
                </a:lnTo>
                <a:lnTo>
                  <a:pt x="2333383" y="0"/>
                </a:lnTo>
                <a:lnTo>
                  <a:pt x="2757411" y="503415"/>
                </a:lnTo>
                <a:lnTo>
                  <a:pt x="2333383" y="1006817"/>
                </a:lnTo>
                <a:lnTo>
                  <a:pt x="4801527" y="1006817"/>
                </a:lnTo>
                <a:lnTo>
                  <a:pt x="5225542" y="503415"/>
                </a:lnTo>
                <a:close/>
              </a:path>
              <a:path w="12989560" h="1007110">
                <a:moveTo>
                  <a:pt x="7813345" y="503415"/>
                </a:moveTo>
                <a:lnTo>
                  <a:pt x="7389330" y="0"/>
                </a:lnTo>
                <a:lnTo>
                  <a:pt x="4921199" y="0"/>
                </a:lnTo>
                <a:lnTo>
                  <a:pt x="5345214" y="503415"/>
                </a:lnTo>
                <a:lnTo>
                  <a:pt x="4921199" y="1006817"/>
                </a:lnTo>
                <a:lnTo>
                  <a:pt x="7389330" y="1006817"/>
                </a:lnTo>
                <a:lnTo>
                  <a:pt x="7813345" y="503415"/>
                </a:lnTo>
                <a:close/>
              </a:path>
              <a:path w="12989560" h="1007110">
                <a:moveTo>
                  <a:pt x="10401148" y="503415"/>
                </a:moveTo>
                <a:lnTo>
                  <a:pt x="9977133" y="0"/>
                </a:lnTo>
                <a:lnTo>
                  <a:pt x="7509002" y="0"/>
                </a:lnTo>
                <a:lnTo>
                  <a:pt x="7933017" y="503415"/>
                </a:lnTo>
                <a:lnTo>
                  <a:pt x="7509002" y="1006817"/>
                </a:lnTo>
                <a:lnTo>
                  <a:pt x="9977133" y="1006817"/>
                </a:lnTo>
                <a:lnTo>
                  <a:pt x="10401148" y="503415"/>
                </a:lnTo>
                <a:close/>
              </a:path>
              <a:path w="12989560" h="1007110">
                <a:moveTo>
                  <a:pt x="12988951" y="503415"/>
                </a:moveTo>
                <a:lnTo>
                  <a:pt x="12564936" y="0"/>
                </a:lnTo>
                <a:lnTo>
                  <a:pt x="10096805" y="0"/>
                </a:lnTo>
                <a:lnTo>
                  <a:pt x="10520820" y="503415"/>
                </a:lnTo>
                <a:lnTo>
                  <a:pt x="10096805" y="1006817"/>
                </a:lnTo>
                <a:lnTo>
                  <a:pt x="12564936" y="1006817"/>
                </a:lnTo>
                <a:lnTo>
                  <a:pt x="12988951" y="503415"/>
                </a:lnTo>
                <a:close/>
              </a:path>
            </a:pathLst>
          </a:custGeom>
          <a:solidFill>
            <a:srgbClr val="03C75A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968289" y="3978936"/>
            <a:ext cx="2471420" cy="503560"/>
          </a:xfrm>
          <a:prstGeom prst="rect">
            <a:avLst/>
          </a:prstGeom>
          <a:solidFill>
            <a:srgbClr val="F6F6F6"/>
          </a:solidFill>
        </p:spPr>
        <p:txBody>
          <a:bodyPr vert="horz" wrap="square" lIns="0" tIns="108585" rIns="0" bIns="0" rtlCol="0" anchor="ctr">
            <a:noAutofit/>
          </a:bodyPr>
          <a:lstStyle/>
          <a:p>
            <a:pPr marL="394335">
              <a:lnSpc>
                <a:spcPct val="100000"/>
              </a:lnSpc>
              <a:spcBef>
                <a:spcPts val="855"/>
              </a:spcBef>
            </a:pPr>
            <a:r>
              <a:rPr sz="1650" b="1" spc="-50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Source Han Sans KR Heavy"/>
              </a:rPr>
              <a:t>심사</a:t>
            </a:r>
            <a:r>
              <a:rPr sz="1650" b="1" spc="-35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Source Han Sans KR Heavy"/>
              </a:rPr>
              <a:t> </a:t>
            </a:r>
            <a:r>
              <a:rPr sz="1650" b="1" spc="-90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Source Han Sans KR Heavy"/>
              </a:rPr>
              <a:t>(3</a:t>
            </a:r>
            <a:r>
              <a:rPr sz="1650" b="1" spc="-30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Source Han Sans KR Heavy"/>
              </a:rPr>
              <a:t> </a:t>
            </a:r>
            <a:r>
              <a:rPr sz="1650" b="1" spc="-85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Source Han Sans KR Heavy"/>
              </a:rPr>
              <a:t>영업일</a:t>
            </a:r>
            <a:r>
              <a:rPr sz="1650" b="1" spc="-30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Source Han Sans KR Heavy"/>
              </a:rPr>
              <a:t> </a:t>
            </a:r>
            <a:r>
              <a:rPr sz="1650" b="1" spc="-25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Source Han Sans KR Heavy"/>
              </a:rPr>
              <a:t>이내)</a:t>
            </a:r>
            <a:endParaRPr sz="1650" dirty="0">
              <a:latin typeface="나눔스퀘어" panose="020B0600000101010101" pitchFamily="50" charset="-127"/>
              <a:ea typeface="나눔스퀘어" panose="020B0600000101010101" pitchFamily="50" charset="-127"/>
              <a:cs typeface="Source Han Sans KR Heavy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556095" y="3978936"/>
            <a:ext cx="5056505" cy="503560"/>
          </a:xfrm>
          <a:prstGeom prst="rect">
            <a:avLst/>
          </a:prstGeom>
          <a:solidFill>
            <a:srgbClr val="F6F6F6"/>
          </a:solidFill>
        </p:spPr>
        <p:txBody>
          <a:bodyPr vert="horz" wrap="square" lIns="0" tIns="108585" rIns="0" bIns="0" rtlCol="0" anchor="ctr">
            <a:noAutofit/>
          </a:bodyPr>
          <a:lstStyle/>
          <a:p>
            <a:pPr algn="ctr">
              <a:lnSpc>
                <a:spcPct val="100000"/>
              </a:lnSpc>
              <a:spcBef>
                <a:spcPts val="855"/>
              </a:spcBef>
            </a:pPr>
            <a:r>
              <a:rPr sz="1650" b="1" spc="-30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Source Han Sans KR Heavy"/>
              </a:rPr>
              <a:t>승인/연동</a:t>
            </a:r>
            <a:r>
              <a:rPr sz="1650" b="1" spc="-45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Source Han Sans KR Heavy"/>
              </a:rPr>
              <a:t> </a:t>
            </a:r>
            <a:r>
              <a:rPr sz="1650" b="1" spc="-25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Source Han Sans KR Heavy"/>
              </a:rPr>
              <a:t>테스트</a:t>
            </a:r>
            <a:r>
              <a:rPr sz="1650" b="1" spc="-45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Source Han Sans KR Heavy"/>
              </a:rPr>
              <a:t> </a:t>
            </a:r>
            <a:r>
              <a:rPr sz="1650" b="1" spc="-80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Source Han Sans KR Heavy"/>
              </a:rPr>
              <a:t>(평균</a:t>
            </a:r>
            <a:r>
              <a:rPr sz="1650" b="1" spc="-45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Source Han Sans KR Heavy"/>
              </a:rPr>
              <a:t> </a:t>
            </a:r>
            <a:r>
              <a:rPr sz="1650" b="1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Source Han Sans KR Heavy"/>
              </a:rPr>
              <a:t>3</a:t>
            </a:r>
            <a:r>
              <a:rPr sz="1650" b="1" spc="-45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Source Han Sans KR Heavy"/>
              </a:rPr>
              <a:t> </a:t>
            </a:r>
            <a:r>
              <a:rPr sz="1650" b="1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Source Han Sans KR Heavy"/>
              </a:rPr>
              <a:t>~</a:t>
            </a:r>
            <a:r>
              <a:rPr sz="1650" b="1" spc="-45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Source Han Sans KR Heavy"/>
              </a:rPr>
              <a:t> </a:t>
            </a:r>
            <a:r>
              <a:rPr sz="1650" b="1" spc="-55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Source Han Sans KR Heavy"/>
              </a:rPr>
              <a:t>15</a:t>
            </a:r>
            <a:r>
              <a:rPr sz="1650" b="1" spc="-45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Source Han Sans KR Heavy"/>
              </a:rPr>
              <a:t> </a:t>
            </a:r>
            <a:r>
              <a:rPr sz="1650" b="1" spc="-20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Source Han Sans KR Heavy"/>
              </a:rPr>
              <a:t>영업일)</a:t>
            </a:r>
            <a:endParaRPr sz="1650">
              <a:latin typeface="나눔스퀘어" panose="020B0600000101010101" pitchFamily="50" charset="-127"/>
              <a:ea typeface="나눔스퀘어" panose="020B0600000101010101" pitchFamily="50" charset="-127"/>
              <a:cs typeface="Source Han Sans KR Heavy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6319503" y="3978936"/>
            <a:ext cx="2722880" cy="503560"/>
          </a:xfrm>
          <a:prstGeom prst="rect">
            <a:avLst/>
          </a:prstGeom>
          <a:solidFill>
            <a:srgbClr val="F6F6F6"/>
          </a:solidFill>
        </p:spPr>
        <p:txBody>
          <a:bodyPr vert="horz" wrap="square" lIns="0" tIns="108585" rIns="0" bIns="0" rtlCol="0" anchor="ctr">
            <a:noAutofit/>
          </a:bodyPr>
          <a:lstStyle/>
          <a:p>
            <a:pPr marL="346075">
              <a:lnSpc>
                <a:spcPct val="100000"/>
              </a:lnSpc>
              <a:spcBef>
                <a:spcPts val="855"/>
              </a:spcBef>
            </a:pPr>
            <a:r>
              <a:rPr sz="1650" b="1" spc="-50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Source Han Sans KR Heavy"/>
              </a:rPr>
              <a:t>심사</a:t>
            </a:r>
            <a:r>
              <a:rPr sz="1650" b="1" spc="-40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Source Han Sans KR Heavy"/>
              </a:rPr>
              <a:t> </a:t>
            </a:r>
            <a:r>
              <a:rPr sz="1650" b="1" spc="-80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Source Han Sans KR Heavy"/>
              </a:rPr>
              <a:t>(평균</a:t>
            </a:r>
            <a:r>
              <a:rPr sz="1650" b="1" spc="-40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Source Han Sans KR Heavy"/>
              </a:rPr>
              <a:t> </a:t>
            </a:r>
            <a:r>
              <a:rPr sz="1650" b="1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Source Han Sans KR Heavy"/>
              </a:rPr>
              <a:t>3</a:t>
            </a:r>
            <a:r>
              <a:rPr sz="1650" b="1" spc="-40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Source Han Sans KR Heavy"/>
              </a:rPr>
              <a:t> </a:t>
            </a:r>
            <a:r>
              <a:rPr sz="1650" b="1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Source Han Sans KR Heavy"/>
              </a:rPr>
              <a:t>~</a:t>
            </a:r>
            <a:r>
              <a:rPr sz="1650" b="1" spc="-35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Source Han Sans KR Heavy"/>
              </a:rPr>
              <a:t> </a:t>
            </a:r>
            <a:r>
              <a:rPr sz="1650" b="1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Source Han Sans KR Heavy"/>
              </a:rPr>
              <a:t>5</a:t>
            </a:r>
            <a:r>
              <a:rPr sz="1650" b="1" spc="-40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Source Han Sans KR Heavy"/>
              </a:rPr>
              <a:t> </a:t>
            </a:r>
            <a:r>
              <a:rPr sz="1650" b="1" spc="-20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Source Han Sans KR Heavy"/>
              </a:rPr>
              <a:t>영업일)</a:t>
            </a:r>
            <a:endParaRPr sz="1650">
              <a:latin typeface="나눔스퀘어" panose="020B0600000101010101" pitchFamily="50" charset="-127"/>
              <a:ea typeface="나눔스퀘어" panose="020B0600000101010101" pitchFamily="50" charset="-127"/>
              <a:cs typeface="Source Han Sans KR Heavy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3731696" y="3978936"/>
            <a:ext cx="2468245" cy="503560"/>
          </a:xfrm>
          <a:prstGeom prst="rect">
            <a:avLst/>
          </a:prstGeom>
          <a:solidFill>
            <a:srgbClr val="F6F6F6"/>
          </a:solidFill>
        </p:spPr>
        <p:txBody>
          <a:bodyPr vert="horz" wrap="square" lIns="0" tIns="108585" rIns="0" bIns="0" rtlCol="0" anchor="ctr">
            <a:noAutofit/>
          </a:bodyPr>
          <a:lstStyle/>
          <a:p>
            <a:pPr algn="ctr">
              <a:lnSpc>
                <a:spcPct val="100000"/>
              </a:lnSpc>
              <a:spcBef>
                <a:spcPts val="855"/>
              </a:spcBef>
            </a:pPr>
            <a:r>
              <a:rPr sz="1650" b="1" spc="-20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Source Han Sans KR Heavy"/>
              </a:rPr>
              <a:t>가입</a:t>
            </a:r>
            <a:r>
              <a:rPr sz="1650" b="1" spc="-70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Source Han Sans KR Heavy"/>
              </a:rPr>
              <a:t> </a:t>
            </a:r>
            <a:r>
              <a:rPr sz="1650" b="1" spc="-25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Source Han Sans KR Heavy"/>
              </a:rPr>
              <a:t>완료</a:t>
            </a:r>
            <a:endParaRPr sz="1650">
              <a:latin typeface="나눔스퀘어" panose="020B0600000101010101" pitchFamily="50" charset="-127"/>
              <a:ea typeface="나눔스퀘어" panose="020B0600000101010101" pitchFamily="50" charset="-127"/>
              <a:cs typeface="Source Han Sans KR Heavy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390716" y="4711014"/>
            <a:ext cx="2132330" cy="654050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lstStyle/>
          <a:p>
            <a:pPr marL="12700" marR="5080" indent="540385">
              <a:lnSpc>
                <a:spcPct val="124900"/>
              </a:lnSpc>
              <a:spcBef>
                <a:spcPts val="100"/>
              </a:spcBef>
            </a:pPr>
            <a:r>
              <a:rPr sz="1650" b="1" spc="-20" dirty="0">
                <a:solidFill>
                  <a:srgbClr val="FFFFFF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Source Han Sans KR Heavy"/>
              </a:rPr>
              <a:t>가입</a:t>
            </a:r>
            <a:r>
              <a:rPr sz="1650" b="1" spc="-50" dirty="0">
                <a:solidFill>
                  <a:srgbClr val="FFFFFF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Source Han Sans KR Heavy"/>
              </a:rPr>
              <a:t> </a:t>
            </a:r>
            <a:r>
              <a:rPr sz="1650" b="1" spc="-60" dirty="0">
                <a:solidFill>
                  <a:srgbClr val="FFFFFF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Source Han Sans KR Heavy"/>
              </a:rPr>
              <a:t>조건</a:t>
            </a:r>
            <a:r>
              <a:rPr sz="1650" b="1" spc="-50" dirty="0">
                <a:solidFill>
                  <a:srgbClr val="FFFFFF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Source Han Sans KR Heavy"/>
              </a:rPr>
              <a:t> 및 </a:t>
            </a:r>
            <a:r>
              <a:rPr sz="1650" b="1" spc="-100" dirty="0">
                <a:solidFill>
                  <a:srgbClr val="FFFFFF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Source Han Sans KR Heavy"/>
              </a:rPr>
              <a:t>사이트</a:t>
            </a:r>
            <a:r>
              <a:rPr sz="1650" b="1" spc="-145" dirty="0">
                <a:solidFill>
                  <a:srgbClr val="FFFFFF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Source Han Sans KR Heavy"/>
              </a:rPr>
              <a:t> </a:t>
            </a:r>
            <a:r>
              <a:rPr sz="1650" b="1" spc="-110" dirty="0">
                <a:solidFill>
                  <a:srgbClr val="FFFFFF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Source Han Sans KR Heavy"/>
              </a:rPr>
              <a:t>적합성/리스크</a:t>
            </a:r>
            <a:r>
              <a:rPr sz="1650" b="1" spc="-145" dirty="0">
                <a:solidFill>
                  <a:srgbClr val="FFFFFF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Source Han Sans KR Heavy"/>
              </a:rPr>
              <a:t> </a:t>
            </a:r>
            <a:r>
              <a:rPr sz="1650" b="1" spc="-65" dirty="0">
                <a:solidFill>
                  <a:srgbClr val="FFFFFF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Source Han Sans KR Heavy"/>
              </a:rPr>
              <a:t>심사</a:t>
            </a:r>
            <a:endParaRPr sz="1650">
              <a:latin typeface="나눔스퀘어" panose="020B0600000101010101" pitchFamily="50" charset="-127"/>
              <a:ea typeface="나눔스퀘어" panose="020B0600000101010101" pitchFamily="50" charset="-127"/>
              <a:cs typeface="Source Han Sans KR Heavy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2159336" y="4930903"/>
            <a:ext cx="937894" cy="276860"/>
          </a:xfrm>
          <a:prstGeom prst="rect">
            <a:avLst/>
          </a:prstGeom>
        </p:spPr>
        <p:txBody>
          <a:bodyPr vert="horz" wrap="square" lIns="0" tIns="12065" rIns="0" bIns="0" rtlCol="0">
            <a:no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50" b="1" spc="-75" dirty="0">
                <a:solidFill>
                  <a:srgbClr val="FFFFFF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Source Han Sans KR Heavy"/>
              </a:rPr>
              <a:t>시스템연동</a:t>
            </a:r>
            <a:endParaRPr sz="1650">
              <a:latin typeface="나눔스퀘어" panose="020B0600000101010101" pitchFamily="50" charset="-127"/>
              <a:ea typeface="나눔스퀘어" panose="020B0600000101010101" pitchFamily="50" charset="-127"/>
              <a:cs typeface="Source Han Sans KR Heavy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161464" y="4711014"/>
            <a:ext cx="1415415" cy="654050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lstStyle/>
          <a:p>
            <a:pPr marL="217804" marR="5080" indent="-205740">
              <a:lnSpc>
                <a:spcPct val="124900"/>
              </a:lnSpc>
              <a:spcBef>
                <a:spcPts val="100"/>
              </a:spcBef>
            </a:pPr>
            <a:r>
              <a:rPr sz="1650" b="1" spc="-80" dirty="0">
                <a:solidFill>
                  <a:srgbClr val="FFFFFF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Source Han Sans KR Heavy"/>
              </a:rPr>
              <a:t>가입신청서</a:t>
            </a:r>
            <a:r>
              <a:rPr sz="1650" b="1" spc="-5" dirty="0">
                <a:solidFill>
                  <a:srgbClr val="FFFFFF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Source Han Sans KR Heavy"/>
              </a:rPr>
              <a:t> </a:t>
            </a:r>
            <a:r>
              <a:rPr sz="1650" b="1" spc="-85" dirty="0">
                <a:solidFill>
                  <a:srgbClr val="FFFFFF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Source Han Sans KR Heavy"/>
              </a:rPr>
              <a:t>작성, </a:t>
            </a:r>
            <a:r>
              <a:rPr sz="1650" b="1" spc="-50" dirty="0">
                <a:solidFill>
                  <a:srgbClr val="FFFFFF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Source Han Sans KR Heavy"/>
              </a:rPr>
              <a:t>서류</a:t>
            </a:r>
            <a:r>
              <a:rPr sz="1650" b="1" spc="-45" dirty="0">
                <a:solidFill>
                  <a:srgbClr val="FFFFFF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Source Han Sans KR Heavy"/>
              </a:rPr>
              <a:t> </a:t>
            </a:r>
            <a:r>
              <a:rPr sz="1650" b="1" spc="-25" dirty="0">
                <a:solidFill>
                  <a:srgbClr val="FFFFFF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Source Han Sans KR Heavy"/>
              </a:rPr>
              <a:t>업로드</a:t>
            </a:r>
            <a:endParaRPr sz="1650">
              <a:latin typeface="나눔스퀘어" panose="020B0600000101010101" pitchFamily="50" charset="-127"/>
              <a:ea typeface="나눔스퀘어" panose="020B0600000101010101" pitchFamily="50" charset="-127"/>
              <a:cs typeface="Source Han Sans KR Heavy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459733" y="4930903"/>
            <a:ext cx="1169670" cy="276860"/>
          </a:xfrm>
          <a:prstGeom prst="rect">
            <a:avLst/>
          </a:prstGeom>
        </p:spPr>
        <p:txBody>
          <a:bodyPr vert="horz" wrap="square" lIns="0" tIns="12065" rIns="0" bIns="0" rtlCol="0">
            <a:no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50" b="1" spc="-55" dirty="0">
                <a:solidFill>
                  <a:srgbClr val="FFFFFF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Source Han Sans KR Heavy"/>
              </a:rPr>
              <a:t>1차</a:t>
            </a:r>
            <a:r>
              <a:rPr sz="1650" b="1" spc="-50" dirty="0">
                <a:solidFill>
                  <a:srgbClr val="FFFFFF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Source Han Sans KR Heavy"/>
              </a:rPr>
              <a:t> </a:t>
            </a:r>
            <a:r>
              <a:rPr sz="1650" b="1" spc="-20" dirty="0">
                <a:solidFill>
                  <a:srgbClr val="FFFFFF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Source Han Sans KR Heavy"/>
              </a:rPr>
              <a:t>가입</a:t>
            </a:r>
            <a:r>
              <a:rPr sz="1650" b="1" spc="-55" dirty="0">
                <a:solidFill>
                  <a:srgbClr val="FFFFFF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Source Han Sans KR Heavy"/>
              </a:rPr>
              <a:t> </a:t>
            </a:r>
            <a:r>
              <a:rPr sz="1650" b="1" spc="-25" dirty="0">
                <a:solidFill>
                  <a:srgbClr val="FFFFFF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Source Han Sans KR Heavy"/>
              </a:rPr>
              <a:t>승인</a:t>
            </a:r>
            <a:endParaRPr sz="1650">
              <a:latin typeface="나눔스퀘어" panose="020B0600000101010101" pitchFamily="50" charset="-127"/>
              <a:ea typeface="나눔스퀘어" panose="020B0600000101010101" pitchFamily="50" charset="-127"/>
              <a:cs typeface="Source Han Sans KR Heavy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4740619" y="4711014"/>
            <a:ext cx="959485" cy="654050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lstStyle/>
          <a:p>
            <a:pPr marL="83185" marR="5080" indent="-71120">
              <a:lnSpc>
                <a:spcPct val="124900"/>
              </a:lnSpc>
              <a:spcBef>
                <a:spcPts val="100"/>
              </a:spcBef>
            </a:pPr>
            <a:r>
              <a:rPr sz="1650" b="1" spc="-50" dirty="0">
                <a:solidFill>
                  <a:srgbClr val="FFFFFF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Source Han Sans KR Heavy"/>
              </a:rPr>
              <a:t>최종</a:t>
            </a:r>
            <a:r>
              <a:rPr sz="1650" b="1" spc="-40" dirty="0">
                <a:solidFill>
                  <a:srgbClr val="FFFFFF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Source Han Sans KR Heavy"/>
              </a:rPr>
              <a:t> </a:t>
            </a:r>
            <a:r>
              <a:rPr sz="1650" b="1" spc="-50" dirty="0">
                <a:solidFill>
                  <a:srgbClr val="FFFFFF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Source Han Sans KR Heavy"/>
              </a:rPr>
              <a:t>승인</a:t>
            </a:r>
            <a:r>
              <a:rPr sz="1650" b="1" spc="-40" dirty="0">
                <a:solidFill>
                  <a:srgbClr val="FFFFFF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Source Han Sans KR Heavy"/>
              </a:rPr>
              <a:t> </a:t>
            </a:r>
            <a:r>
              <a:rPr sz="1650" b="1" spc="105" dirty="0">
                <a:solidFill>
                  <a:srgbClr val="FFFFFF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Source Han Sans KR Heavy"/>
              </a:rPr>
              <a:t>/ </a:t>
            </a:r>
            <a:r>
              <a:rPr sz="1650" b="1" spc="-20" dirty="0">
                <a:solidFill>
                  <a:srgbClr val="FFFFFF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Source Han Sans KR Heavy"/>
              </a:rPr>
              <a:t>가입</a:t>
            </a:r>
            <a:r>
              <a:rPr sz="1650" b="1" spc="-70" dirty="0">
                <a:solidFill>
                  <a:srgbClr val="FFFFFF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Source Han Sans KR Heavy"/>
              </a:rPr>
              <a:t> </a:t>
            </a:r>
            <a:r>
              <a:rPr sz="1650" b="1" spc="-35" dirty="0">
                <a:solidFill>
                  <a:srgbClr val="FFFFFF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Source Han Sans KR Heavy"/>
              </a:rPr>
              <a:t>완료</a:t>
            </a:r>
            <a:endParaRPr sz="1650">
              <a:latin typeface="나눔스퀘어" panose="020B0600000101010101" pitchFamily="50" charset="-127"/>
              <a:ea typeface="나눔스퀘어" panose="020B0600000101010101" pitchFamily="50" charset="-127"/>
              <a:cs typeface="Source Han Sans KR Heavy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634894" y="5690528"/>
            <a:ext cx="2468245" cy="2869565"/>
          </a:xfrm>
          <a:prstGeom prst="rect">
            <a:avLst/>
          </a:prstGeom>
          <a:solidFill>
            <a:srgbClr val="FBFBFB"/>
          </a:solidFill>
        </p:spPr>
        <p:txBody>
          <a:bodyPr vert="horz" wrap="square" lIns="0" tIns="33655" rIns="0" bIns="0" rtlCol="0">
            <a:noAutofit/>
          </a:bodyPr>
          <a:lstStyle/>
          <a:p>
            <a:pPr marL="104139" marR="142240">
              <a:lnSpc>
                <a:spcPct val="142200"/>
              </a:lnSpc>
              <a:spcBef>
                <a:spcPts val="265"/>
              </a:spcBef>
            </a:pPr>
            <a:r>
              <a:rPr sz="1450" b="1" spc="-90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Source Han Sans KR Heavy"/>
              </a:rPr>
              <a:t>네이버센터</a:t>
            </a:r>
            <a:r>
              <a:rPr sz="1450" b="1" spc="-100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Source Han Sans KR Heavy"/>
              </a:rPr>
              <a:t> </a:t>
            </a:r>
            <a:r>
              <a:rPr sz="1450" b="1" spc="-40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Source Han Sans KR Heavy"/>
              </a:rPr>
              <a:t>주문형</a:t>
            </a:r>
            <a:r>
              <a:rPr sz="1450" b="1" spc="-95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Source Han Sans KR Heavy"/>
              </a:rPr>
              <a:t> </a:t>
            </a:r>
            <a:r>
              <a:rPr sz="1450" b="1" spc="-30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Source Han Sans KR Heavy"/>
              </a:rPr>
              <a:t>가입</a:t>
            </a:r>
            <a:r>
              <a:rPr sz="1450" b="1" spc="-95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Source Han Sans KR Heavy"/>
              </a:rPr>
              <a:t> </a:t>
            </a:r>
            <a:r>
              <a:rPr sz="1450" b="1" spc="-35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Source Han Sans KR Heavy"/>
              </a:rPr>
              <a:t>신청서 </a:t>
            </a:r>
            <a:r>
              <a:rPr sz="1450" b="1" spc="-20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Source Han Sans KR Heavy"/>
              </a:rPr>
              <a:t>정보입력</a:t>
            </a:r>
            <a:endParaRPr sz="1450">
              <a:latin typeface="나눔스퀘어" panose="020B0600000101010101" pitchFamily="50" charset="-127"/>
              <a:ea typeface="나눔스퀘어" panose="020B0600000101010101" pitchFamily="50" charset="-127"/>
              <a:cs typeface="Source Han Sans KR Heavy"/>
            </a:endParaRPr>
          </a:p>
          <a:p>
            <a:pPr marL="104139" marR="511175">
              <a:lnSpc>
                <a:spcPct val="142200"/>
              </a:lnSpc>
              <a:spcBef>
                <a:spcPts val="2060"/>
              </a:spcBef>
            </a:pPr>
            <a:r>
              <a:rPr sz="1450" b="1" spc="-55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Source Han Sans KR Heavy"/>
              </a:rPr>
              <a:t>개인</a:t>
            </a:r>
            <a:r>
              <a:rPr sz="1450" b="1" spc="-110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Source Han Sans KR Heavy"/>
              </a:rPr>
              <a:t> </a:t>
            </a:r>
            <a:r>
              <a:rPr sz="1450" b="1" spc="150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Source Han Sans KR Heavy"/>
              </a:rPr>
              <a:t>/</a:t>
            </a:r>
            <a:r>
              <a:rPr sz="1450" b="1" spc="-105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Source Han Sans KR Heavy"/>
              </a:rPr>
              <a:t> </a:t>
            </a:r>
            <a:r>
              <a:rPr sz="1450" b="1" spc="-60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Source Han Sans KR Heavy"/>
              </a:rPr>
              <a:t>법인</a:t>
            </a:r>
            <a:r>
              <a:rPr sz="1450" b="1" spc="-105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Source Han Sans KR Heavy"/>
              </a:rPr>
              <a:t> </a:t>
            </a:r>
            <a:r>
              <a:rPr sz="1450" b="1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Source Han Sans KR Heavy"/>
              </a:rPr>
              <a:t>별</a:t>
            </a:r>
            <a:r>
              <a:rPr sz="1450" b="1" spc="-105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Source Han Sans KR Heavy"/>
              </a:rPr>
              <a:t> </a:t>
            </a:r>
            <a:r>
              <a:rPr sz="1450" b="1" spc="-65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Source Han Sans KR Heavy"/>
              </a:rPr>
              <a:t>가입신청서 </a:t>
            </a:r>
            <a:r>
              <a:rPr sz="1450" b="1" spc="-60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Source Han Sans KR Heavy"/>
              </a:rPr>
              <a:t>가입서류</a:t>
            </a:r>
            <a:r>
              <a:rPr sz="1450" b="1" spc="-110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Source Han Sans KR Heavy"/>
              </a:rPr>
              <a:t> </a:t>
            </a:r>
            <a:r>
              <a:rPr sz="1450" b="1" spc="-50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Source Han Sans KR Heavy"/>
              </a:rPr>
              <a:t>첨부</a:t>
            </a:r>
            <a:r>
              <a:rPr sz="1450" b="1" spc="-110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Source Han Sans KR Heavy"/>
              </a:rPr>
              <a:t> </a:t>
            </a:r>
            <a:r>
              <a:rPr sz="1450" b="1" spc="-25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Source Han Sans KR Heavy"/>
              </a:rPr>
              <a:t>항목에 </a:t>
            </a:r>
            <a:r>
              <a:rPr sz="1450" b="1" spc="-45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Source Han Sans KR Heavy"/>
              </a:rPr>
              <a:t>서류</a:t>
            </a:r>
            <a:r>
              <a:rPr sz="1450" b="1" spc="-110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Source Han Sans KR Heavy"/>
              </a:rPr>
              <a:t> </a:t>
            </a:r>
            <a:r>
              <a:rPr sz="1450" b="1" spc="-25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Source Han Sans KR Heavy"/>
              </a:rPr>
              <a:t>업로드</a:t>
            </a:r>
            <a:endParaRPr sz="1450">
              <a:latin typeface="나눔스퀘어" panose="020B0600000101010101" pitchFamily="50" charset="-127"/>
              <a:ea typeface="나눔스퀘어" panose="020B0600000101010101" pitchFamily="50" charset="-127"/>
              <a:cs typeface="Source Han Sans KR Heavy"/>
            </a:endParaRPr>
          </a:p>
          <a:p>
            <a:pPr>
              <a:lnSpc>
                <a:spcPct val="100000"/>
              </a:lnSpc>
              <a:spcBef>
                <a:spcPts val="110"/>
              </a:spcBef>
            </a:pPr>
            <a:endParaRPr sz="1450">
              <a:latin typeface="나눔스퀘어" panose="020B0600000101010101" pitchFamily="50" charset="-127"/>
              <a:ea typeface="나눔스퀘어" panose="020B0600000101010101" pitchFamily="50" charset="-127"/>
              <a:cs typeface="Source Han Sans KR Heavy"/>
            </a:endParaRPr>
          </a:p>
          <a:p>
            <a:pPr marL="104139">
              <a:lnSpc>
                <a:spcPct val="100000"/>
              </a:lnSpc>
            </a:pPr>
            <a:r>
              <a:rPr sz="1200" b="1" spc="-80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Source Han Sans KR Heavy"/>
              </a:rPr>
              <a:t>※</a:t>
            </a:r>
            <a:r>
              <a:rPr sz="1200" b="1" spc="-75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Source Han Sans KR Heavy"/>
              </a:rPr>
              <a:t> </a:t>
            </a:r>
            <a:r>
              <a:rPr sz="1200" b="1" spc="-25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Source Han Sans KR Heavy"/>
              </a:rPr>
              <a:t>서류</a:t>
            </a:r>
            <a:r>
              <a:rPr sz="1200" b="1" spc="-70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Source Han Sans KR Heavy"/>
              </a:rPr>
              <a:t> </a:t>
            </a:r>
            <a:r>
              <a:rPr sz="1200" b="1" spc="-35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Source Han Sans KR Heavy"/>
              </a:rPr>
              <a:t>스캔한</a:t>
            </a:r>
            <a:r>
              <a:rPr sz="1200" b="1" spc="-75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Source Han Sans KR Heavy"/>
              </a:rPr>
              <a:t> </a:t>
            </a:r>
            <a:r>
              <a:rPr sz="1200" b="1" spc="-45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Source Han Sans KR Heavy"/>
              </a:rPr>
              <a:t>이미지</a:t>
            </a:r>
            <a:r>
              <a:rPr sz="1200" b="1" spc="-70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Source Han Sans KR Heavy"/>
              </a:rPr>
              <a:t> </a:t>
            </a:r>
            <a:r>
              <a:rPr sz="1200" b="1" spc="-10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Source Han Sans KR Heavy"/>
              </a:rPr>
              <a:t>파일</a:t>
            </a:r>
            <a:r>
              <a:rPr sz="1200" b="1" spc="-75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Source Han Sans KR Heavy"/>
              </a:rPr>
              <a:t> </a:t>
            </a:r>
            <a:r>
              <a:rPr sz="1200" b="1" spc="-25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Source Han Sans KR Heavy"/>
              </a:rPr>
              <a:t>업로드</a:t>
            </a:r>
            <a:endParaRPr sz="1200">
              <a:latin typeface="나눔스퀘어" panose="020B0600000101010101" pitchFamily="50" charset="-127"/>
              <a:ea typeface="나눔스퀘어" panose="020B0600000101010101" pitchFamily="50" charset="-127"/>
              <a:cs typeface="Source Han Sans KR Heavy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1398312" y="5690528"/>
            <a:ext cx="2468245" cy="2869565"/>
          </a:xfrm>
          <a:prstGeom prst="rect">
            <a:avLst/>
          </a:prstGeom>
          <a:solidFill>
            <a:srgbClr val="FBFBFB"/>
          </a:solidFill>
        </p:spPr>
        <p:txBody>
          <a:bodyPr vert="horz" wrap="square" lIns="0" tIns="127000" rIns="0" bIns="0" rtlCol="0">
            <a:noAutofit/>
          </a:bodyPr>
          <a:lstStyle/>
          <a:p>
            <a:pPr marL="104139">
              <a:lnSpc>
                <a:spcPct val="100000"/>
              </a:lnSpc>
              <a:spcBef>
                <a:spcPts val="1000"/>
              </a:spcBef>
            </a:pPr>
            <a:r>
              <a:rPr sz="1450" b="1" spc="-10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Source Han Sans KR Heavy"/>
              </a:rPr>
              <a:t>네이버페이</a:t>
            </a:r>
            <a:endParaRPr sz="1450">
              <a:latin typeface="나눔스퀘어" panose="020B0600000101010101" pitchFamily="50" charset="-127"/>
              <a:ea typeface="나눔스퀘어" panose="020B0600000101010101" pitchFamily="50" charset="-127"/>
              <a:cs typeface="Source Han Sans KR Heavy"/>
            </a:endParaRPr>
          </a:p>
          <a:p>
            <a:pPr marL="104139">
              <a:lnSpc>
                <a:spcPct val="100000"/>
              </a:lnSpc>
              <a:spcBef>
                <a:spcPts val="730"/>
              </a:spcBef>
            </a:pPr>
            <a:r>
              <a:rPr sz="1450" b="1" spc="-35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Source Han Sans KR Heavy"/>
              </a:rPr>
              <a:t>제휴</a:t>
            </a:r>
            <a:r>
              <a:rPr sz="1450" b="1" spc="-105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Source Han Sans KR Heavy"/>
              </a:rPr>
              <a:t> </a:t>
            </a:r>
            <a:r>
              <a:rPr sz="1450" b="1" spc="-75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Source Han Sans KR Heavy"/>
              </a:rPr>
              <a:t>호스팅사</a:t>
            </a:r>
            <a:r>
              <a:rPr sz="1450" b="1" spc="-100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Source Han Sans KR Heavy"/>
              </a:rPr>
              <a:t> </a:t>
            </a:r>
            <a:r>
              <a:rPr sz="1450" b="1" spc="-45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Source Han Sans KR Heavy"/>
              </a:rPr>
              <a:t>이용</a:t>
            </a:r>
            <a:r>
              <a:rPr sz="1450" b="1" spc="-100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Source Han Sans KR Heavy"/>
              </a:rPr>
              <a:t> </a:t>
            </a:r>
            <a:r>
              <a:rPr sz="1450" b="1" spc="-50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Source Han Sans KR Heavy"/>
              </a:rPr>
              <a:t>몰</a:t>
            </a:r>
            <a:endParaRPr sz="1450">
              <a:latin typeface="나눔스퀘어" panose="020B0600000101010101" pitchFamily="50" charset="-127"/>
              <a:ea typeface="나눔스퀘어" panose="020B0600000101010101" pitchFamily="50" charset="-127"/>
              <a:cs typeface="Source Han Sans KR Heavy"/>
            </a:endParaRPr>
          </a:p>
          <a:p>
            <a:pPr marL="104139">
              <a:lnSpc>
                <a:spcPct val="100000"/>
              </a:lnSpc>
              <a:spcBef>
                <a:spcPts val="785"/>
              </a:spcBef>
            </a:pPr>
            <a:r>
              <a:rPr sz="1200" b="1" spc="-25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ExtraBold"/>
              </a:rPr>
              <a:t>이용</a:t>
            </a:r>
            <a:r>
              <a:rPr sz="1200" b="1" spc="-120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ExtraBold"/>
              </a:rPr>
              <a:t> </a:t>
            </a:r>
            <a:r>
              <a:rPr sz="1200" b="1" spc="-40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ExtraBold"/>
              </a:rPr>
              <a:t>호스팅사</a:t>
            </a:r>
            <a:r>
              <a:rPr sz="1200" b="1" spc="-114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ExtraBold"/>
              </a:rPr>
              <a:t> </a:t>
            </a:r>
            <a:r>
              <a:rPr sz="1200" b="1" spc="-25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ExtraBold"/>
              </a:rPr>
              <a:t>연동</a:t>
            </a:r>
            <a:r>
              <a:rPr sz="1200" b="1" spc="-114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ExtraBold"/>
              </a:rPr>
              <a:t> </a:t>
            </a:r>
            <a:r>
              <a:rPr sz="1200" b="1" spc="-25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ExtraBold"/>
              </a:rPr>
              <a:t>요청</a:t>
            </a:r>
            <a:endParaRPr sz="1200">
              <a:latin typeface="나눔스퀘어" panose="020B0600000101010101" pitchFamily="50" charset="-127"/>
              <a:ea typeface="나눔스퀘어" panose="020B0600000101010101" pitchFamily="50" charset="-127"/>
              <a:cs typeface="Adobe Clean Han ExtraBold"/>
            </a:endParaRPr>
          </a:p>
          <a:p>
            <a:pPr>
              <a:lnSpc>
                <a:spcPct val="100000"/>
              </a:lnSpc>
              <a:spcBef>
                <a:spcPts val="254"/>
              </a:spcBef>
            </a:pPr>
            <a:endParaRPr sz="1200">
              <a:latin typeface="나눔스퀘어" panose="020B0600000101010101" pitchFamily="50" charset="-127"/>
              <a:ea typeface="나눔스퀘어" panose="020B0600000101010101" pitchFamily="50" charset="-127"/>
              <a:cs typeface="Adobe Clean Han ExtraBold"/>
            </a:endParaRPr>
          </a:p>
          <a:p>
            <a:pPr marL="104139">
              <a:lnSpc>
                <a:spcPct val="100000"/>
              </a:lnSpc>
            </a:pPr>
            <a:r>
              <a:rPr sz="1450" b="1" spc="-80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Source Han Sans KR Heavy"/>
              </a:rPr>
              <a:t>독립몰일 </a:t>
            </a:r>
            <a:r>
              <a:rPr sz="1450" b="1" spc="-25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Source Han Sans KR Heavy"/>
              </a:rPr>
              <a:t>경우</a:t>
            </a:r>
            <a:endParaRPr sz="1450">
              <a:latin typeface="나눔스퀘어" panose="020B0600000101010101" pitchFamily="50" charset="-127"/>
              <a:ea typeface="나눔스퀘어" panose="020B0600000101010101" pitchFamily="50" charset="-127"/>
              <a:cs typeface="Source Han Sans KR Heavy"/>
            </a:endParaRPr>
          </a:p>
          <a:p>
            <a:pPr marL="104139" marR="198755">
              <a:lnSpc>
                <a:spcPct val="143200"/>
              </a:lnSpc>
              <a:spcBef>
                <a:spcPts val="160"/>
              </a:spcBef>
            </a:pPr>
            <a:r>
              <a:rPr sz="1200" b="1" spc="-40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ExtraBold"/>
              </a:rPr>
              <a:t>제공되는</a:t>
            </a:r>
            <a:r>
              <a:rPr sz="1200" b="1" spc="-105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ExtraBold"/>
              </a:rPr>
              <a:t> </a:t>
            </a:r>
            <a:r>
              <a:rPr sz="1200" b="1" spc="-30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ExtraBold"/>
              </a:rPr>
              <a:t>가이드</a:t>
            </a:r>
            <a:r>
              <a:rPr sz="1200" b="1" spc="-105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ExtraBold"/>
              </a:rPr>
              <a:t> </a:t>
            </a:r>
            <a:r>
              <a:rPr sz="1200" b="1" spc="-30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ExtraBold"/>
              </a:rPr>
              <a:t>확인하여</a:t>
            </a:r>
            <a:r>
              <a:rPr sz="1200" b="1" spc="-105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ExtraBold"/>
              </a:rPr>
              <a:t> </a:t>
            </a:r>
            <a:r>
              <a:rPr sz="1200" b="1" spc="-30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ExtraBold"/>
              </a:rPr>
              <a:t>상품</a:t>
            </a:r>
            <a:r>
              <a:rPr sz="1200" b="1" spc="-105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ExtraBold"/>
              </a:rPr>
              <a:t> </a:t>
            </a:r>
            <a:r>
              <a:rPr sz="1200" b="1" spc="-25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ExtraBold"/>
              </a:rPr>
              <a:t>정보 </a:t>
            </a:r>
            <a:r>
              <a:rPr sz="1200" b="1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ExtraBold"/>
              </a:rPr>
              <a:t>및</a:t>
            </a:r>
            <a:r>
              <a:rPr sz="1200" b="1" spc="-120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ExtraBold"/>
              </a:rPr>
              <a:t> </a:t>
            </a:r>
            <a:r>
              <a:rPr sz="1200" b="1" spc="-10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ExtraBold"/>
              </a:rPr>
              <a:t>구매</a:t>
            </a:r>
            <a:r>
              <a:rPr sz="1200" b="1" spc="-120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ExtraBold"/>
              </a:rPr>
              <a:t> </a:t>
            </a:r>
            <a:r>
              <a:rPr sz="1200" b="1" spc="-25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ExtraBold"/>
              </a:rPr>
              <a:t>정보</a:t>
            </a:r>
            <a:r>
              <a:rPr sz="1200" b="1" spc="-114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ExtraBold"/>
              </a:rPr>
              <a:t> </a:t>
            </a:r>
            <a:r>
              <a:rPr sz="1200" b="1" spc="-25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ExtraBold"/>
              </a:rPr>
              <a:t>연동</a:t>
            </a:r>
            <a:r>
              <a:rPr sz="1200" b="1" spc="-120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ExtraBold"/>
              </a:rPr>
              <a:t> </a:t>
            </a:r>
            <a:r>
              <a:rPr sz="1200" b="1" spc="-40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ExtraBold"/>
              </a:rPr>
              <a:t>시스템</a:t>
            </a:r>
            <a:r>
              <a:rPr sz="1200" b="1" spc="-114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ExtraBold"/>
              </a:rPr>
              <a:t> </a:t>
            </a:r>
            <a:r>
              <a:rPr sz="1200" b="1" spc="-25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ExtraBold"/>
              </a:rPr>
              <a:t>개발</a:t>
            </a:r>
            <a:endParaRPr sz="1200">
              <a:latin typeface="나눔스퀘어" panose="020B0600000101010101" pitchFamily="50" charset="-127"/>
              <a:ea typeface="나눔스퀘어" panose="020B0600000101010101" pitchFamily="50" charset="-127"/>
              <a:cs typeface="Adobe Clean Han ExtraBold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222700" y="5690528"/>
            <a:ext cx="2468245" cy="2869565"/>
          </a:xfrm>
          <a:prstGeom prst="rect">
            <a:avLst/>
          </a:prstGeom>
          <a:solidFill>
            <a:srgbClr val="FBFBFB"/>
          </a:solidFill>
        </p:spPr>
        <p:txBody>
          <a:bodyPr vert="horz" wrap="square" lIns="0" tIns="33655" rIns="0" bIns="0" rtlCol="0">
            <a:noAutofit/>
          </a:bodyPr>
          <a:lstStyle/>
          <a:p>
            <a:pPr marL="104139" marR="932815">
              <a:lnSpc>
                <a:spcPct val="142200"/>
              </a:lnSpc>
              <a:spcBef>
                <a:spcPts val="265"/>
              </a:spcBef>
            </a:pPr>
            <a:r>
              <a:rPr sz="1450" b="1" spc="-40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Source Han Sans KR Heavy"/>
              </a:rPr>
              <a:t>주문형</a:t>
            </a:r>
            <a:r>
              <a:rPr sz="1450" b="1" spc="-105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Source Han Sans KR Heavy"/>
              </a:rPr>
              <a:t> </a:t>
            </a:r>
            <a:r>
              <a:rPr sz="1450" b="1" spc="-30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Source Han Sans KR Heavy"/>
              </a:rPr>
              <a:t>가입</a:t>
            </a:r>
            <a:r>
              <a:rPr sz="1450" b="1" spc="-105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Source Han Sans KR Heavy"/>
              </a:rPr>
              <a:t> </a:t>
            </a:r>
            <a:r>
              <a:rPr sz="1450" b="1" spc="-55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Source Han Sans KR Heavy"/>
              </a:rPr>
              <a:t>조건</a:t>
            </a:r>
            <a:r>
              <a:rPr sz="1450" b="1" spc="-105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Source Han Sans KR Heavy"/>
              </a:rPr>
              <a:t> </a:t>
            </a:r>
            <a:r>
              <a:rPr sz="1450" b="1" spc="-50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Source Han Sans KR Heavy"/>
              </a:rPr>
              <a:t>및 </a:t>
            </a:r>
            <a:r>
              <a:rPr sz="1450" b="1" spc="-60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Source Han Sans KR Heavy"/>
              </a:rPr>
              <a:t>사이트</a:t>
            </a:r>
            <a:r>
              <a:rPr sz="1450" b="1" spc="-85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Source Han Sans KR Heavy"/>
              </a:rPr>
              <a:t> </a:t>
            </a:r>
            <a:r>
              <a:rPr sz="1450" b="1" spc="-25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Source Han Sans KR Heavy"/>
              </a:rPr>
              <a:t>심사</a:t>
            </a:r>
            <a:endParaRPr sz="1450">
              <a:latin typeface="나눔스퀘어" panose="020B0600000101010101" pitchFamily="50" charset="-127"/>
              <a:ea typeface="나눔스퀘어" panose="020B0600000101010101" pitchFamily="50" charset="-127"/>
              <a:cs typeface="Source Han Sans KR Heavy"/>
            </a:endParaRPr>
          </a:p>
          <a:p>
            <a:pPr marL="193675" indent="-89535">
              <a:lnSpc>
                <a:spcPct val="100000"/>
              </a:lnSpc>
              <a:spcBef>
                <a:spcPts val="780"/>
              </a:spcBef>
              <a:buChar char="-"/>
              <a:tabLst>
                <a:tab pos="193675" algn="l"/>
              </a:tabLst>
            </a:pPr>
            <a:r>
              <a:rPr sz="1200" b="1" spc="-45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ExtraBold"/>
              </a:rPr>
              <a:t>서비스</a:t>
            </a:r>
            <a:r>
              <a:rPr sz="1200" b="1" spc="-120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ExtraBold"/>
              </a:rPr>
              <a:t> </a:t>
            </a:r>
            <a:r>
              <a:rPr sz="1200" b="1" spc="-10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ExtraBold"/>
              </a:rPr>
              <a:t>가입</a:t>
            </a:r>
            <a:r>
              <a:rPr sz="1200" b="1" spc="-120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ExtraBold"/>
              </a:rPr>
              <a:t> </a:t>
            </a:r>
            <a:r>
              <a:rPr sz="1200" b="1" spc="-35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ExtraBold"/>
              </a:rPr>
              <a:t>조건</a:t>
            </a:r>
            <a:endParaRPr sz="1200">
              <a:latin typeface="나눔스퀘어" panose="020B0600000101010101" pitchFamily="50" charset="-127"/>
              <a:ea typeface="나눔스퀘어" panose="020B0600000101010101" pitchFamily="50" charset="-127"/>
              <a:cs typeface="Adobe Clean Han ExtraBold"/>
            </a:endParaRPr>
          </a:p>
          <a:p>
            <a:pPr marL="193675" indent="-89535">
              <a:lnSpc>
                <a:spcPct val="100000"/>
              </a:lnSpc>
              <a:spcBef>
                <a:spcPts val="620"/>
              </a:spcBef>
              <a:buChar char="-"/>
              <a:tabLst>
                <a:tab pos="193675" algn="l"/>
              </a:tabLst>
            </a:pPr>
            <a:r>
              <a:rPr sz="1200" b="1" spc="-25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ExtraBold"/>
              </a:rPr>
              <a:t>취급</a:t>
            </a:r>
            <a:r>
              <a:rPr sz="1200" b="1" spc="-120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ExtraBold"/>
              </a:rPr>
              <a:t> </a:t>
            </a:r>
            <a:r>
              <a:rPr sz="1200" b="1" spc="-45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ExtraBold"/>
              </a:rPr>
              <a:t>불가</a:t>
            </a:r>
            <a:r>
              <a:rPr sz="1200" b="1" spc="-120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ExtraBold"/>
              </a:rPr>
              <a:t> </a:t>
            </a:r>
            <a:r>
              <a:rPr sz="1200" b="1" spc="-30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ExtraBold"/>
              </a:rPr>
              <a:t>상품</a:t>
            </a:r>
            <a:r>
              <a:rPr sz="1200" b="1" spc="-114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ExtraBold"/>
              </a:rPr>
              <a:t> </a:t>
            </a:r>
            <a:r>
              <a:rPr sz="1200" b="1" spc="-25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ExtraBold"/>
              </a:rPr>
              <a:t>기준</a:t>
            </a:r>
            <a:endParaRPr sz="1200">
              <a:latin typeface="나눔스퀘어" panose="020B0600000101010101" pitchFamily="50" charset="-127"/>
              <a:ea typeface="나눔스퀘어" panose="020B0600000101010101" pitchFamily="50" charset="-127"/>
              <a:cs typeface="Adobe Clean Han ExtraBold"/>
            </a:endParaRPr>
          </a:p>
          <a:p>
            <a:pPr>
              <a:lnSpc>
                <a:spcPct val="100000"/>
              </a:lnSpc>
              <a:spcBef>
                <a:spcPts val="260"/>
              </a:spcBef>
            </a:pPr>
            <a:endParaRPr sz="1200">
              <a:latin typeface="나눔스퀘어" panose="020B0600000101010101" pitchFamily="50" charset="-127"/>
              <a:ea typeface="나눔스퀘어" panose="020B0600000101010101" pitchFamily="50" charset="-127"/>
              <a:cs typeface="Adobe Clean Han ExtraBold"/>
            </a:endParaRPr>
          </a:p>
          <a:p>
            <a:pPr marL="104139">
              <a:lnSpc>
                <a:spcPct val="100000"/>
              </a:lnSpc>
            </a:pPr>
            <a:r>
              <a:rPr sz="1450" b="1" spc="-75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Source Han Sans KR Heavy"/>
              </a:rPr>
              <a:t>고객</a:t>
            </a:r>
            <a:r>
              <a:rPr sz="1450" b="1" spc="-95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Source Han Sans KR Heavy"/>
              </a:rPr>
              <a:t> </a:t>
            </a:r>
            <a:r>
              <a:rPr sz="1450" b="1" spc="-25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Source Han Sans KR Heavy"/>
              </a:rPr>
              <a:t>확인</a:t>
            </a:r>
            <a:endParaRPr sz="1450">
              <a:latin typeface="나눔스퀘어" panose="020B0600000101010101" pitchFamily="50" charset="-127"/>
              <a:ea typeface="나눔스퀘어" panose="020B0600000101010101" pitchFamily="50" charset="-127"/>
              <a:cs typeface="Source Han Sans KR Heavy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3986107" y="5690528"/>
            <a:ext cx="2468245" cy="2869565"/>
          </a:xfrm>
          <a:prstGeom prst="rect">
            <a:avLst/>
          </a:prstGeom>
          <a:solidFill>
            <a:srgbClr val="FBFBFB"/>
          </a:solidFill>
        </p:spPr>
        <p:txBody>
          <a:bodyPr vert="horz" wrap="square" lIns="0" tIns="127000" rIns="0" bIns="0" rtlCol="0">
            <a:noAutofit/>
          </a:bodyPr>
          <a:lstStyle/>
          <a:p>
            <a:pPr marL="104139">
              <a:lnSpc>
                <a:spcPct val="100000"/>
              </a:lnSpc>
              <a:spcBef>
                <a:spcPts val="1000"/>
              </a:spcBef>
            </a:pPr>
            <a:r>
              <a:rPr sz="1450" b="1" spc="-70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Source Han Sans KR Heavy"/>
              </a:rPr>
              <a:t>서비스</a:t>
            </a:r>
            <a:r>
              <a:rPr sz="1450" b="1" spc="-110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Source Han Sans KR Heavy"/>
              </a:rPr>
              <a:t> </a:t>
            </a:r>
            <a:r>
              <a:rPr sz="1450" b="1" spc="-35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Source Han Sans KR Heavy"/>
              </a:rPr>
              <a:t>시작</a:t>
            </a:r>
            <a:endParaRPr sz="1450">
              <a:latin typeface="나눔스퀘어" panose="020B0600000101010101" pitchFamily="50" charset="-127"/>
              <a:ea typeface="나눔스퀘어" panose="020B0600000101010101" pitchFamily="50" charset="-127"/>
              <a:cs typeface="Source Han Sans KR Heavy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810506" y="5690528"/>
            <a:ext cx="2468245" cy="2869565"/>
          </a:xfrm>
          <a:prstGeom prst="rect">
            <a:avLst/>
          </a:prstGeom>
          <a:solidFill>
            <a:srgbClr val="FBFBFB"/>
          </a:solidFill>
        </p:spPr>
        <p:txBody>
          <a:bodyPr vert="horz" wrap="square" lIns="0" tIns="127000" rIns="0" bIns="0" rtlCol="0">
            <a:noAutofit/>
          </a:bodyPr>
          <a:lstStyle/>
          <a:p>
            <a:pPr marL="104139">
              <a:lnSpc>
                <a:spcPct val="100000"/>
              </a:lnSpc>
              <a:spcBef>
                <a:spcPts val="1000"/>
              </a:spcBef>
            </a:pPr>
            <a:r>
              <a:rPr sz="1450" b="1" spc="-50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Source Han Sans KR Heavy"/>
              </a:rPr>
              <a:t>연동</a:t>
            </a:r>
            <a:r>
              <a:rPr sz="1450" b="1" spc="-110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Source Han Sans KR Heavy"/>
              </a:rPr>
              <a:t> </a:t>
            </a:r>
            <a:r>
              <a:rPr sz="1450" b="1" spc="-35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Source Han Sans KR Heavy"/>
              </a:rPr>
              <a:t>안내</a:t>
            </a:r>
            <a:endParaRPr sz="1450">
              <a:latin typeface="나눔스퀘어" panose="020B0600000101010101" pitchFamily="50" charset="-127"/>
              <a:ea typeface="나눔스퀘어" panose="020B0600000101010101" pitchFamily="50" charset="-127"/>
              <a:cs typeface="Source Han Sans KR Heavy"/>
            </a:endParaRPr>
          </a:p>
          <a:p>
            <a:pPr marL="104139">
              <a:lnSpc>
                <a:spcPct val="100000"/>
              </a:lnSpc>
              <a:spcBef>
                <a:spcPts val="780"/>
              </a:spcBef>
            </a:pPr>
            <a:r>
              <a:rPr sz="1200" b="1" spc="-80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ExtraBold"/>
              </a:rPr>
              <a:t>(인증키</a:t>
            </a:r>
            <a:r>
              <a:rPr sz="1200" b="1" spc="-114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ExtraBold"/>
              </a:rPr>
              <a:t> </a:t>
            </a:r>
            <a:r>
              <a:rPr sz="1200" b="1" spc="-25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ExtraBold"/>
              </a:rPr>
              <a:t>발송)</a:t>
            </a:r>
            <a:endParaRPr sz="1200">
              <a:latin typeface="나눔스퀘어" panose="020B0600000101010101" pitchFamily="50" charset="-127"/>
              <a:ea typeface="나눔스퀘어" panose="020B0600000101010101" pitchFamily="50" charset="-127"/>
              <a:cs typeface="Adobe Clean Han ExtraBold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6319504" y="4583026"/>
            <a:ext cx="2722880" cy="1007110"/>
          </a:xfrm>
          <a:custGeom>
            <a:avLst/>
            <a:gdLst/>
            <a:ahLst/>
            <a:cxnLst/>
            <a:rect l="l" t="t" r="r" b="b"/>
            <a:pathLst>
              <a:path w="2722880" h="1007110">
                <a:moveTo>
                  <a:pt x="2722545" y="0"/>
                </a:moveTo>
                <a:lnTo>
                  <a:pt x="0" y="0"/>
                </a:lnTo>
                <a:lnTo>
                  <a:pt x="424018" y="503408"/>
                </a:lnTo>
                <a:lnTo>
                  <a:pt x="0" y="1006817"/>
                </a:lnTo>
                <a:lnTo>
                  <a:pt x="2722545" y="1006817"/>
                </a:lnTo>
                <a:lnTo>
                  <a:pt x="2722545" y="0"/>
                </a:lnTo>
                <a:close/>
              </a:path>
            </a:pathLst>
          </a:custGeom>
          <a:solidFill>
            <a:srgbClr val="03C75A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7096130" y="4930806"/>
            <a:ext cx="1424305" cy="276860"/>
          </a:xfrm>
          <a:prstGeom prst="rect">
            <a:avLst/>
          </a:prstGeom>
        </p:spPr>
        <p:txBody>
          <a:bodyPr vert="horz" wrap="square" lIns="0" tIns="12065" rIns="0" bIns="0" rtlCol="0">
            <a:no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50" b="1" spc="-80" dirty="0">
                <a:solidFill>
                  <a:srgbClr val="FFFFFF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Source Han Sans KR Heavy"/>
              </a:rPr>
              <a:t>고객</a:t>
            </a:r>
            <a:r>
              <a:rPr sz="1650" b="1" spc="-50" dirty="0">
                <a:solidFill>
                  <a:srgbClr val="FFFFFF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Source Han Sans KR Heavy"/>
              </a:rPr>
              <a:t> </a:t>
            </a:r>
            <a:r>
              <a:rPr sz="1650" b="1" spc="-10" dirty="0">
                <a:solidFill>
                  <a:srgbClr val="FFFFFF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Source Han Sans KR Heavy"/>
              </a:rPr>
              <a:t>확인</a:t>
            </a:r>
            <a:r>
              <a:rPr sz="1650" b="1" spc="-60" dirty="0">
                <a:solidFill>
                  <a:srgbClr val="FFFFFF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Source Han Sans KR Heavy"/>
              </a:rPr>
              <a:t> </a:t>
            </a:r>
            <a:r>
              <a:rPr sz="1650" b="1" spc="-65" dirty="0">
                <a:solidFill>
                  <a:srgbClr val="FFFFFF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Source Han Sans KR Heavy"/>
              </a:rPr>
              <a:t>(AML)</a:t>
            </a:r>
            <a:endParaRPr sz="1650">
              <a:latin typeface="나눔스퀘어" panose="020B0600000101010101" pitchFamily="50" charset="-127"/>
              <a:ea typeface="나눔스퀘어" panose="020B0600000101010101" pitchFamily="50" charset="-127"/>
              <a:cs typeface="Source Han Sans KR Heavy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6573913" y="5690528"/>
            <a:ext cx="2468245" cy="2869565"/>
          </a:xfrm>
          <a:prstGeom prst="rect">
            <a:avLst/>
          </a:prstGeom>
          <a:solidFill>
            <a:srgbClr val="FBFBFB"/>
          </a:solidFill>
        </p:spPr>
        <p:txBody>
          <a:bodyPr vert="horz" wrap="square" lIns="0" tIns="127000" rIns="0" bIns="0" rtlCol="0">
            <a:noAutofit/>
          </a:bodyPr>
          <a:lstStyle/>
          <a:p>
            <a:pPr marL="104139">
              <a:lnSpc>
                <a:spcPct val="100000"/>
              </a:lnSpc>
              <a:spcBef>
                <a:spcPts val="1000"/>
              </a:spcBef>
            </a:pPr>
            <a:r>
              <a:rPr sz="1450" b="1" spc="-45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Source Han Sans KR Heavy"/>
              </a:rPr>
              <a:t>정산</a:t>
            </a:r>
            <a:r>
              <a:rPr sz="1450" b="1" spc="-110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Source Han Sans KR Heavy"/>
              </a:rPr>
              <a:t> </a:t>
            </a:r>
            <a:r>
              <a:rPr sz="1450" b="1" spc="-25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Source Han Sans KR Heavy"/>
              </a:rPr>
              <a:t>시작</a:t>
            </a:r>
            <a:endParaRPr sz="1450">
              <a:latin typeface="나눔스퀘어" panose="020B0600000101010101" pitchFamily="50" charset="-127"/>
              <a:ea typeface="나눔스퀘어" panose="020B0600000101010101" pitchFamily="50" charset="-127"/>
              <a:cs typeface="Source Han Sans KR Heavy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634894" y="8660626"/>
            <a:ext cx="15422244" cy="1077595"/>
          </a:xfrm>
          <a:prstGeom prst="rect">
            <a:avLst/>
          </a:prstGeom>
          <a:solidFill>
            <a:srgbClr val="F6F6F6"/>
          </a:solidFill>
        </p:spPr>
        <p:txBody>
          <a:bodyPr vert="horz" wrap="square" lIns="0" tIns="154305" rIns="0" bIns="0" rtlCol="0">
            <a:noAutofit/>
          </a:bodyPr>
          <a:lstStyle/>
          <a:p>
            <a:pPr>
              <a:lnSpc>
                <a:spcPct val="100000"/>
              </a:lnSpc>
              <a:spcBef>
                <a:spcPts val="1215"/>
              </a:spcBef>
            </a:pPr>
            <a:endParaRPr sz="1650" dirty="0">
              <a:latin typeface="나눔스퀘어" panose="020B0600000101010101" pitchFamily="50" charset="-127"/>
              <a:ea typeface="나눔스퀘어" panose="020B0600000101010101" pitchFamily="50" charset="-127"/>
              <a:cs typeface="Times New Roman"/>
            </a:endParaRPr>
          </a:p>
          <a:p>
            <a:pPr marL="601980">
              <a:lnSpc>
                <a:spcPct val="100000"/>
              </a:lnSpc>
            </a:pPr>
            <a:r>
              <a:rPr sz="2475" b="1" spc="-247" baseline="3367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Source Han Sans KR Heavy"/>
              </a:rPr>
              <a:t>★</a:t>
            </a:r>
            <a:r>
              <a:rPr sz="2475" b="1" spc="-172" baseline="3367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Source Han Sans KR Heavy"/>
              </a:rPr>
              <a:t> </a:t>
            </a:r>
            <a:r>
              <a:rPr sz="1650" b="1" spc="-114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Source Han Sans KR Heavy"/>
              </a:rPr>
              <a:t>네이버페이 </a:t>
            </a:r>
            <a:r>
              <a:rPr sz="1650" b="1" spc="-90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Source Han Sans KR Heavy"/>
              </a:rPr>
              <a:t>센터</a:t>
            </a:r>
            <a:r>
              <a:rPr sz="1650" b="1" spc="-114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Source Han Sans KR Heavy"/>
              </a:rPr>
              <a:t> </a:t>
            </a:r>
            <a:r>
              <a:rPr sz="1650" b="1" spc="-55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Source Han Sans KR Heavy"/>
              </a:rPr>
              <a:t>가입</a:t>
            </a:r>
            <a:r>
              <a:rPr sz="1650" b="1" spc="-114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Source Han Sans KR Heavy"/>
              </a:rPr>
              <a:t> 신청서에 </a:t>
            </a:r>
            <a:r>
              <a:rPr sz="1650" b="1" spc="-100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Source Han Sans KR Heavy"/>
              </a:rPr>
              <a:t>기입해</a:t>
            </a:r>
            <a:r>
              <a:rPr sz="1650" b="1" spc="-114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Source Han Sans KR Heavy"/>
              </a:rPr>
              <a:t> </a:t>
            </a:r>
            <a:r>
              <a:rPr sz="1650" b="1" spc="-60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Source Han Sans KR Heavy"/>
              </a:rPr>
              <a:t>주신</a:t>
            </a:r>
            <a:r>
              <a:rPr sz="1650" b="1" spc="-114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Source Han Sans KR Heavy"/>
              </a:rPr>
              <a:t> </a:t>
            </a:r>
            <a:r>
              <a:rPr sz="1650" b="1" spc="-65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Source Han Sans KR Heavy"/>
              </a:rPr>
              <a:t>대표</a:t>
            </a:r>
            <a:r>
              <a:rPr sz="1650" b="1" spc="-114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Source Han Sans KR Heavy"/>
              </a:rPr>
              <a:t> </a:t>
            </a:r>
            <a:r>
              <a:rPr sz="1650" b="1" spc="-65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Source Han Sans KR Heavy"/>
              </a:rPr>
              <a:t>담당자</a:t>
            </a:r>
            <a:r>
              <a:rPr sz="1650" b="1" spc="-114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Source Han Sans KR Heavy"/>
              </a:rPr>
              <a:t> </a:t>
            </a:r>
            <a:r>
              <a:rPr sz="1650" b="1" spc="-95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Source Han Sans KR Heavy"/>
              </a:rPr>
              <a:t>이메일</a:t>
            </a:r>
            <a:r>
              <a:rPr sz="1650" b="1" spc="-114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Source Han Sans KR Heavy"/>
              </a:rPr>
              <a:t> </a:t>
            </a:r>
            <a:r>
              <a:rPr sz="1650" b="1" spc="-70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Source Han Sans KR Heavy"/>
              </a:rPr>
              <a:t>주소로</a:t>
            </a:r>
            <a:r>
              <a:rPr sz="1650" b="1" spc="-114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Source Han Sans KR Heavy"/>
              </a:rPr>
              <a:t> </a:t>
            </a:r>
            <a:r>
              <a:rPr sz="1650" b="1" spc="-55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Source Han Sans KR Heavy"/>
              </a:rPr>
              <a:t>가입</a:t>
            </a:r>
            <a:r>
              <a:rPr sz="1650" b="1" spc="-114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Source Han Sans KR Heavy"/>
              </a:rPr>
              <a:t> </a:t>
            </a:r>
            <a:r>
              <a:rPr sz="1650" b="1" spc="-75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Source Han Sans KR Heavy"/>
              </a:rPr>
              <a:t>심사</a:t>
            </a:r>
            <a:r>
              <a:rPr sz="1650" b="1" spc="-114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Source Han Sans KR Heavy"/>
              </a:rPr>
              <a:t> </a:t>
            </a:r>
            <a:r>
              <a:rPr sz="1650" b="1" spc="-60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Source Han Sans KR Heavy"/>
              </a:rPr>
              <a:t>안내</a:t>
            </a:r>
            <a:r>
              <a:rPr sz="1650" b="1" spc="-114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Source Han Sans KR Heavy"/>
              </a:rPr>
              <a:t> </a:t>
            </a:r>
            <a:r>
              <a:rPr sz="1650" b="1" spc="-25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Source Han Sans KR Heavy"/>
              </a:rPr>
              <a:t>및</a:t>
            </a:r>
            <a:r>
              <a:rPr sz="1650" b="1" spc="-114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Source Han Sans KR Heavy"/>
              </a:rPr>
              <a:t> </a:t>
            </a:r>
            <a:r>
              <a:rPr sz="1650" b="1" spc="-110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Source Han Sans KR Heavy"/>
              </a:rPr>
              <a:t>결과,</a:t>
            </a:r>
            <a:r>
              <a:rPr sz="1650" b="1" spc="-114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Source Han Sans KR Heavy"/>
              </a:rPr>
              <a:t> </a:t>
            </a:r>
            <a:r>
              <a:rPr sz="1650" b="1" spc="-75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Source Han Sans KR Heavy"/>
              </a:rPr>
              <a:t>1차</a:t>
            </a:r>
            <a:r>
              <a:rPr sz="1650" b="1" spc="-114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Source Han Sans KR Heavy"/>
              </a:rPr>
              <a:t> </a:t>
            </a:r>
            <a:r>
              <a:rPr sz="1650" b="1" spc="-75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Source Han Sans KR Heavy"/>
              </a:rPr>
              <a:t>심사</a:t>
            </a:r>
            <a:r>
              <a:rPr sz="1650" b="1" spc="-114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Source Han Sans KR Heavy"/>
              </a:rPr>
              <a:t> </a:t>
            </a:r>
            <a:r>
              <a:rPr sz="1650" b="1" spc="-70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Source Han Sans KR Heavy"/>
              </a:rPr>
              <a:t>승인</a:t>
            </a:r>
            <a:r>
              <a:rPr sz="1650" b="1" spc="-114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Source Han Sans KR Heavy"/>
              </a:rPr>
              <a:t> </a:t>
            </a:r>
            <a:r>
              <a:rPr sz="1650" b="1" spc="-25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Source Han Sans KR Heavy"/>
              </a:rPr>
              <a:t>후</a:t>
            </a:r>
            <a:r>
              <a:rPr sz="1650" b="1" spc="-114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Source Han Sans KR Heavy"/>
              </a:rPr>
              <a:t> </a:t>
            </a:r>
            <a:r>
              <a:rPr sz="1650" b="1" spc="-95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Source Han Sans KR Heavy"/>
              </a:rPr>
              <a:t>시스템</a:t>
            </a:r>
            <a:r>
              <a:rPr sz="1650" b="1" spc="-114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Source Han Sans KR Heavy"/>
              </a:rPr>
              <a:t> </a:t>
            </a:r>
            <a:r>
              <a:rPr sz="1650" b="1" spc="-90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Source Han Sans KR Heavy"/>
              </a:rPr>
              <a:t>연동진행</a:t>
            </a:r>
            <a:r>
              <a:rPr sz="1650" b="1" spc="-114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Source Han Sans KR Heavy"/>
              </a:rPr>
              <a:t> </a:t>
            </a:r>
            <a:r>
              <a:rPr sz="1650" b="1" spc="-90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Source Han Sans KR Heavy"/>
              </a:rPr>
              <a:t>방법,</a:t>
            </a:r>
            <a:r>
              <a:rPr sz="1650" b="1" spc="-114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Source Han Sans KR Heavy"/>
              </a:rPr>
              <a:t> </a:t>
            </a:r>
            <a:r>
              <a:rPr sz="1650" b="1" spc="-75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Source Han Sans KR Heavy"/>
              </a:rPr>
              <a:t>최종</a:t>
            </a:r>
            <a:r>
              <a:rPr sz="1650" b="1" spc="-114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Source Han Sans KR Heavy"/>
              </a:rPr>
              <a:t> </a:t>
            </a:r>
            <a:r>
              <a:rPr sz="1650" b="1" spc="-55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Source Han Sans KR Heavy"/>
              </a:rPr>
              <a:t>가입</a:t>
            </a:r>
            <a:r>
              <a:rPr sz="1650" b="1" spc="-114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Source Han Sans KR Heavy"/>
              </a:rPr>
              <a:t> </a:t>
            </a:r>
            <a:r>
              <a:rPr sz="1650" b="1" spc="-80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Source Han Sans KR Heavy"/>
              </a:rPr>
              <a:t>완료</a:t>
            </a:r>
            <a:r>
              <a:rPr sz="1650" b="1" spc="-114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Source Han Sans KR Heavy"/>
              </a:rPr>
              <a:t> </a:t>
            </a:r>
            <a:r>
              <a:rPr sz="1650" b="1" spc="-25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Source Han Sans KR Heavy"/>
              </a:rPr>
              <a:t>등</a:t>
            </a:r>
            <a:r>
              <a:rPr sz="1650" b="1" spc="-114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Source Han Sans KR Heavy"/>
              </a:rPr>
              <a:t> </a:t>
            </a:r>
            <a:r>
              <a:rPr sz="1650" b="1" spc="-95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Source Han Sans KR Heavy"/>
              </a:rPr>
              <a:t>진행상황이</a:t>
            </a:r>
            <a:r>
              <a:rPr sz="1650" b="1" spc="-114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Source Han Sans KR Heavy"/>
              </a:rPr>
              <a:t> </a:t>
            </a:r>
            <a:r>
              <a:rPr sz="1650" b="1" spc="-60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Source Han Sans KR Heavy"/>
              </a:rPr>
              <a:t>안내</a:t>
            </a:r>
            <a:r>
              <a:rPr sz="1650" b="1" spc="-114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Source Han Sans KR Heavy"/>
              </a:rPr>
              <a:t> </a:t>
            </a:r>
            <a:r>
              <a:rPr sz="1650" b="1" spc="-20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Source Han Sans KR Heavy"/>
              </a:rPr>
              <a:t>됩니다.</a:t>
            </a:r>
            <a:endParaRPr sz="1650" dirty="0">
              <a:latin typeface="나눔스퀘어" panose="020B0600000101010101" pitchFamily="50" charset="-127"/>
              <a:ea typeface="나눔스퀘어" panose="020B0600000101010101" pitchFamily="50" charset="-127"/>
              <a:cs typeface="Source Han Sans KR Heavy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1545361" y="6526028"/>
            <a:ext cx="1471930" cy="508000"/>
          </a:xfrm>
          <a:custGeom>
            <a:avLst/>
            <a:gdLst/>
            <a:ahLst/>
            <a:cxnLst/>
            <a:rect l="l" t="t" r="r" b="b"/>
            <a:pathLst>
              <a:path w="1471930" h="508000">
                <a:moveTo>
                  <a:pt x="507441" y="253720"/>
                </a:moveTo>
                <a:lnTo>
                  <a:pt x="503351" y="208114"/>
                </a:lnTo>
                <a:lnTo>
                  <a:pt x="491566" y="165188"/>
                </a:lnTo>
                <a:lnTo>
                  <a:pt x="476973" y="134467"/>
                </a:lnTo>
                <a:lnTo>
                  <a:pt x="472795" y="125666"/>
                </a:lnTo>
                <a:lnTo>
                  <a:pt x="447763" y="90258"/>
                </a:lnTo>
                <a:lnTo>
                  <a:pt x="417182" y="59677"/>
                </a:lnTo>
                <a:lnTo>
                  <a:pt x="381774" y="34645"/>
                </a:lnTo>
                <a:lnTo>
                  <a:pt x="372973" y="30467"/>
                </a:lnTo>
                <a:lnTo>
                  <a:pt x="372973" y="134467"/>
                </a:lnTo>
                <a:lnTo>
                  <a:pt x="372973" y="372973"/>
                </a:lnTo>
                <a:lnTo>
                  <a:pt x="299859" y="372973"/>
                </a:lnTo>
                <a:lnTo>
                  <a:pt x="211277" y="245376"/>
                </a:lnTo>
                <a:lnTo>
                  <a:pt x="211277" y="372973"/>
                </a:lnTo>
                <a:lnTo>
                  <a:pt x="134467" y="372973"/>
                </a:lnTo>
                <a:lnTo>
                  <a:pt x="134467" y="134467"/>
                </a:lnTo>
                <a:lnTo>
                  <a:pt x="207568" y="134467"/>
                </a:lnTo>
                <a:lnTo>
                  <a:pt x="296164" y="262064"/>
                </a:lnTo>
                <a:lnTo>
                  <a:pt x="296164" y="134467"/>
                </a:lnTo>
                <a:lnTo>
                  <a:pt x="372973" y="134467"/>
                </a:lnTo>
                <a:lnTo>
                  <a:pt x="372973" y="30467"/>
                </a:lnTo>
                <a:lnTo>
                  <a:pt x="299326" y="4089"/>
                </a:lnTo>
                <a:lnTo>
                  <a:pt x="253720" y="0"/>
                </a:lnTo>
                <a:lnTo>
                  <a:pt x="208114" y="4089"/>
                </a:lnTo>
                <a:lnTo>
                  <a:pt x="165188" y="15875"/>
                </a:lnTo>
                <a:lnTo>
                  <a:pt x="125666" y="34645"/>
                </a:lnTo>
                <a:lnTo>
                  <a:pt x="90258" y="59677"/>
                </a:lnTo>
                <a:lnTo>
                  <a:pt x="59677" y="90258"/>
                </a:lnTo>
                <a:lnTo>
                  <a:pt x="34645" y="125666"/>
                </a:lnTo>
                <a:lnTo>
                  <a:pt x="15875" y="165188"/>
                </a:lnTo>
                <a:lnTo>
                  <a:pt x="4089" y="208114"/>
                </a:lnTo>
                <a:lnTo>
                  <a:pt x="0" y="253720"/>
                </a:lnTo>
                <a:lnTo>
                  <a:pt x="4089" y="299326"/>
                </a:lnTo>
                <a:lnTo>
                  <a:pt x="15875" y="342252"/>
                </a:lnTo>
                <a:lnTo>
                  <a:pt x="34645" y="381774"/>
                </a:lnTo>
                <a:lnTo>
                  <a:pt x="59677" y="417182"/>
                </a:lnTo>
                <a:lnTo>
                  <a:pt x="90258" y="447763"/>
                </a:lnTo>
                <a:lnTo>
                  <a:pt x="125666" y="472795"/>
                </a:lnTo>
                <a:lnTo>
                  <a:pt x="165188" y="491566"/>
                </a:lnTo>
                <a:lnTo>
                  <a:pt x="208114" y="503351"/>
                </a:lnTo>
                <a:lnTo>
                  <a:pt x="253720" y="507441"/>
                </a:lnTo>
                <a:lnTo>
                  <a:pt x="299326" y="503351"/>
                </a:lnTo>
                <a:lnTo>
                  <a:pt x="342252" y="491566"/>
                </a:lnTo>
                <a:lnTo>
                  <a:pt x="381774" y="472795"/>
                </a:lnTo>
                <a:lnTo>
                  <a:pt x="417182" y="447763"/>
                </a:lnTo>
                <a:lnTo>
                  <a:pt x="447763" y="417182"/>
                </a:lnTo>
                <a:lnTo>
                  <a:pt x="472795" y="381774"/>
                </a:lnTo>
                <a:lnTo>
                  <a:pt x="476973" y="372973"/>
                </a:lnTo>
                <a:lnTo>
                  <a:pt x="491566" y="342252"/>
                </a:lnTo>
                <a:lnTo>
                  <a:pt x="503351" y="299326"/>
                </a:lnTo>
                <a:lnTo>
                  <a:pt x="507441" y="253720"/>
                </a:lnTo>
                <a:close/>
              </a:path>
              <a:path w="1471930" h="508000">
                <a:moveTo>
                  <a:pt x="876096" y="246113"/>
                </a:moveTo>
                <a:lnTo>
                  <a:pt x="866470" y="195275"/>
                </a:lnTo>
                <a:lnTo>
                  <a:pt x="840066" y="154190"/>
                </a:lnTo>
                <a:lnTo>
                  <a:pt x="820280" y="140436"/>
                </a:lnTo>
                <a:lnTo>
                  <a:pt x="820280" y="246113"/>
                </a:lnTo>
                <a:lnTo>
                  <a:pt x="814489" y="278765"/>
                </a:lnTo>
                <a:lnTo>
                  <a:pt x="798487" y="304914"/>
                </a:lnTo>
                <a:lnTo>
                  <a:pt x="774357" y="322275"/>
                </a:lnTo>
                <a:lnTo>
                  <a:pt x="744169" y="328561"/>
                </a:lnTo>
                <a:lnTo>
                  <a:pt x="713968" y="322275"/>
                </a:lnTo>
                <a:lnTo>
                  <a:pt x="689825" y="304914"/>
                </a:lnTo>
                <a:lnTo>
                  <a:pt x="673836" y="278765"/>
                </a:lnTo>
                <a:lnTo>
                  <a:pt x="668045" y="246113"/>
                </a:lnTo>
                <a:lnTo>
                  <a:pt x="673836" y="213448"/>
                </a:lnTo>
                <a:lnTo>
                  <a:pt x="689825" y="187299"/>
                </a:lnTo>
                <a:lnTo>
                  <a:pt x="713968" y="169938"/>
                </a:lnTo>
                <a:lnTo>
                  <a:pt x="744169" y="163652"/>
                </a:lnTo>
                <a:lnTo>
                  <a:pt x="774357" y="169938"/>
                </a:lnTo>
                <a:lnTo>
                  <a:pt x="798487" y="187299"/>
                </a:lnTo>
                <a:lnTo>
                  <a:pt x="814489" y="213448"/>
                </a:lnTo>
                <a:lnTo>
                  <a:pt x="820280" y="246113"/>
                </a:lnTo>
                <a:lnTo>
                  <a:pt x="820280" y="140436"/>
                </a:lnTo>
                <a:lnTo>
                  <a:pt x="800557" y="126720"/>
                </a:lnTo>
                <a:lnTo>
                  <a:pt x="751649" y="116713"/>
                </a:lnTo>
                <a:lnTo>
                  <a:pt x="729767" y="118567"/>
                </a:lnTo>
                <a:lnTo>
                  <a:pt x="709752" y="124028"/>
                </a:lnTo>
                <a:lnTo>
                  <a:pt x="691489" y="132905"/>
                </a:lnTo>
                <a:lnTo>
                  <a:pt x="674903" y="144995"/>
                </a:lnTo>
                <a:lnTo>
                  <a:pt x="674903" y="121793"/>
                </a:lnTo>
                <a:lnTo>
                  <a:pt x="616546" y="121793"/>
                </a:lnTo>
                <a:lnTo>
                  <a:pt x="616546" y="449084"/>
                </a:lnTo>
                <a:lnTo>
                  <a:pt x="677430" y="449084"/>
                </a:lnTo>
                <a:lnTo>
                  <a:pt x="677430" y="349364"/>
                </a:lnTo>
                <a:lnTo>
                  <a:pt x="693585" y="360553"/>
                </a:lnTo>
                <a:lnTo>
                  <a:pt x="711276" y="368757"/>
                </a:lnTo>
                <a:lnTo>
                  <a:pt x="730605" y="373786"/>
                </a:lnTo>
                <a:lnTo>
                  <a:pt x="751649" y="375500"/>
                </a:lnTo>
                <a:lnTo>
                  <a:pt x="800557" y="365493"/>
                </a:lnTo>
                <a:lnTo>
                  <a:pt x="823760" y="349364"/>
                </a:lnTo>
                <a:lnTo>
                  <a:pt x="840066" y="338023"/>
                </a:lnTo>
                <a:lnTo>
                  <a:pt x="846150" y="328561"/>
                </a:lnTo>
                <a:lnTo>
                  <a:pt x="866470" y="296938"/>
                </a:lnTo>
                <a:lnTo>
                  <a:pt x="876096" y="246113"/>
                </a:lnTo>
                <a:close/>
              </a:path>
              <a:path w="1471930" h="508000">
                <a:moveTo>
                  <a:pt x="1166101" y="121793"/>
                </a:moveTo>
                <a:lnTo>
                  <a:pt x="1114590" y="121793"/>
                </a:lnTo>
                <a:lnTo>
                  <a:pt x="1114590" y="246113"/>
                </a:lnTo>
                <a:lnTo>
                  <a:pt x="1108798" y="278765"/>
                </a:lnTo>
                <a:lnTo>
                  <a:pt x="1092809" y="304914"/>
                </a:lnTo>
                <a:lnTo>
                  <a:pt x="1068679" y="322275"/>
                </a:lnTo>
                <a:lnTo>
                  <a:pt x="1038479" y="328561"/>
                </a:lnTo>
                <a:lnTo>
                  <a:pt x="1008278" y="322275"/>
                </a:lnTo>
                <a:lnTo>
                  <a:pt x="984135" y="304914"/>
                </a:lnTo>
                <a:lnTo>
                  <a:pt x="968146" y="278765"/>
                </a:lnTo>
                <a:lnTo>
                  <a:pt x="962355" y="246113"/>
                </a:lnTo>
                <a:lnTo>
                  <a:pt x="968146" y="213448"/>
                </a:lnTo>
                <a:lnTo>
                  <a:pt x="984135" y="187299"/>
                </a:lnTo>
                <a:lnTo>
                  <a:pt x="1008278" y="169938"/>
                </a:lnTo>
                <a:lnTo>
                  <a:pt x="1038479" y="163652"/>
                </a:lnTo>
                <a:lnTo>
                  <a:pt x="1068679" y="169938"/>
                </a:lnTo>
                <a:lnTo>
                  <a:pt x="1092809" y="187299"/>
                </a:lnTo>
                <a:lnTo>
                  <a:pt x="1108798" y="213448"/>
                </a:lnTo>
                <a:lnTo>
                  <a:pt x="1114590" y="246113"/>
                </a:lnTo>
                <a:lnTo>
                  <a:pt x="1114590" y="121793"/>
                </a:lnTo>
                <a:lnTo>
                  <a:pt x="1107744" y="121793"/>
                </a:lnTo>
                <a:lnTo>
                  <a:pt x="1107744" y="144995"/>
                </a:lnTo>
                <a:lnTo>
                  <a:pt x="1091145" y="132905"/>
                </a:lnTo>
                <a:lnTo>
                  <a:pt x="1072883" y="124028"/>
                </a:lnTo>
                <a:lnTo>
                  <a:pt x="1052855" y="118567"/>
                </a:lnTo>
                <a:lnTo>
                  <a:pt x="1030986" y="116713"/>
                </a:lnTo>
                <a:lnTo>
                  <a:pt x="982078" y="126720"/>
                </a:lnTo>
                <a:lnTo>
                  <a:pt x="942568" y="154190"/>
                </a:lnTo>
                <a:lnTo>
                  <a:pt x="916165" y="195275"/>
                </a:lnTo>
                <a:lnTo>
                  <a:pt x="906551" y="246113"/>
                </a:lnTo>
                <a:lnTo>
                  <a:pt x="916165" y="296938"/>
                </a:lnTo>
                <a:lnTo>
                  <a:pt x="942568" y="338023"/>
                </a:lnTo>
                <a:lnTo>
                  <a:pt x="982078" y="365493"/>
                </a:lnTo>
                <a:lnTo>
                  <a:pt x="1030986" y="375500"/>
                </a:lnTo>
                <a:lnTo>
                  <a:pt x="1052855" y="373646"/>
                </a:lnTo>
                <a:lnTo>
                  <a:pt x="1072883" y="368185"/>
                </a:lnTo>
                <a:lnTo>
                  <a:pt x="1091145" y="359321"/>
                </a:lnTo>
                <a:lnTo>
                  <a:pt x="1107744" y="347230"/>
                </a:lnTo>
                <a:lnTo>
                  <a:pt x="1107744" y="370433"/>
                </a:lnTo>
                <a:lnTo>
                  <a:pt x="1166101" y="370433"/>
                </a:lnTo>
                <a:lnTo>
                  <a:pt x="1166101" y="347230"/>
                </a:lnTo>
                <a:lnTo>
                  <a:pt x="1166101" y="328561"/>
                </a:lnTo>
                <a:lnTo>
                  <a:pt x="1166101" y="163652"/>
                </a:lnTo>
                <a:lnTo>
                  <a:pt x="1166101" y="144995"/>
                </a:lnTo>
                <a:lnTo>
                  <a:pt x="1166101" y="121793"/>
                </a:lnTo>
                <a:close/>
              </a:path>
              <a:path w="1471930" h="508000">
                <a:moveTo>
                  <a:pt x="1471574" y="121793"/>
                </a:moveTo>
                <a:lnTo>
                  <a:pt x="1411973" y="121793"/>
                </a:lnTo>
                <a:lnTo>
                  <a:pt x="1341386" y="282600"/>
                </a:lnTo>
                <a:lnTo>
                  <a:pt x="1261529" y="121793"/>
                </a:lnTo>
                <a:lnTo>
                  <a:pt x="1200099" y="121793"/>
                </a:lnTo>
                <a:lnTo>
                  <a:pt x="1313243" y="344906"/>
                </a:lnTo>
                <a:lnTo>
                  <a:pt x="1266609" y="449084"/>
                </a:lnTo>
                <a:lnTo>
                  <a:pt x="1326222" y="449084"/>
                </a:lnTo>
                <a:lnTo>
                  <a:pt x="1400162" y="282600"/>
                </a:lnTo>
                <a:lnTo>
                  <a:pt x="1471574" y="12179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1034388" y="10228575"/>
            <a:ext cx="516255" cy="4025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125"/>
              </a:lnSpc>
            </a:pPr>
            <a:r>
              <a:rPr sz="2950" b="1" spc="-25" dirty="0">
                <a:solidFill>
                  <a:srgbClr val="D9D9D9"/>
                </a:solidFill>
                <a:latin typeface="Tahoma"/>
                <a:cs typeface="Tahoma"/>
              </a:rPr>
              <a:t>03</a:t>
            </a:r>
            <a:endParaRPr sz="2950">
              <a:latin typeface="Tahoma"/>
              <a:cs typeface="Tahoma"/>
            </a:endParaRPr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xfrm>
            <a:off x="1580659" y="10272014"/>
            <a:ext cx="6210809" cy="28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9375">
              <a:lnSpc>
                <a:spcPts val="2170"/>
              </a:lnSpc>
            </a:pPr>
            <a:r>
              <a:rPr spc="-80" dirty="0">
                <a:latin typeface="나눔스퀘어" panose="020B0600000101010101" pitchFamily="50" charset="-127"/>
                <a:ea typeface="나눔스퀘어" panose="020B0600000101010101" pitchFamily="50" charset="-127"/>
                <a:cs typeface="Source Han Sans KR Heavy"/>
              </a:rPr>
              <a:t>네이버페이</a:t>
            </a:r>
            <a:r>
              <a:rPr spc="-55" dirty="0">
                <a:latin typeface="나눔스퀘어" panose="020B0600000101010101" pitchFamily="50" charset="-127"/>
                <a:ea typeface="나눔스퀘어" panose="020B0600000101010101" pitchFamily="50" charset="-127"/>
                <a:cs typeface="Source Han Sans KR Heavy"/>
              </a:rPr>
              <a:t> </a:t>
            </a:r>
            <a:r>
              <a:rPr spc="-10" dirty="0">
                <a:latin typeface="나눔스퀘어" panose="020B0600000101010101" pitchFamily="50" charset="-127"/>
                <a:ea typeface="나눔스퀘어" panose="020B0600000101010101" pitchFamily="50" charset="-127"/>
                <a:cs typeface="Source Han Sans KR Heavy"/>
              </a:rPr>
              <a:t>주문형</a:t>
            </a:r>
            <a:r>
              <a:rPr spc="-65" dirty="0">
                <a:latin typeface="나눔스퀘어" panose="020B0600000101010101" pitchFamily="50" charset="-127"/>
                <a:ea typeface="나눔스퀘어" panose="020B0600000101010101" pitchFamily="50" charset="-127"/>
                <a:cs typeface="Source Han Sans KR Heavy"/>
              </a:rPr>
              <a:t> </a:t>
            </a:r>
            <a:r>
              <a:rPr spc="-40" dirty="0">
                <a:latin typeface="나눔스퀘어" panose="020B0600000101010101" pitchFamily="50" charset="-127"/>
                <a:ea typeface="나눔스퀘어" panose="020B0600000101010101" pitchFamily="50" charset="-127"/>
                <a:cs typeface="Source Han Sans KR Heavy"/>
              </a:rPr>
              <a:t>가입과</a:t>
            </a:r>
            <a:r>
              <a:rPr spc="-55" dirty="0">
                <a:latin typeface="나눔스퀘어" panose="020B0600000101010101" pitchFamily="50" charset="-127"/>
                <a:ea typeface="나눔스퀘어" panose="020B0600000101010101" pitchFamily="50" charset="-127"/>
                <a:cs typeface="Source Han Sans KR Heavy"/>
              </a:rPr>
              <a:t> </a:t>
            </a:r>
            <a:r>
              <a:rPr spc="-85" dirty="0">
                <a:latin typeface="나눔스퀘어" panose="020B0600000101010101" pitchFamily="50" charset="-127"/>
                <a:ea typeface="나눔스퀘어" panose="020B0600000101010101" pitchFamily="50" charset="-127"/>
                <a:cs typeface="Source Han Sans KR Heavy"/>
              </a:rPr>
              <a:t>심사,</a:t>
            </a:r>
            <a:r>
              <a:rPr spc="-55" dirty="0">
                <a:latin typeface="나눔스퀘어" panose="020B0600000101010101" pitchFamily="50" charset="-127"/>
                <a:ea typeface="나눔스퀘어" panose="020B0600000101010101" pitchFamily="50" charset="-127"/>
                <a:cs typeface="Source Han Sans KR Heavy"/>
              </a:rPr>
              <a:t> </a:t>
            </a:r>
            <a:r>
              <a:rPr spc="-20" dirty="0">
                <a:latin typeface="나눔스퀘어" panose="020B0600000101010101" pitchFamily="50" charset="-127"/>
                <a:ea typeface="나눔스퀘어" panose="020B0600000101010101" pitchFamily="50" charset="-127"/>
                <a:cs typeface="Source Han Sans KR Heavy"/>
              </a:rPr>
              <a:t>취급</a:t>
            </a:r>
            <a:r>
              <a:rPr spc="-60" dirty="0">
                <a:latin typeface="나눔스퀘어" panose="020B0600000101010101" pitchFamily="50" charset="-127"/>
                <a:ea typeface="나눔스퀘어" panose="020B0600000101010101" pitchFamily="50" charset="-127"/>
                <a:cs typeface="Source Han Sans KR Heavy"/>
              </a:rPr>
              <a:t> </a:t>
            </a:r>
            <a:r>
              <a:rPr spc="-75" dirty="0">
                <a:latin typeface="나눔스퀘어" panose="020B0600000101010101" pitchFamily="50" charset="-127"/>
                <a:ea typeface="나눔스퀘어" panose="020B0600000101010101" pitchFamily="50" charset="-127"/>
                <a:cs typeface="Source Han Sans KR Heavy"/>
              </a:rPr>
              <a:t>불가</a:t>
            </a:r>
            <a:r>
              <a:rPr spc="-55" dirty="0">
                <a:latin typeface="나눔스퀘어" panose="020B0600000101010101" pitchFamily="50" charset="-127"/>
                <a:ea typeface="나눔스퀘어" panose="020B0600000101010101" pitchFamily="50" charset="-127"/>
                <a:cs typeface="Source Han Sans KR Heavy"/>
              </a:rPr>
              <a:t> </a:t>
            </a:r>
            <a:r>
              <a:rPr spc="-35" dirty="0">
                <a:latin typeface="나눔스퀘어" panose="020B0600000101010101" pitchFamily="50" charset="-127"/>
                <a:ea typeface="나눔스퀘어" panose="020B0600000101010101" pitchFamily="50" charset="-127"/>
                <a:cs typeface="Source Han Sans KR Heavy"/>
              </a:rPr>
              <a:t>상품</a:t>
            </a:r>
            <a:r>
              <a:rPr spc="-55" dirty="0">
                <a:latin typeface="나눔스퀘어" panose="020B0600000101010101" pitchFamily="50" charset="-127"/>
                <a:ea typeface="나눔스퀘어" panose="020B0600000101010101" pitchFamily="50" charset="-127"/>
                <a:cs typeface="Source Han Sans KR Heavy"/>
              </a:rPr>
              <a:t> </a:t>
            </a:r>
            <a:r>
              <a:rPr dirty="0">
                <a:latin typeface="나눔스퀘어" panose="020B0600000101010101" pitchFamily="50" charset="-127"/>
                <a:ea typeface="나눔스퀘어" panose="020B0600000101010101" pitchFamily="50" charset="-127"/>
                <a:cs typeface="Source Han Sans KR Heavy"/>
              </a:rPr>
              <a:t>및</a:t>
            </a:r>
            <a:r>
              <a:rPr spc="-55" dirty="0">
                <a:latin typeface="나눔스퀘어" panose="020B0600000101010101" pitchFamily="50" charset="-127"/>
                <a:ea typeface="나눔스퀘어" panose="020B0600000101010101" pitchFamily="50" charset="-127"/>
                <a:cs typeface="Source Han Sans KR Heavy"/>
              </a:rPr>
              <a:t> </a:t>
            </a:r>
            <a:r>
              <a:rPr spc="-85" dirty="0">
                <a:latin typeface="나눔스퀘어" panose="020B0600000101010101" pitchFamily="50" charset="-127"/>
                <a:ea typeface="나눔스퀘어" panose="020B0600000101010101" pitchFamily="50" charset="-127"/>
                <a:cs typeface="Source Han Sans KR Heavy"/>
              </a:rPr>
              <a:t>페널티</a:t>
            </a:r>
            <a:r>
              <a:rPr spc="-55" dirty="0">
                <a:latin typeface="나눔스퀘어" panose="020B0600000101010101" pitchFamily="50" charset="-127"/>
                <a:ea typeface="나눔스퀘어" panose="020B0600000101010101" pitchFamily="50" charset="-127"/>
                <a:cs typeface="Source Han Sans KR Heavy"/>
              </a:rPr>
              <a:t> </a:t>
            </a:r>
            <a:r>
              <a:rPr spc="-25" dirty="0">
                <a:latin typeface="나눔스퀘어" panose="020B0600000101010101" pitchFamily="50" charset="-127"/>
                <a:ea typeface="나눔스퀘어" panose="020B0600000101010101" pitchFamily="50" charset="-127"/>
                <a:cs typeface="Source Han Sans KR Heavy"/>
              </a:rPr>
              <a:t>기준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549569" y="2408303"/>
            <a:ext cx="13507719" cy="7329805"/>
            <a:chOff x="5549569" y="2408303"/>
            <a:chExt cx="13507719" cy="7329805"/>
          </a:xfrm>
        </p:grpSpPr>
        <p:sp>
          <p:nvSpPr>
            <p:cNvPr id="3" name="object 3"/>
            <p:cNvSpPr/>
            <p:nvPr/>
          </p:nvSpPr>
          <p:spPr>
            <a:xfrm>
              <a:off x="5549569" y="2408303"/>
              <a:ext cx="13507719" cy="7329805"/>
            </a:xfrm>
            <a:custGeom>
              <a:avLst/>
              <a:gdLst/>
              <a:ahLst/>
              <a:cxnLst/>
              <a:rect l="l" t="t" r="r" b="b"/>
              <a:pathLst>
                <a:path w="13507719" h="7329805">
                  <a:moveTo>
                    <a:pt x="13507442" y="0"/>
                  </a:moveTo>
                  <a:lnTo>
                    <a:pt x="0" y="0"/>
                  </a:lnTo>
                  <a:lnTo>
                    <a:pt x="0" y="7329619"/>
                  </a:lnTo>
                  <a:lnTo>
                    <a:pt x="13507442" y="7329619"/>
                  </a:lnTo>
                  <a:lnTo>
                    <a:pt x="13507442" y="0"/>
                  </a:lnTo>
                  <a:close/>
                </a:path>
              </a:pathLst>
            </a:custGeom>
            <a:solidFill>
              <a:srgbClr val="FAFA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87844" y="2931848"/>
              <a:ext cx="8015240" cy="3086995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1034388" y="2357386"/>
            <a:ext cx="3531262" cy="26609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50" b="1" spc="-7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ExtraBold"/>
              </a:rPr>
              <a:t>사업자등록증</a:t>
            </a:r>
            <a:r>
              <a:rPr sz="1650" b="1" spc="-16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ExtraBold"/>
              </a:rPr>
              <a:t> </a:t>
            </a:r>
            <a:r>
              <a:rPr sz="1650" b="1" spc="-6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ExtraBold"/>
              </a:rPr>
              <a:t>사본을</a:t>
            </a:r>
            <a:r>
              <a:rPr sz="1650" b="1" spc="-16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ExtraBold"/>
              </a:rPr>
              <a:t> </a:t>
            </a:r>
            <a:r>
              <a:rPr sz="1650" b="1" spc="-7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ExtraBold"/>
              </a:rPr>
              <a:t>제출해</a:t>
            </a:r>
            <a:r>
              <a:rPr sz="1650" b="1" spc="-16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ExtraBold"/>
              </a:rPr>
              <a:t> </a:t>
            </a:r>
            <a:r>
              <a:rPr sz="1650" b="1" spc="-2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ExtraBold"/>
              </a:rPr>
              <a:t>주세요.</a:t>
            </a:r>
            <a:endParaRPr sz="1650" dirty="0">
              <a:latin typeface="나눔고딕" panose="020D0604000000000000" pitchFamily="50" charset="-127"/>
              <a:ea typeface="나눔고딕" panose="020D0604000000000000" pitchFamily="50" charset="-127"/>
              <a:cs typeface="Adobe Clean Han ExtraBold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3125"/>
              </a:lnSpc>
            </a:pPr>
            <a:fld id="{81D60167-4931-47E6-BA6A-407CBD079E47}" type="slidenum">
              <a:rPr spc="-25" dirty="0"/>
              <a:t>30</a:t>
            </a:fld>
            <a:endParaRPr spc="-25" dirty="0"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xfrm>
            <a:off x="1580659" y="10272014"/>
            <a:ext cx="6210809" cy="28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5090">
              <a:lnSpc>
                <a:spcPts val="2170"/>
              </a:lnSpc>
            </a:pPr>
            <a:r>
              <a:rPr spc="-8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네이버페이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3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주문형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가입과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35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심사,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45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취급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75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불가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45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상품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및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85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페널티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25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기준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pc="-1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6.</a:t>
            </a:r>
            <a:r>
              <a:rPr spc="-18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spc="-5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주문형</a:t>
            </a:r>
            <a:r>
              <a:rPr spc="-229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spc="-1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가입</a:t>
            </a:r>
            <a:r>
              <a:rPr spc="-21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spc="-18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신청서</a:t>
            </a:r>
            <a:r>
              <a:rPr spc="-17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spc="-14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작성</a:t>
            </a:r>
            <a:r>
              <a:rPr spc="-17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spc="-25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방법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4388" y="938843"/>
            <a:ext cx="7029450" cy="6540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pc="-42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7</a:t>
            </a:r>
            <a:r>
              <a:rPr spc="185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.</a:t>
            </a:r>
            <a:r>
              <a:rPr spc="-17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spc="-5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주문형</a:t>
            </a:r>
            <a:r>
              <a:rPr spc="-22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spc="-7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가맹점</a:t>
            </a:r>
            <a:r>
              <a:rPr spc="-185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spc="-16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서비스</a:t>
            </a:r>
            <a:r>
              <a:rPr spc="-17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spc="-2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유의사항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3125"/>
              </a:lnSpc>
            </a:pPr>
            <a:fld id="{81D60167-4931-47E6-BA6A-407CBD079E47}" type="slidenum">
              <a:rPr spc="-25" dirty="0"/>
              <a:t>31</a:t>
            </a:fld>
            <a:endParaRPr spc="-25"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xfrm>
            <a:off x="1580659" y="10272014"/>
            <a:ext cx="6210809" cy="28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5090">
              <a:lnSpc>
                <a:spcPts val="2170"/>
              </a:lnSpc>
            </a:pPr>
            <a:r>
              <a:rPr spc="-8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네이버페이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3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주문형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가입과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35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심사,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45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취급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75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불가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45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상품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및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85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페널티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25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기준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34388" y="2319167"/>
            <a:ext cx="13825855" cy="528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300" b="1" spc="-130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원활한</a:t>
            </a:r>
            <a:r>
              <a:rPr sz="3300" b="1" spc="-215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 </a:t>
            </a:r>
            <a:r>
              <a:rPr sz="3300" b="1" spc="-204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네이버페이</a:t>
            </a:r>
            <a:r>
              <a:rPr sz="3300" b="1" spc="-215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 </a:t>
            </a:r>
            <a:r>
              <a:rPr sz="3300" b="1" spc="-185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서비스</a:t>
            </a:r>
            <a:r>
              <a:rPr sz="3300" b="1" spc="-215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 </a:t>
            </a:r>
            <a:r>
              <a:rPr sz="3300" b="1" spc="-125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이용을</a:t>
            </a:r>
            <a:r>
              <a:rPr sz="3300" b="1" spc="-215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 </a:t>
            </a:r>
            <a:r>
              <a:rPr sz="3300" b="1" spc="-135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위해</a:t>
            </a:r>
            <a:r>
              <a:rPr sz="3300" b="1" spc="-215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 </a:t>
            </a:r>
            <a:r>
              <a:rPr sz="3300" b="1" spc="-130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아래의</a:t>
            </a:r>
            <a:r>
              <a:rPr sz="3300" b="1" spc="-215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 </a:t>
            </a:r>
            <a:r>
              <a:rPr sz="3300" b="1" spc="-135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유의사항을</a:t>
            </a:r>
            <a:r>
              <a:rPr sz="3300" b="1" spc="-215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 </a:t>
            </a:r>
            <a:r>
              <a:rPr sz="3300" b="1" spc="-195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참고하여</a:t>
            </a:r>
            <a:r>
              <a:rPr sz="3300" b="1" spc="-215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 </a:t>
            </a:r>
            <a:r>
              <a:rPr sz="3300" b="1" spc="-150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주시기</a:t>
            </a:r>
            <a:r>
              <a:rPr sz="3300" b="1" spc="-215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 </a:t>
            </a:r>
            <a:r>
              <a:rPr sz="3300" b="1" spc="-20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바랍니다.</a:t>
            </a:r>
            <a:endParaRPr sz="3300" dirty="0">
              <a:latin typeface="나눔스퀘어" panose="020B0600000101010101" pitchFamily="50" charset="-127"/>
              <a:ea typeface="나눔스퀘어" panose="020B0600000101010101" pitchFamily="50" charset="-127"/>
              <a:cs typeface="Adobe Clean Han Blac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47088" y="3455392"/>
            <a:ext cx="18010505" cy="6282690"/>
          </a:xfrm>
          <a:prstGeom prst="rect">
            <a:avLst/>
          </a:prstGeom>
          <a:solidFill>
            <a:srgbClr val="FBFBFB"/>
          </a:solidFill>
        </p:spPr>
        <p:txBody>
          <a:bodyPr vert="horz" wrap="square" lIns="0" tIns="177800" rIns="0" bIns="0" rtlCol="0">
            <a:noAutofit/>
          </a:bodyPr>
          <a:lstStyle/>
          <a:p>
            <a:pPr>
              <a:lnSpc>
                <a:spcPct val="100000"/>
              </a:lnSpc>
              <a:spcBef>
                <a:spcPts val="1400"/>
              </a:spcBef>
            </a:pPr>
            <a:endParaRPr sz="2050" dirty="0">
              <a:latin typeface="나눔고딕" panose="020D0604000000000000" pitchFamily="50" charset="-127"/>
              <a:ea typeface="나눔고딕" panose="020D0604000000000000" pitchFamily="50" charset="-127"/>
              <a:cs typeface="Times New Roman"/>
            </a:endParaRPr>
          </a:p>
          <a:p>
            <a:pPr marL="3703320" indent="-355600">
              <a:lnSpc>
                <a:spcPct val="100000"/>
              </a:lnSpc>
              <a:buAutoNum type="arabicParenBoth"/>
              <a:tabLst>
                <a:tab pos="3703320" algn="l"/>
              </a:tabLst>
            </a:pPr>
            <a:r>
              <a:rPr sz="2050" b="1" spc="-8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도서산간</a:t>
            </a:r>
            <a:r>
              <a:rPr sz="2050" b="1" spc="-13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2050" b="1" spc="-6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추가배송비</a:t>
            </a:r>
            <a:r>
              <a:rPr sz="2050" b="1" spc="-13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2050" b="1" spc="-5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착불</a:t>
            </a:r>
            <a:r>
              <a:rPr sz="2050" b="1" spc="-13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2050" b="1" spc="-5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수령</a:t>
            </a:r>
            <a:r>
              <a:rPr sz="2050" b="1" spc="-13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2050" b="1" spc="-2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안내</a:t>
            </a:r>
            <a:endParaRPr sz="2050" dirty="0">
              <a:latin typeface="나눔고딕" panose="020D0604000000000000" pitchFamily="50" charset="-127"/>
              <a:ea typeface="나눔고딕" panose="020D0604000000000000" pitchFamily="50" charset="-127"/>
              <a:cs typeface="Adobe Clean Han Black"/>
            </a:endParaRPr>
          </a:p>
          <a:p>
            <a:pPr marL="3350260" marR="4485005">
              <a:lnSpc>
                <a:spcPct val="133600"/>
              </a:lnSpc>
              <a:spcBef>
                <a:spcPts val="570"/>
              </a:spcBef>
            </a:pPr>
            <a:r>
              <a:rPr sz="1800" b="1" spc="-21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일부</a:t>
            </a:r>
            <a:r>
              <a:rPr sz="1800" b="1" spc="-24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19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호스팅사(고도몰,</a:t>
            </a:r>
            <a:r>
              <a:rPr sz="1800" b="1" spc="-24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18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가비아,</a:t>
            </a:r>
            <a:r>
              <a:rPr sz="1800" b="1" spc="-24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16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코드엠,</a:t>
            </a:r>
            <a:r>
              <a:rPr sz="1800" b="1" spc="-24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16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위사,</a:t>
            </a:r>
            <a:r>
              <a:rPr sz="1800" b="1" spc="-24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1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포비즈코리아)을</a:t>
            </a:r>
            <a:r>
              <a:rPr sz="1800" b="1" spc="-24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04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이용하여</a:t>
            </a:r>
            <a:r>
              <a:rPr sz="1800" b="1" spc="-24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8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API</a:t>
            </a:r>
            <a:r>
              <a:rPr sz="1800" b="1" spc="-24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7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2.1</a:t>
            </a:r>
            <a:r>
              <a:rPr sz="1800" b="1" spc="-24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1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연동한</a:t>
            </a:r>
            <a:r>
              <a:rPr sz="1800" b="1" spc="-24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04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경우에는</a:t>
            </a:r>
            <a:r>
              <a:rPr sz="1800" b="1" spc="-23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4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지역별</a:t>
            </a:r>
            <a:r>
              <a:rPr sz="1800" b="1" spc="-24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18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추가</a:t>
            </a:r>
            <a:r>
              <a:rPr sz="1800" b="1" spc="-24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운임 </a:t>
            </a:r>
            <a:r>
              <a:rPr sz="1800" b="1" spc="-24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설정이</a:t>
            </a:r>
            <a:r>
              <a:rPr sz="1800" b="1" spc="-25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16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가능하나,</a:t>
            </a:r>
            <a:r>
              <a:rPr sz="1800" b="1" spc="-24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17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그</a:t>
            </a:r>
            <a:r>
              <a:rPr sz="1800" b="1" spc="-24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17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외</a:t>
            </a:r>
            <a:r>
              <a:rPr sz="1800" b="1" spc="-24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1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가맹점을</a:t>
            </a:r>
            <a:r>
              <a:rPr sz="1800" b="1" spc="-24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1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대상으로는</a:t>
            </a:r>
            <a:r>
              <a:rPr sz="1800" b="1" spc="-24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4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설정이</a:t>
            </a:r>
            <a:r>
              <a:rPr sz="1800" b="1" spc="-24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2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불가하므로</a:t>
            </a:r>
            <a:r>
              <a:rPr sz="1800" b="1" spc="-24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18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아래</a:t>
            </a:r>
            <a:r>
              <a:rPr sz="1800" b="1" spc="-24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18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내용을</a:t>
            </a:r>
            <a:r>
              <a:rPr sz="1800" b="1" spc="-24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29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참고하여</a:t>
            </a:r>
            <a:r>
              <a:rPr sz="1800" b="1" spc="-24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1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주시기</a:t>
            </a:r>
            <a:r>
              <a:rPr sz="1800" b="1" spc="-24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1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바랍니다.</a:t>
            </a:r>
            <a:endParaRPr sz="1800" dirty="0">
              <a:latin typeface="나눔고딕" panose="020D0604000000000000" pitchFamily="50" charset="-127"/>
              <a:ea typeface="나눔고딕" panose="020D0604000000000000" pitchFamily="50" charset="-127"/>
              <a:cs typeface="Malgun Gothic"/>
            </a:endParaRPr>
          </a:p>
          <a:p>
            <a:pPr>
              <a:lnSpc>
                <a:spcPct val="100000"/>
              </a:lnSpc>
              <a:spcBef>
                <a:spcPts val="500"/>
              </a:spcBef>
            </a:pPr>
            <a:endParaRPr sz="1800" dirty="0">
              <a:latin typeface="나눔고딕" panose="020D0604000000000000" pitchFamily="50" charset="-127"/>
              <a:ea typeface="나눔고딕" panose="020D0604000000000000" pitchFamily="50" charset="-127"/>
              <a:cs typeface="Malgun Gothic"/>
            </a:endParaRPr>
          </a:p>
          <a:p>
            <a:pPr marL="3350260">
              <a:lnSpc>
                <a:spcPct val="100000"/>
              </a:lnSpc>
            </a:pPr>
            <a:r>
              <a:rPr sz="1800" b="1" spc="-24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네이버페이</a:t>
            </a:r>
            <a:r>
              <a:rPr sz="1800" b="1" spc="-23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18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주문/결제</a:t>
            </a:r>
            <a:r>
              <a:rPr sz="1800" b="1" spc="-23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17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시</a:t>
            </a:r>
            <a:r>
              <a:rPr sz="1800" b="1" spc="-23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29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도서산간</a:t>
            </a:r>
            <a:r>
              <a:rPr sz="1800" b="1" spc="-23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1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추가배송비는</a:t>
            </a:r>
            <a:r>
              <a:rPr sz="1800" b="1" spc="-23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04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결제대금에</a:t>
            </a:r>
            <a:r>
              <a:rPr sz="1800" b="1" spc="-23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1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포함이</a:t>
            </a:r>
            <a:r>
              <a:rPr sz="1800" b="1" spc="-23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1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불가합니다.</a:t>
            </a:r>
            <a:endParaRPr sz="1800" dirty="0">
              <a:latin typeface="나눔고딕" panose="020D0604000000000000" pitchFamily="50" charset="-127"/>
              <a:ea typeface="나눔고딕" panose="020D0604000000000000" pitchFamily="50" charset="-127"/>
              <a:cs typeface="Malgun Gothic"/>
            </a:endParaRPr>
          </a:p>
          <a:p>
            <a:pPr marL="3350260" marR="4236085">
              <a:lnSpc>
                <a:spcPct val="133600"/>
              </a:lnSpc>
            </a:pPr>
            <a:r>
              <a:rPr sz="1800" b="1" spc="-17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따라서,</a:t>
            </a:r>
            <a:r>
              <a:rPr sz="1800" b="1" spc="-24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4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네이버페이 </a:t>
            </a:r>
            <a:r>
              <a:rPr sz="1800" b="1" spc="-18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주문/결제</a:t>
            </a:r>
            <a:r>
              <a:rPr sz="1800" b="1" spc="-24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1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건의</a:t>
            </a:r>
            <a:r>
              <a:rPr sz="1800" b="1" spc="-24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04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경우</a:t>
            </a:r>
            <a:r>
              <a:rPr sz="1800" b="1" spc="-24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29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도서산간</a:t>
            </a:r>
            <a:r>
              <a:rPr sz="1800" b="1" spc="-24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1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추가배송비를</a:t>
            </a:r>
            <a:r>
              <a:rPr sz="1800" b="1" spc="-24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2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착불로</a:t>
            </a:r>
            <a:r>
              <a:rPr sz="1800" b="1" spc="-24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04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수령하여</a:t>
            </a:r>
            <a:r>
              <a:rPr sz="1800" b="1" spc="-24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15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주시고,</a:t>
            </a:r>
            <a:r>
              <a:rPr sz="1800" b="1" spc="-24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18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관련</a:t>
            </a:r>
            <a:r>
              <a:rPr sz="1800" b="1" spc="-24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19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내용에</a:t>
            </a:r>
            <a:r>
              <a:rPr sz="1800" b="1" spc="-24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19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대해</a:t>
            </a:r>
            <a:r>
              <a:rPr sz="1800" b="1" spc="-24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7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구매자가 </a:t>
            </a:r>
            <a:r>
              <a:rPr sz="1800" b="1" spc="-229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인지할</a:t>
            </a:r>
            <a:r>
              <a:rPr sz="1800" b="1" spc="-254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17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수</a:t>
            </a:r>
            <a:r>
              <a:rPr sz="1800" b="1" spc="-25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2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있도록</a:t>
            </a:r>
            <a:r>
              <a:rPr sz="1800" b="1" spc="-25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18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아래</a:t>
            </a:r>
            <a:r>
              <a:rPr sz="1800" b="1" spc="-25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19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내용</a:t>
            </a:r>
            <a:r>
              <a:rPr sz="1800" b="1" spc="-25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29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참고하여</a:t>
            </a:r>
            <a:r>
              <a:rPr sz="1800" b="1" spc="-25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04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사이트</a:t>
            </a:r>
            <a:r>
              <a:rPr sz="1800" b="1" spc="-25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17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내</a:t>
            </a:r>
            <a:r>
              <a:rPr sz="1800" b="1" spc="-25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19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안내를</a:t>
            </a:r>
            <a:r>
              <a:rPr sz="1800" b="1" spc="-25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1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진행하여</a:t>
            </a:r>
            <a:r>
              <a:rPr sz="1800" b="1" spc="-25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1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주시기</a:t>
            </a:r>
            <a:r>
              <a:rPr sz="1800" b="1" spc="-25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1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바랍니다.</a:t>
            </a:r>
            <a:endParaRPr sz="1800" dirty="0">
              <a:latin typeface="나눔고딕" panose="020D0604000000000000" pitchFamily="50" charset="-127"/>
              <a:ea typeface="나눔고딕" panose="020D0604000000000000" pitchFamily="50" charset="-127"/>
              <a:cs typeface="Malgun Gothic"/>
            </a:endParaRPr>
          </a:p>
          <a:p>
            <a:pPr>
              <a:lnSpc>
                <a:spcPct val="100000"/>
              </a:lnSpc>
              <a:spcBef>
                <a:spcPts val="500"/>
              </a:spcBef>
            </a:pPr>
            <a:endParaRPr sz="1800" dirty="0">
              <a:latin typeface="나눔고딕" panose="020D0604000000000000" pitchFamily="50" charset="-127"/>
              <a:ea typeface="나눔고딕" panose="020D0604000000000000" pitchFamily="50" charset="-127"/>
              <a:cs typeface="Malgun Gothic"/>
            </a:endParaRPr>
          </a:p>
          <a:p>
            <a:pPr marL="3492500" lvl="1" indent="-142240">
              <a:lnSpc>
                <a:spcPct val="100000"/>
              </a:lnSpc>
              <a:buChar char="·"/>
              <a:tabLst>
                <a:tab pos="3492500" algn="l"/>
              </a:tabLst>
            </a:pPr>
            <a:r>
              <a:rPr sz="1800" b="1" spc="-6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노출영역</a:t>
            </a:r>
            <a:r>
              <a:rPr sz="1800" b="1" spc="-11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1800" b="1" spc="5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:</a:t>
            </a:r>
            <a:r>
              <a:rPr sz="1800" b="1" spc="-10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1800" b="1" spc="-22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쇼핑몰</a:t>
            </a:r>
            <a:r>
              <a:rPr sz="1800" b="1" spc="-25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2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공지사항</a:t>
            </a:r>
            <a:r>
              <a:rPr sz="1800" b="1" spc="-24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17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및</a:t>
            </a:r>
            <a:r>
              <a:rPr sz="1800" b="1" spc="-24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1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상품</a:t>
            </a:r>
            <a:r>
              <a:rPr sz="1800" b="1" spc="-25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1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상세페이지(장바구니)</a:t>
            </a:r>
            <a:r>
              <a:rPr sz="1800" b="1" spc="-24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04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배송비</a:t>
            </a:r>
            <a:r>
              <a:rPr sz="1800" b="1" spc="-24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공지</a:t>
            </a:r>
            <a:endParaRPr sz="1800" dirty="0">
              <a:latin typeface="나눔고딕" panose="020D0604000000000000" pitchFamily="50" charset="-127"/>
              <a:ea typeface="나눔고딕" panose="020D0604000000000000" pitchFamily="50" charset="-127"/>
              <a:cs typeface="Malgun Gothic"/>
            </a:endParaRPr>
          </a:p>
          <a:p>
            <a:pPr marL="3492500" lvl="1" indent="-142240">
              <a:lnSpc>
                <a:spcPct val="100000"/>
              </a:lnSpc>
              <a:spcBef>
                <a:spcPts val="725"/>
              </a:spcBef>
              <a:buChar char="·"/>
              <a:tabLst>
                <a:tab pos="3492500" algn="l"/>
              </a:tabLst>
            </a:pPr>
            <a:r>
              <a:rPr sz="1800" b="1" spc="-6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공지내용</a:t>
            </a:r>
            <a:r>
              <a:rPr sz="1800" b="1" spc="-10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1800" b="1" spc="5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:</a:t>
            </a:r>
            <a:r>
              <a:rPr sz="1800" b="1" spc="-10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1800" b="1" spc="-24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네이버페이 </a:t>
            </a:r>
            <a:r>
              <a:rPr sz="1800" b="1" spc="-17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주문</a:t>
            </a:r>
            <a:r>
              <a:rPr sz="1800" b="1" spc="-24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17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시</a:t>
            </a:r>
            <a:r>
              <a:rPr sz="1800" b="1" spc="-24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18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기본배송비,</a:t>
            </a:r>
            <a:r>
              <a:rPr sz="1800" b="1" spc="-24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1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도서/산간/오지/지역별</a:t>
            </a:r>
            <a:r>
              <a:rPr sz="1800" b="1" spc="-24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2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배송비가</a:t>
            </a:r>
            <a:r>
              <a:rPr sz="1800" b="1" spc="-24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18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추가될</a:t>
            </a:r>
            <a:r>
              <a:rPr sz="1800" b="1" spc="-24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17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수</a:t>
            </a:r>
            <a:r>
              <a:rPr sz="1800" b="1" spc="-24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1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있다는</a:t>
            </a:r>
            <a:r>
              <a:rPr sz="1800" b="1" spc="-24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19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내용</a:t>
            </a:r>
            <a:r>
              <a:rPr sz="1800" b="1" spc="-24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안내</a:t>
            </a:r>
            <a:endParaRPr sz="1800" dirty="0">
              <a:latin typeface="나눔고딕" panose="020D0604000000000000" pitchFamily="50" charset="-127"/>
              <a:ea typeface="나눔고딕" panose="020D0604000000000000" pitchFamily="50" charset="-127"/>
              <a:cs typeface="Malgun Gothic"/>
            </a:endParaRPr>
          </a:p>
          <a:p>
            <a:pPr>
              <a:lnSpc>
                <a:spcPct val="100000"/>
              </a:lnSpc>
              <a:spcBef>
                <a:spcPts val="500"/>
              </a:spcBef>
            </a:pPr>
            <a:endParaRPr sz="1800" dirty="0">
              <a:latin typeface="나눔고딕" panose="020D0604000000000000" pitchFamily="50" charset="-127"/>
              <a:ea typeface="나눔고딕" panose="020D0604000000000000" pitchFamily="50" charset="-127"/>
              <a:cs typeface="Malgun Gothic"/>
            </a:endParaRPr>
          </a:p>
          <a:p>
            <a:pPr marL="3350260">
              <a:lnSpc>
                <a:spcPct val="100000"/>
              </a:lnSpc>
            </a:pPr>
            <a:r>
              <a:rPr sz="1800" b="1" spc="-15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※</a:t>
            </a:r>
            <a:r>
              <a:rPr sz="1800" b="1" spc="-12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1800" b="1" spc="-3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제공</a:t>
            </a:r>
            <a:r>
              <a:rPr sz="1800" b="1" spc="-12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1800" b="1" spc="-2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불가사유</a:t>
            </a:r>
            <a:endParaRPr sz="1800" dirty="0">
              <a:latin typeface="나눔고딕" panose="020D0604000000000000" pitchFamily="50" charset="-127"/>
              <a:ea typeface="나눔고딕" panose="020D0604000000000000" pitchFamily="50" charset="-127"/>
              <a:cs typeface="Adobe Clean Han Black"/>
            </a:endParaRPr>
          </a:p>
          <a:p>
            <a:pPr marL="3350260" marR="4851400">
              <a:lnSpc>
                <a:spcPct val="133600"/>
              </a:lnSpc>
            </a:pPr>
            <a:r>
              <a:rPr sz="1800" b="1" spc="-75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네이버페이</a:t>
            </a:r>
            <a:r>
              <a:rPr sz="1800" b="1" spc="-105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1800" b="1" spc="-7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구매하기의</a:t>
            </a:r>
            <a:r>
              <a:rPr sz="1800" b="1" spc="-10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1800" b="1" spc="-4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경우</a:t>
            </a:r>
            <a:r>
              <a:rPr sz="1800" b="1" spc="-10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1800" b="1" spc="-7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이용자가</a:t>
            </a:r>
            <a:r>
              <a:rPr sz="1800" b="1" spc="-105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1800" b="1" spc="-75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네이버페이</a:t>
            </a:r>
            <a:r>
              <a:rPr sz="1800" b="1" spc="-10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1800" b="1" spc="-65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구매하기를</a:t>
            </a:r>
            <a:r>
              <a:rPr sz="1800" b="1" spc="-10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1800" b="1" spc="-4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클릭하여</a:t>
            </a:r>
            <a:r>
              <a:rPr sz="1800" b="1" spc="-105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1800" b="1" spc="-75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네이버페이</a:t>
            </a:r>
            <a:r>
              <a:rPr sz="1800" b="1" spc="-10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1800" b="1" spc="-35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주문서로</a:t>
            </a:r>
            <a:r>
              <a:rPr sz="1800" b="1" spc="-10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1800" b="1" spc="-35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전환하는</a:t>
            </a:r>
            <a:r>
              <a:rPr sz="1800" b="1" spc="-10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1800" b="1" spc="-25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시점에 </a:t>
            </a:r>
            <a:r>
              <a:rPr sz="1800" b="1" spc="-4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상품금액과</a:t>
            </a:r>
            <a:r>
              <a:rPr sz="1800" b="1" spc="-12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1800" b="1" spc="-35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기본</a:t>
            </a:r>
            <a:r>
              <a:rPr sz="1800" b="1" spc="-105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1800" b="1" spc="-55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배송비가</a:t>
            </a:r>
            <a:r>
              <a:rPr sz="1800" b="1" spc="-11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1800" b="1" spc="-6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결정된</a:t>
            </a:r>
            <a:r>
              <a:rPr sz="1800" b="1" spc="-105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1800" b="1" spc="-35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상태에서</a:t>
            </a:r>
            <a:r>
              <a:rPr sz="1800" b="1" spc="-11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1800" b="1" spc="-55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구매자가</a:t>
            </a:r>
            <a:r>
              <a:rPr sz="1800" b="1" spc="-105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1800" b="1" spc="-55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배송지를</a:t>
            </a:r>
            <a:r>
              <a:rPr sz="1800" b="1" spc="-11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1800" b="1" spc="-55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입력하는</a:t>
            </a:r>
            <a:r>
              <a:rPr sz="1800" b="1" spc="-105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1800" b="1" spc="-25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구조임</a:t>
            </a:r>
            <a:endParaRPr sz="1800" dirty="0">
              <a:latin typeface="나눔고딕" panose="020D0604000000000000" pitchFamily="50" charset="-127"/>
              <a:ea typeface="나눔고딕" panose="020D0604000000000000" pitchFamily="50" charset="-127"/>
              <a:cs typeface="Adobe Clean Han Black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4388" y="938843"/>
            <a:ext cx="7029450" cy="6540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pc="-42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7</a:t>
            </a:r>
            <a:r>
              <a:rPr spc="185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.</a:t>
            </a:r>
            <a:r>
              <a:rPr spc="-17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spc="-5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주문형</a:t>
            </a:r>
            <a:r>
              <a:rPr spc="-22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spc="-7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가맹점</a:t>
            </a:r>
            <a:r>
              <a:rPr spc="-185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spc="-16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서비스</a:t>
            </a:r>
            <a:r>
              <a:rPr spc="-17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spc="-2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유의사항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3125"/>
              </a:lnSpc>
            </a:pPr>
            <a:fld id="{81D60167-4931-47E6-BA6A-407CBD079E47}" type="slidenum">
              <a:rPr spc="-25" dirty="0"/>
              <a:t>32</a:t>
            </a:fld>
            <a:endParaRPr spc="-25"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xfrm>
            <a:off x="1580659" y="10272014"/>
            <a:ext cx="6210809" cy="28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5090">
              <a:lnSpc>
                <a:spcPts val="2170"/>
              </a:lnSpc>
            </a:pPr>
            <a:r>
              <a:rPr spc="-8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네이버페이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3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주문형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가입과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35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심사,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45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취급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75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불가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45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상품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및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85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페널티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25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기준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34388" y="2319167"/>
            <a:ext cx="13825855" cy="528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300" b="1" spc="-130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원활한</a:t>
            </a:r>
            <a:r>
              <a:rPr sz="3300" b="1" spc="-215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 </a:t>
            </a:r>
            <a:r>
              <a:rPr sz="3300" b="1" spc="-204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네이버페이</a:t>
            </a:r>
            <a:r>
              <a:rPr sz="3300" b="1" spc="-215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 </a:t>
            </a:r>
            <a:r>
              <a:rPr sz="3300" b="1" spc="-185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서비스</a:t>
            </a:r>
            <a:r>
              <a:rPr sz="3300" b="1" spc="-215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 </a:t>
            </a:r>
            <a:r>
              <a:rPr sz="3300" b="1" spc="-125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이용을</a:t>
            </a:r>
            <a:r>
              <a:rPr sz="3300" b="1" spc="-215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 </a:t>
            </a:r>
            <a:r>
              <a:rPr sz="3300" b="1" spc="-135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위해</a:t>
            </a:r>
            <a:r>
              <a:rPr sz="3300" b="1" spc="-215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 </a:t>
            </a:r>
            <a:r>
              <a:rPr sz="3300" b="1" spc="-130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아래의</a:t>
            </a:r>
            <a:r>
              <a:rPr sz="3300" b="1" spc="-215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 </a:t>
            </a:r>
            <a:r>
              <a:rPr sz="3300" b="1" spc="-135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유의사항을</a:t>
            </a:r>
            <a:r>
              <a:rPr sz="3300" b="1" spc="-215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 </a:t>
            </a:r>
            <a:r>
              <a:rPr sz="3300" b="1" spc="-195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참고하여</a:t>
            </a:r>
            <a:r>
              <a:rPr sz="3300" b="1" spc="-215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 </a:t>
            </a:r>
            <a:r>
              <a:rPr sz="3300" b="1" spc="-150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주시기</a:t>
            </a:r>
            <a:r>
              <a:rPr sz="3300" b="1" spc="-215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 </a:t>
            </a:r>
            <a:r>
              <a:rPr sz="3300" b="1" spc="-20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바랍니다.</a:t>
            </a:r>
            <a:endParaRPr sz="3300" dirty="0">
              <a:latin typeface="나눔스퀘어" panose="020B0600000101010101" pitchFamily="50" charset="-127"/>
              <a:ea typeface="나눔스퀘어" panose="020B0600000101010101" pitchFamily="50" charset="-127"/>
              <a:cs typeface="Adobe Clean Han Blac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47088" y="3455392"/>
            <a:ext cx="18010505" cy="6282690"/>
          </a:xfrm>
          <a:prstGeom prst="rect">
            <a:avLst/>
          </a:prstGeom>
          <a:solidFill>
            <a:srgbClr val="FBFBFB"/>
          </a:solidFill>
        </p:spPr>
        <p:txBody>
          <a:bodyPr vert="horz" wrap="square" lIns="0" tIns="177800" rIns="0" bIns="0" rtlCol="0">
            <a:noAutofit/>
          </a:bodyPr>
          <a:lstStyle/>
          <a:p>
            <a:pPr>
              <a:lnSpc>
                <a:spcPct val="100000"/>
              </a:lnSpc>
              <a:spcBef>
                <a:spcPts val="1400"/>
              </a:spcBef>
            </a:pPr>
            <a:endParaRPr sz="2050" dirty="0">
              <a:latin typeface="나눔고딕" panose="020D0604000000000000" pitchFamily="50" charset="-127"/>
              <a:ea typeface="나눔고딕" panose="020D0604000000000000" pitchFamily="50" charset="-127"/>
              <a:cs typeface="Times New Roman"/>
            </a:endParaRPr>
          </a:p>
          <a:p>
            <a:pPr marL="3712210" indent="-404495">
              <a:lnSpc>
                <a:spcPct val="100000"/>
              </a:lnSpc>
              <a:buAutoNum type="arabicParenBoth" startAt="2"/>
              <a:tabLst>
                <a:tab pos="3712210" algn="l"/>
              </a:tabLst>
            </a:pPr>
            <a:r>
              <a:rPr sz="2050" b="1" spc="-7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배송비</a:t>
            </a:r>
            <a:r>
              <a:rPr sz="2050" b="1" spc="-13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2050" b="1" spc="-8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선결제</a:t>
            </a:r>
            <a:r>
              <a:rPr sz="2050" b="1" spc="-12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2050" b="1" spc="-7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상품</a:t>
            </a:r>
            <a:r>
              <a:rPr sz="2050" b="1" spc="-12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2050" b="1" spc="-10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네이버페이</a:t>
            </a:r>
            <a:r>
              <a:rPr sz="2050" b="1" spc="-12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2050" b="1" spc="-6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버튼</a:t>
            </a:r>
            <a:r>
              <a:rPr sz="2050" b="1" spc="-12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2050" b="1" spc="-2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비노출</a:t>
            </a:r>
            <a:endParaRPr sz="2050" dirty="0">
              <a:latin typeface="나눔고딕" panose="020D0604000000000000" pitchFamily="50" charset="-127"/>
              <a:ea typeface="나눔고딕" panose="020D0604000000000000" pitchFamily="50" charset="-127"/>
              <a:cs typeface="Adobe Clean Han Black"/>
            </a:endParaRPr>
          </a:p>
          <a:p>
            <a:pPr marL="3340100" marR="5948680">
              <a:lnSpc>
                <a:spcPct val="133600"/>
              </a:lnSpc>
              <a:spcBef>
                <a:spcPts val="570"/>
              </a:spcBef>
            </a:pPr>
            <a:r>
              <a:rPr sz="1800" b="1" spc="-19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'배송비</a:t>
            </a:r>
            <a:r>
              <a:rPr sz="1800" b="1" spc="-24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2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선결제</a:t>
            </a:r>
            <a:r>
              <a:rPr sz="1800" b="1" spc="-24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3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상품'은</a:t>
            </a:r>
            <a:r>
              <a:rPr sz="1800" b="1" spc="-24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2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비실물</a:t>
            </a:r>
            <a:r>
              <a:rPr sz="1800" b="1" spc="-23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2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상품으로</a:t>
            </a:r>
            <a:r>
              <a:rPr sz="1800" b="1" spc="-24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네이버페이 </a:t>
            </a:r>
            <a:r>
              <a:rPr sz="1800" b="1" spc="-23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구매하기가 </a:t>
            </a:r>
            <a:r>
              <a:rPr sz="1800" b="1" spc="-21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불가합니다.</a:t>
            </a:r>
            <a:r>
              <a:rPr sz="1800" b="1" spc="-24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0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따라서,</a:t>
            </a:r>
            <a:r>
              <a:rPr sz="1800" b="1" spc="-32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2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해당</a:t>
            </a:r>
            <a:r>
              <a:rPr sz="1800" b="1" spc="-32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10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상품에는 </a:t>
            </a:r>
            <a:r>
              <a:rPr sz="1800" b="1" spc="-26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네이버페이</a:t>
            </a:r>
            <a:r>
              <a:rPr sz="1800" b="1" spc="-32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54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구매하기</a:t>
            </a:r>
            <a:r>
              <a:rPr sz="1800" b="1" spc="-32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3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버튼이</a:t>
            </a:r>
            <a:r>
              <a:rPr sz="1800" b="1" spc="-32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6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노출되지</a:t>
            </a:r>
            <a:r>
              <a:rPr sz="1800" b="1" spc="-32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54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않도록</a:t>
            </a:r>
            <a:r>
              <a:rPr sz="1800" b="1" spc="-32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2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부탁</a:t>
            </a:r>
            <a:r>
              <a:rPr sz="1800" b="1" spc="-32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8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드립니다.</a:t>
            </a:r>
            <a:r>
              <a:rPr sz="1800" b="1" spc="50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                   </a:t>
            </a:r>
            <a:endParaRPr lang="en-US" altLang="ko-KR" sz="1800" b="1" spc="500" dirty="0">
              <a:solidFill>
                <a:srgbClr val="1E1E1E"/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Malgun Gothic"/>
            </a:endParaRPr>
          </a:p>
          <a:p>
            <a:pPr marL="3340100" marR="5948680">
              <a:lnSpc>
                <a:spcPct val="133600"/>
              </a:lnSpc>
              <a:spcBef>
                <a:spcPts val="570"/>
              </a:spcBef>
            </a:pPr>
            <a:r>
              <a:rPr lang="en-US" altLang="ko-KR" sz="1800" b="1" spc="50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(</a:t>
            </a:r>
            <a:r>
              <a:rPr sz="1800" b="1" spc="-254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'배송비</a:t>
            </a:r>
            <a:r>
              <a:rPr sz="1800" b="1" spc="-47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9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선결제</a:t>
            </a:r>
            <a:r>
              <a:rPr sz="1800" b="1" spc="-47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6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상품'이란?배송비를</a:t>
            </a:r>
            <a:r>
              <a:rPr sz="1800" b="1" spc="-47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9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장바구니에</a:t>
            </a:r>
            <a:r>
              <a:rPr sz="1800" b="1" spc="-47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29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담아</a:t>
            </a:r>
            <a:r>
              <a:rPr sz="1800" b="1" spc="-47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7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결제할</a:t>
            </a:r>
            <a:r>
              <a:rPr sz="1800" b="1" spc="-47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17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수</a:t>
            </a:r>
            <a:r>
              <a:rPr sz="1800" b="1" spc="-47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8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있도록</a:t>
            </a:r>
            <a:r>
              <a:rPr sz="1800" b="1" spc="-47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7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제공하는</a:t>
            </a:r>
            <a:r>
              <a:rPr sz="1800" b="1" spc="-47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8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상품)</a:t>
            </a:r>
            <a:endParaRPr sz="1800" dirty="0">
              <a:latin typeface="나눔고딕" panose="020D0604000000000000" pitchFamily="50" charset="-127"/>
              <a:ea typeface="나눔고딕" panose="020D0604000000000000" pitchFamily="50" charset="-127"/>
              <a:cs typeface="Malgun Gothic"/>
            </a:endParaRPr>
          </a:p>
          <a:p>
            <a:pPr>
              <a:lnSpc>
                <a:spcPct val="100000"/>
              </a:lnSpc>
              <a:spcBef>
                <a:spcPts val="450"/>
              </a:spcBef>
            </a:pPr>
            <a:endParaRPr sz="1800" dirty="0">
              <a:latin typeface="나눔고딕" panose="020D0604000000000000" pitchFamily="50" charset="-127"/>
              <a:ea typeface="나눔고딕" panose="020D0604000000000000" pitchFamily="50" charset="-127"/>
              <a:cs typeface="Malgun Gothic"/>
            </a:endParaRPr>
          </a:p>
          <a:p>
            <a:pPr marL="3700779" indent="-406400">
              <a:lnSpc>
                <a:spcPct val="100000"/>
              </a:lnSpc>
              <a:buAutoNum type="arabicParenBoth" startAt="3"/>
              <a:tabLst>
                <a:tab pos="3700779" algn="l"/>
              </a:tabLst>
            </a:pPr>
            <a:r>
              <a:rPr sz="2050" b="1" spc="-7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배송비</a:t>
            </a:r>
            <a:r>
              <a:rPr sz="2050" b="1" spc="-13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2050" b="1" spc="-5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지불옵션</a:t>
            </a:r>
            <a:r>
              <a:rPr sz="2050" b="1" spc="-13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2050" b="1" spc="-2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및</a:t>
            </a:r>
            <a:r>
              <a:rPr sz="2050" b="1" spc="-13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2050" b="1" spc="-5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배송</a:t>
            </a:r>
            <a:r>
              <a:rPr sz="2050" b="1" spc="-13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2050" b="1" spc="-10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유형별</a:t>
            </a:r>
            <a:r>
              <a:rPr sz="2050" b="1" spc="-13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2050" b="1" spc="-4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추가</a:t>
            </a:r>
            <a:r>
              <a:rPr sz="2050" b="1" spc="-13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2050" b="1" spc="-3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금액</a:t>
            </a:r>
            <a:r>
              <a:rPr sz="2050" b="1" spc="-13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2050" b="1" spc="-8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발생</a:t>
            </a:r>
            <a:r>
              <a:rPr sz="2050" b="1" spc="-13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2050" b="1" spc="-4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관련</a:t>
            </a:r>
            <a:r>
              <a:rPr sz="2050" b="1" spc="-13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2050" b="1" spc="-2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안내</a:t>
            </a:r>
            <a:endParaRPr sz="2050" dirty="0">
              <a:latin typeface="나눔고딕" panose="020D0604000000000000" pitchFamily="50" charset="-127"/>
              <a:ea typeface="나눔고딕" panose="020D0604000000000000" pitchFamily="50" charset="-127"/>
              <a:cs typeface="Adobe Clean Han Black"/>
            </a:endParaRPr>
          </a:p>
          <a:p>
            <a:pPr marL="3340100" marR="3547110" algn="just">
              <a:lnSpc>
                <a:spcPct val="133600"/>
              </a:lnSpc>
              <a:spcBef>
                <a:spcPts val="575"/>
              </a:spcBef>
            </a:pPr>
            <a:r>
              <a:rPr sz="1800" b="1" spc="-23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네이버페이는</a:t>
            </a:r>
            <a:r>
              <a:rPr sz="1800" b="1" spc="-27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1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가맹점의</a:t>
            </a:r>
            <a:r>
              <a:rPr sz="1800" b="1" spc="-27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0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주문서가</a:t>
            </a:r>
            <a:r>
              <a:rPr sz="1800" b="1" spc="-27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19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아닌</a:t>
            </a:r>
            <a:r>
              <a:rPr sz="1800" b="1" spc="-27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3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네이버페이</a:t>
            </a:r>
            <a:r>
              <a:rPr sz="1800" b="1" spc="-27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19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주문서를</a:t>
            </a:r>
            <a:r>
              <a:rPr sz="1800" b="1" spc="-27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18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통해</a:t>
            </a:r>
            <a:r>
              <a:rPr sz="1800" b="1" spc="-27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18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주문/결제가</a:t>
            </a:r>
            <a:r>
              <a:rPr sz="1800" b="1" spc="-27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29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진행됨에</a:t>
            </a:r>
            <a:r>
              <a:rPr sz="1800" b="1" spc="-27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14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따라,</a:t>
            </a:r>
            <a:r>
              <a:rPr sz="1800" b="1" spc="-27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4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고객이</a:t>
            </a:r>
            <a:r>
              <a:rPr sz="1800" b="1" spc="-27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0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배송비</a:t>
            </a:r>
            <a:r>
              <a:rPr sz="1800" b="1" spc="-27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17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선/후불</a:t>
            </a:r>
            <a:r>
              <a:rPr sz="1800" b="1" spc="-27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0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여부</a:t>
            </a:r>
            <a:r>
              <a:rPr sz="1800" b="1" spc="-27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16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및</a:t>
            </a:r>
            <a:r>
              <a:rPr sz="1800" b="1" spc="-6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18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배송</a:t>
            </a:r>
            <a:r>
              <a:rPr sz="1800" b="1" spc="-27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2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유형을</a:t>
            </a:r>
            <a:r>
              <a:rPr sz="1800" b="1" spc="-27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2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선택할</a:t>
            </a:r>
            <a:r>
              <a:rPr sz="1800" b="1" spc="-27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16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수</a:t>
            </a:r>
            <a:r>
              <a:rPr sz="1800" b="1" spc="-27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1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없어</a:t>
            </a:r>
            <a:r>
              <a:rPr sz="1800" b="1" spc="-27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04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기본</a:t>
            </a:r>
            <a:r>
              <a:rPr sz="1800" b="1" spc="-27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2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배송비만</a:t>
            </a:r>
            <a:r>
              <a:rPr sz="1800" b="1" spc="-27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04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적용이</a:t>
            </a:r>
            <a:r>
              <a:rPr sz="1800" b="1" spc="-27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19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가능합니다.</a:t>
            </a:r>
            <a:r>
              <a:rPr sz="1800" b="1" spc="-27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18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관련</a:t>
            </a:r>
            <a:r>
              <a:rPr sz="1800" b="1" spc="-27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19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내용에</a:t>
            </a:r>
            <a:r>
              <a:rPr sz="1800" b="1" spc="-27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18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대해</a:t>
            </a:r>
            <a:r>
              <a:rPr sz="1800" b="1" spc="-27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1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구매자가</a:t>
            </a:r>
            <a:r>
              <a:rPr sz="1800" b="1" spc="-27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2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인지할</a:t>
            </a:r>
            <a:r>
              <a:rPr sz="1800" b="1" spc="-27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16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수</a:t>
            </a:r>
            <a:r>
              <a:rPr sz="1800" b="1" spc="-27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15" dirty="0" err="1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있도록</a:t>
            </a:r>
            <a:r>
              <a:rPr sz="1800" b="1" spc="-27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endParaRPr lang="en-US" altLang="ko-KR" sz="1800" b="1" spc="-270" dirty="0">
              <a:solidFill>
                <a:srgbClr val="1E1E1E"/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Malgun Gothic"/>
            </a:endParaRPr>
          </a:p>
          <a:p>
            <a:pPr marL="3340100" marR="3547110" algn="just">
              <a:lnSpc>
                <a:spcPct val="133600"/>
              </a:lnSpc>
              <a:spcBef>
                <a:spcPts val="575"/>
              </a:spcBef>
            </a:pPr>
            <a:r>
              <a:rPr sz="1800" b="1" spc="-200" dirty="0" err="1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사이트</a:t>
            </a:r>
            <a:r>
              <a:rPr sz="1800" b="1" spc="-27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16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내</a:t>
            </a:r>
            <a:r>
              <a:rPr sz="1800" b="1" spc="-27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19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안내를</a:t>
            </a:r>
            <a:r>
              <a:rPr sz="1800" b="1" spc="-6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04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진행하여</a:t>
            </a:r>
            <a:r>
              <a:rPr sz="1800" b="1" spc="-27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1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주시기</a:t>
            </a:r>
            <a:r>
              <a:rPr sz="1800" b="1" spc="-27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19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바랍니다.</a:t>
            </a:r>
            <a:endParaRPr sz="1800" dirty="0">
              <a:latin typeface="나눔고딕" panose="020D0604000000000000" pitchFamily="50" charset="-127"/>
              <a:ea typeface="나눔고딕" panose="020D0604000000000000" pitchFamily="50" charset="-127"/>
              <a:cs typeface="Malgun Gothic"/>
            </a:endParaRPr>
          </a:p>
          <a:p>
            <a:pPr>
              <a:lnSpc>
                <a:spcPct val="100000"/>
              </a:lnSpc>
              <a:spcBef>
                <a:spcPts val="450"/>
              </a:spcBef>
            </a:pPr>
            <a:endParaRPr sz="1800" dirty="0">
              <a:latin typeface="나눔고딕" panose="020D0604000000000000" pitchFamily="50" charset="-127"/>
              <a:ea typeface="나눔고딕" panose="020D0604000000000000" pitchFamily="50" charset="-127"/>
              <a:cs typeface="Malgun Gothic"/>
            </a:endParaRPr>
          </a:p>
          <a:p>
            <a:pPr marL="3710304" indent="-417195">
              <a:lnSpc>
                <a:spcPct val="100000"/>
              </a:lnSpc>
              <a:buAutoNum type="arabicParenBoth" startAt="4"/>
              <a:tabLst>
                <a:tab pos="3710304" algn="l"/>
              </a:tabLst>
            </a:pPr>
            <a:r>
              <a:rPr sz="2050" b="1" spc="-6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해외</a:t>
            </a:r>
            <a:r>
              <a:rPr sz="2050" b="1" spc="-13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2050" b="1" spc="-5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배송</a:t>
            </a:r>
            <a:r>
              <a:rPr sz="2050" b="1" spc="-13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2050" b="1" spc="-10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불가</a:t>
            </a:r>
            <a:r>
              <a:rPr sz="2050" b="1" spc="-13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2050" b="1" spc="-2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안내</a:t>
            </a:r>
            <a:endParaRPr sz="2050" dirty="0">
              <a:latin typeface="나눔고딕" panose="020D0604000000000000" pitchFamily="50" charset="-127"/>
              <a:ea typeface="나눔고딕" panose="020D0604000000000000" pitchFamily="50" charset="-127"/>
              <a:cs typeface="Adobe Clean Han Black"/>
            </a:endParaRPr>
          </a:p>
          <a:p>
            <a:pPr marL="3340100" algn="just">
              <a:lnSpc>
                <a:spcPct val="100000"/>
              </a:lnSpc>
              <a:spcBef>
                <a:spcPts val="1300"/>
              </a:spcBef>
            </a:pPr>
            <a:r>
              <a:rPr sz="1800" b="1" spc="-24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네이버페이 </a:t>
            </a:r>
            <a:r>
              <a:rPr sz="1800" b="1" spc="-21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정책상</a:t>
            </a:r>
            <a:r>
              <a:rPr sz="1800" b="1" spc="-24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1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해외로</a:t>
            </a:r>
            <a:r>
              <a:rPr sz="1800" b="1" spc="-24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2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발송되는</a:t>
            </a:r>
            <a:r>
              <a:rPr sz="1800" b="1" spc="-24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0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상품은</a:t>
            </a:r>
            <a:r>
              <a:rPr sz="1800" b="1" spc="-23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4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네이버페이로 </a:t>
            </a:r>
            <a:r>
              <a:rPr sz="1800" b="1" spc="-23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구매하기가</a:t>
            </a:r>
            <a:r>
              <a:rPr sz="1800" b="1" spc="-24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1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불가합니다.</a:t>
            </a:r>
            <a:endParaRPr sz="1800" dirty="0">
              <a:latin typeface="나눔고딕" panose="020D0604000000000000" pitchFamily="50" charset="-127"/>
              <a:ea typeface="나눔고딕" panose="020D0604000000000000" pitchFamily="50" charset="-127"/>
              <a:cs typeface="Malgun Gothic"/>
            </a:endParaRPr>
          </a:p>
          <a:p>
            <a:pPr marL="3340100" marR="3985260">
              <a:lnSpc>
                <a:spcPct val="133600"/>
              </a:lnSpc>
            </a:pPr>
            <a:r>
              <a:rPr sz="1800" b="1" spc="-204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귀사의</a:t>
            </a:r>
            <a:r>
              <a:rPr sz="1800" b="1" spc="-25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04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사이트</a:t>
            </a:r>
            <a:r>
              <a:rPr sz="1800" b="1" spc="-24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17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내</a:t>
            </a:r>
            <a:r>
              <a:rPr sz="1800" b="1" spc="-24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29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공지</a:t>
            </a:r>
            <a:r>
              <a:rPr sz="1800" b="1" spc="-24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114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등(FAQ,</a:t>
            </a:r>
            <a:r>
              <a:rPr sz="1800" b="1" spc="-24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1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상품페이지)을</a:t>
            </a:r>
            <a:r>
              <a:rPr sz="1800" b="1" spc="-24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18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통해</a:t>
            </a:r>
            <a:r>
              <a:rPr sz="1800" b="1" spc="-24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04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해외배송을</a:t>
            </a:r>
            <a:r>
              <a:rPr sz="1800" b="1" spc="-24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19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원하는</a:t>
            </a:r>
            <a:r>
              <a:rPr sz="1800" b="1" spc="-24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04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경우</a:t>
            </a:r>
            <a:r>
              <a:rPr sz="1800" b="1" spc="-24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4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네이버페이</a:t>
            </a:r>
            <a:r>
              <a:rPr sz="1800" b="1" spc="-25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04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구매가</a:t>
            </a:r>
            <a:r>
              <a:rPr sz="1800" b="1" spc="-24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04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불가하다는</a:t>
            </a:r>
            <a:r>
              <a:rPr sz="1800" b="1" spc="-24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19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내용</a:t>
            </a:r>
            <a:r>
              <a:rPr sz="1800" b="1" spc="-24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안내를 </a:t>
            </a:r>
            <a:r>
              <a:rPr sz="1800" b="1" spc="-21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진행하여</a:t>
            </a:r>
            <a:r>
              <a:rPr sz="1800" b="1" spc="-24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1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주시기</a:t>
            </a:r>
            <a:r>
              <a:rPr sz="1800" b="1" spc="-24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1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바랍니다.</a:t>
            </a:r>
            <a:endParaRPr sz="1800" dirty="0">
              <a:latin typeface="나눔고딕" panose="020D0604000000000000" pitchFamily="50" charset="-127"/>
              <a:ea typeface="나눔고딕" panose="020D0604000000000000" pitchFamily="50" charset="-127"/>
              <a:cs typeface="Malgun Gothic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4388" y="938843"/>
            <a:ext cx="7029450" cy="6540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pc="-42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7</a:t>
            </a:r>
            <a:r>
              <a:rPr spc="185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.</a:t>
            </a:r>
            <a:r>
              <a:rPr spc="-17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spc="-5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주문형</a:t>
            </a:r>
            <a:r>
              <a:rPr spc="-22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spc="-7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가맹점</a:t>
            </a:r>
            <a:r>
              <a:rPr spc="-185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spc="-16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서비스</a:t>
            </a:r>
            <a:r>
              <a:rPr spc="-17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spc="-2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유의사항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3125"/>
              </a:lnSpc>
            </a:pPr>
            <a:fld id="{81D60167-4931-47E6-BA6A-407CBD079E47}" type="slidenum">
              <a:rPr spc="-25" dirty="0"/>
              <a:t>33</a:t>
            </a:fld>
            <a:endParaRPr spc="-25"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xfrm>
            <a:off x="1580659" y="10272014"/>
            <a:ext cx="6210809" cy="28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5090">
              <a:lnSpc>
                <a:spcPts val="2170"/>
              </a:lnSpc>
            </a:pPr>
            <a:r>
              <a:rPr spc="-8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네이버페이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3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주문형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가입과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35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심사,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45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취급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75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불가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45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상품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및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85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페널티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25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기준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34388" y="2319167"/>
            <a:ext cx="13825855" cy="528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300" b="1" spc="-130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원활한</a:t>
            </a:r>
            <a:r>
              <a:rPr sz="3300" b="1" spc="-215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 </a:t>
            </a:r>
            <a:r>
              <a:rPr sz="3300" b="1" spc="-204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네이버페이</a:t>
            </a:r>
            <a:r>
              <a:rPr sz="3300" b="1" spc="-215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 </a:t>
            </a:r>
            <a:r>
              <a:rPr sz="3300" b="1" spc="-185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서비스</a:t>
            </a:r>
            <a:r>
              <a:rPr sz="3300" b="1" spc="-215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 </a:t>
            </a:r>
            <a:r>
              <a:rPr sz="3300" b="1" spc="-125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이용을</a:t>
            </a:r>
            <a:r>
              <a:rPr sz="3300" b="1" spc="-215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 </a:t>
            </a:r>
            <a:r>
              <a:rPr sz="3300" b="1" spc="-135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위해</a:t>
            </a:r>
            <a:r>
              <a:rPr sz="3300" b="1" spc="-215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 </a:t>
            </a:r>
            <a:r>
              <a:rPr sz="3300" b="1" spc="-130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아래의</a:t>
            </a:r>
            <a:r>
              <a:rPr sz="3300" b="1" spc="-215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 </a:t>
            </a:r>
            <a:r>
              <a:rPr sz="3300" b="1" spc="-135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유의사항을</a:t>
            </a:r>
            <a:r>
              <a:rPr sz="3300" b="1" spc="-215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 </a:t>
            </a:r>
            <a:r>
              <a:rPr sz="3300" b="1" spc="-195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참고하여</a:t>
            </a:r>
            <a:r>
              <a:rPr sz="3300" b="1" spc="-215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 </a:t>
            </a:r>
            <a:r>
              <a:rPr sz="3300" b="1" spc="-150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주시기</a:t>
            </a:r>
            <a:r>
              <a:rPr sz="3300" b="1" spc="-215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 </a:t>
            </a:r>
            <a:r>
              <a:rPr sz="3300" b="1" spc="-20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바랍니다.</a:t>
            </a:r>
            <a:endParaRPr sz="3300">
              <a:latin typeface="나눔스퀘어" panose="020B0600000101010101" pitchFamily="50" charset="-127"/>
              <a:ea typeface="나눔스퀘어" panose="020B0600000101010101" pitchFamily="50" charset="-127"/>
              <a:cs typeface="Adobe Clean Han Blac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47088" y="3455392"/>
            <a:ext cx="18010505" cy="6282690"/>
          </a:xfrm>
          <a:prstGeom prst="rect">
            <a:avLst/>
          </a:prstGeom>
          <a:solidFill>
            <a:srgbClr val="FBFBFB"/>
          </a:solidFill>
        </p:spPr>
        <p:txBody>
          <a:bodyPr vert="horz" wrap="square" lIns="0" tIns="177800" rIns="0" bIns="0" rtlCol="0">
            <a:noAutofit/>
          </a:bodyPr>
          <a:lstStyle/>
          <a:p>
            <a:pPr>
              <a:lnSpc>
                <a:spcPct val="100000"/>
              </a:lnSpc>
              <a:spcBef>
                <a:spcPts val="1400"/>
              </a:spcBef>
            </a:pPr>
            <a:endParaRPr lang="en-US" altLang="ko-KR" sz="2050" dirty="0">
              <a:latin typeface="나눔고딕" panose="020D0604000000000000" pitchFamily="50" charset="-127"/>
              <a:ea typeface="나눔고딕" panose="020D0604000000000000" pitchFamily="50" charset="-127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400"/>
              </a:spcBef>
            </a:pPr>
            <a:endParaRPr sz="2050" dirty="0">
              <a:latin typeface="나눔고딕" panose="020D0604000000000000" pitchFamily="50" charset="-127"/>
              <a:ea typeface="나눔고딕" panose="020D0604000000000000" pitchFamily="50" charset="-127"/>
              <a:cs typeface="Times New Roman"/>
            </a:endParaRPr>
          </a:p>
          <a:p>
            <a:pPr marL="3717925" indent="-407670">
              <a:lnSpc>
                <a:spcPct val="100000"/>
              </a:lnSpc>
              <a:buAutoNum type="arabicParenBoth" startAt="5"/>
              <a:tabLst>
                <a:tab pos="3717925" algn="l"/>
              </a:tabLst>
            </a:pPr>
            <a:r>
              <a:rPr sz="2050" b="1" spc="-5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배송</a:t>
            </a:r>
            <a:r>
              <a:rPr sz="2050" b="1" spc="-14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2050" b="1" spc="-2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가능</a:t>
            </a:r>
            <a:r>
              <a:rPr sz="2050" b="1" spc="-13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2050" b="1" spc="-7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지역</a:t>
            </a:r>
            <a:r>
              <a:rPr sz="2050" b="1" spc="-13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2050" b="1" spc="-5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제한</a:t>
            </a:r>
            <a:r>
              <a:rPr sz="2050" b="1" spc="-13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2050" b="1" spc="-7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상품</a:t>
            </a:r>
            <a:r>
              <a:rPr sz="2050" b="1" spc="-13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2050" b="1" spc="-2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확인</a:t>
            </a:r>
            <a:endParaRPr sz="2050" dirty="0">
              <a:latin typeface="나눔고딕" panose="020D0604000000000000" pitchFamily="50" charset="-127"/>
              <a:ea typeface="나눔고딕" panose="020D0604000000000000" pitchFamily="50" charset="-127"/>
              <a:cs typeface="Adobe Clean Han Black"/>
            </a:endParaRPr>
          </a:p>
          <a:p>
            <a:pPr marL="3350260" marR="5324475">
              <a:lnSpc>
                <a:spcPct val="133600"/>
              </a:lnSpc>
              <a:spcBef>
                <a:spcPts val="570"/>
              </a:spcBef>
            </a:pPr>
            <a:r>
              <a:rPr sz="1800" b="1" spc="-19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배송</a:t>
            </a:r>
            <a:r>
              <a:rPr sz="1800" b="1" spc="-25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18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가능한</a:t>
            </a:r>
            <a:r>
              <a:rPr sz="1800" b="1" spc="-25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3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지역에</a:t>
            </a:r>
            <a:r>
              <a:rPr sz="1800" b="1" spc="-25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0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제한이</a:t>
            </a:r>
            <a:r>
              <a:rPr sz="1800" b="1" spc="-25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1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있는</a:t>
            </a:r>
            <a:r>
              <a:rPr sz="1800" b="1" spc="-25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17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경우,</a:t>
            </a:r>
            <a:r>
              <a:rPr sz="1800" b="1" spc="-25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2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구매자가</a:t>
            </a:r>
            <a:r>
              <a:rPr sz="1800" b="1" spc="-25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04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해당</a:t>
            </a:r>
            <a:r>
              <a:rPr sz="1800" b="1" spc="-25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18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내용을</a:t>
            </a:r>
            <a:r>
              <a:rPr sz="1800" b="1" spc="-25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1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명확히</a:t>
            </a:r>
            <a:r>
              <a:rPr sz="1800" b="1" spc="-25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29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인지할</a:t>
            </a:r>
            <a:r>
              <a:rPr sz="1800" b="1" spc="-25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17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수</a:t>
            </a:r>
            <a:r>
              <a:rPr sz="1800" b="1" spc="-25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2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있도록</a:t>
            </a:r>
            <a:r>
              <a:rPr sz="1800" b="1" spc="-25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1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상품</a:t>
            </a:r>
            <a:r>
              <a:rPr sz="1800" b="1" spc="-25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29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상세</a:t>
            </a:r>
            <a:r>
              <a:rPr sz="1800" b="1" spc="-25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11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페이지에 </a:t>
            </a:r>
            <a:r>
              <a:rPr sz="1800" b="1" spc="-19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배송</a:t>
            </a:r>
            <a:r>
              <a:rPr sz="1800" b="1" spc="-25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16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가능</a:t>
            </a:r>
            <a:r>
              <a:rPr sz="1800" b="1" spc="-24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2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지역을</a:t>
            </a:r>
            <a:r>
              <a:rPr sz="1800" b="1" spc="-24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1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명확히</a:t>
            </a:r>
            <a:r>
              <a:rPr sz="1800" b="1" spc="-24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19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안내하여</a:t>
            </a:r>
            <a:r>
              <a:rPr sz="1800" b="1" spc="-24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1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주시기</a:t>
            </a:r>
            <a:r>
              <a:rPr sz="1800" b="1" spc="-24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1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바랍니다.</a:t>
            </a:r>
            <a:endParaRPr sz="1800" dirty="0">
              <a:latin typeface="나눔고딕" panose="020D0604000000000000" pitchFamily="50" charset="-127"/>
              <a:ea typeface="나눔고딕" panose="020D0604000000000000" pitchFamily="50" charset="-127"/>
              <a:cs typeface="Malgun Gothic"/>
            </a:endParaRPr>
          </a:p>
          <a:p>
            <a:pPr>
              <a:lnSpc>
                <a:spcPct val="100000"/>
              </a:lnSpc>
              <a:spcBef>
                <a:spcPts val="500"/>
              </a:spcBef>
            </a:pPr>
            <a:endParaRPr sz="1800" dirty="0">
              <a:latin typeface="나눔고딕" panose="020D0604000000000000" pitchFamily="50" charset="-127"/>
              <a:ea typeface="나눔고딕" panose="020D0604000000000000" pitchFamily="50" charset="-127"/>
              <a:cs typeface="Malgun Gothic"/>
            </a:endParaRPr>
          </a:p>
          <a:p>
            <a:pPr marL="3350260">
              <a:lnSpc>
                <a:spcPct val="100000"/>
              </a:lnSpc>
            </a:pPr>
            <a:r>
              <a:rPr sz="1800" b="1" spc="-15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※</a:t>
            </a:r>
            <a:r>
              <a:rPr sz="1800" b="1" spc="-12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1800" b="1" spc="-1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추후</a:t>
            </a:r>
            <a:r>
              <a:rPr sz="1800" b="1" spc="-12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1800" b="1" spc="-3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배송</a:t>
            </a:r>
            <a:r>
              <a:rPr sz="1800" b="1" spc="-12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1800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가능</a:t>
            </a:r>
            <a:r>
              <a:rPr sz="1800" b="1" spc="-12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1800" b="1" spc="-5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지역</a:t>
            </a:r>
            <a:r>
              <a:rPr sz="1800" b="1" spc="-12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1800" b="1" spc="-5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미기재로</a:t>
            </a:r>
            <a:r>
              <a:rPr sz="1800" b="1" spc="-12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1800" b="1" spc="-1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확인</a:t>
            </a:r>
            <a:r>
              <a:rPr sz="1800" b="1" spc="-12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1800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시</a:t>
            </a:r>
            <a:r>
              <a:rPr sz="1800" b="1" spc="-12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1800" b="1" spc="-75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네이버페이</a:t>
            </a:r>
            <a:r>
              <a:rPr sz="1800" b="1" spc="-12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1800" b="1" spc="-65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서비스</a:t>
            </a:r>
            <a:r>
              <a:rPr sz="1800" b="1" spc="-12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1800" b="1" spc="-4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이용이</a:t>
            </a:r>
            <a:r>
              <a:rPr sz="1800" b="1" spc="-12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1800" b="1" spc="-6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불가할</a:t>
            </a:r>
            <a:r>
              <a:rPr sz="1800" b="1" spc="-12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1800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수</a:t>
            </a:r>
            <a:r>
              <a:rPr sz="1800" b="1" spc="-12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1800" b="1" spc="-4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있으니</a:t>
            </a:r>
            <a:r>
              <a:rPr sz="1800" b="1" spc="-114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1800" b="1" spc="-3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유의하여</a:t>
            </a:r>
            <a:r>
              <a:rPr sz="1800" b="1" spc="-12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1800" b="1" spc="-45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주시기</a:t>
            </a:r>
            <a:r>
              <a:rPr sz="1800" b="1" spc="-12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1800" b="1" spc="-1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바랍니다.</a:t>
            </a:r>
            <a:endParaRPr sz="1800" dirty="0">
              <a:latin typeface="나눔고딕" panose="020D0604000000000000" pitchFamily="50" charset="-127"/>
              <a:ea typeface="나눔고딕" panose="020D0604000000000000" pitchFamily="50" charset="-127"/>
              <a:cs typeface="Adobe Clean Han Black"/>
            </a:endParaRPr>
          </a:p>
          <a:p>
            <a:pPr>
              <a:lnSpc>
                <a:spcPct val="100000"/>
              </a:lnSpc>
            </a:pPr>
            <a:endParaRPr sz="1800" dirty="0">
              <a:latin typeface="나눔고딕" panose="020D0604000000000000" pitchFamily="50" charset="-127"/>
              <a:ea typeface="나눔고딕" panose="020D0604000000000000" pitchFamily="50" charset="-127"/>
              <a:cs typeface="Adobe Clean Han Black"/>
            </a:endParaRPr>
          </a:p>
          <a:p>
            <a:pPr marL="3716020" indent="-420370">
              <a:lnSpc>
                <a:spcPct val="100000"/>
              </a:lnSpc>
              <a:buAutoNum type="arabicParenBoth" startAt="6"/>
              <a:tabLst>
                <a:tab pos="3716020" algn="l"/>
              </a:tabLst>
            </a:pPr>
            <a:r>
              <a:rPr sz="2050" b="1" spc="-11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직접배송(퀵배송,</a:t>
            </a:r>
            <a:r>
              <a:rPr sz="2050" b="1" spc="-12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2050" b="1" spc="-7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방문수령</a:t>
            </a:r>
            <a:r>
              <a:rPr sz="2050" b="1" spc="-12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2050" b="1" spc="-18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등)</a:t>
            </a:r>
            <a:r>
              <a:rPr sz="2050" b="1" spc="-12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2050" b="1" spc="-7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상품</a:t>
            </a:r>
            <a:r>
              <a:rPr sz="2050" b="1" spc="-12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2050" b="1" spc="-2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확인</a:t>
            </a:r>
            <a:endParaRPr sz="2050" dirty="0">
              <a:latin typeface="나눔고딕" panose="020D0604000000000000" pitchFamily="50" charset="-127"/>
              <a:ea typeface="나눔고딕" panose="020D0604000000000000" pitchFamily="50" charset="-127"/>
              <a:cs typeface="Adobe Clean Han Black"/>
            </a:endParaRPr>
          </a:p>
          <a:p>
            <a:pPr marL="3350260" marR="5899150">
              <a:lnSpc>
                <a:spcPct val="133600"/>
              </a:lnSpc>
              <a:spcBef>
                <a:spcPts val="570"/>
              </a:spcBef>
            </a:pPr>
            <a:r>
              <a:rPr sz="1800" b="1" spc="-204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운송장번호</a:t>
            </a:r>
            <a:r>
              <a:rPr sz="1800" b="1" spc="-25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19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발급</a:t>
            </a:r>
            <a:r>
              <a:rPr sz="1800" b="1" spc="-24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17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및</a:t>
            </a:r>
            <a:r>
              <a:rPr sz="1800" b="1" spc="-24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3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입력</a:t>
            </a:r>
            <a:r>
              <a:rPr sz="1800" b="1" spc="-24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처리가 </a:t>
            </a:r>
            <a:r>
              <a:rPr sz="1800" b="1" spc="-21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불가능한</a:t>
            </a:r>
            <a:r>
              <a:rPr sz="1800" b="1" spc="-24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2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배송의</a:t>
            </a:r>
            <a:r>
              <a:rPr sz="1800" b="1" spc="-24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17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경우,</a:t>
            </a:r>
            <a:r>
              <a:rPr sz="1800" b="1" spc="-24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75" dirty="0">
                <a:solidFill>
                  <a:srgbClr val="03C75A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네이버페이센터</a:t>
            </a:r>
            <a:r>
              <a:rPr sz="1800" b="1" spc="-105" dirty="0">
                <a:solidFill>
                  <a:srgbClr val="03C75A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1800" b="1" spc="-80" dirty="0">
                <a:solidFill>
                  <a:srgbClr val="03C75A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&gt;</a:t>
            </a:r>
            <a:r>
              <a:rPr sz="1800" b="1" spc="-105" dirty="0">
                <a:solidFill>
                  <a:srgbClr val="03C75A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1800" b="1" spc="-45" dirty="0">
                <a:solidFill>
                  <a:srgbClr val="03C75A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발주/발송관리</a:t>
            </a:r>
            <a:r>
              <a:rPr sz="1800" b="1" spc="-105" dirty="0">
                <a:solidFill>
                  <a:srgbClr val="03C75A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1800" b="1" spc="-10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메뉴에서 </a:t>
            </a:r>
            <a:r>
              <a:rPr sz="1800" b="1" spc="-21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‘직접전달’</a:t>
            </a:r>
            <a:r>
              <a:rPr sz="1800" b="1" spc="-24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1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배송방법을</a:t>
            </a:r>
            <a:r>
              <a:rPr sz="1800" b="1" spc="-24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0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통한</a:t>
            </a:r>
            <a:r>
              <a:rPr sz="1800" b="1" spc="-24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04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발송이</a:t>
            </a:r>
            <a:r>
              <a:rPr sz="1800" b="1" spc="-23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필요합니다.</a:t>
            </a:r>
            <a:endParaRPr sz="1800" dirty="0">
              <a:latin typeface="나눔고딕" panose="020D0604000000000000" pitchFamily="50" charset="-127"/>
              <a:ea typeface="나눔고딕" panose="020D0604000000000000" pitchFamily="50" charset="-127"/>
              <a:cs typeface="Malgun Gothic"/>
            </a:endParaRPr>
          </a:p>
          <a:p>
            <a:pPr marL="3350260" marR="5801360">
              <a:lnSpc>
                <a:spcPct val="133600"/>
              </a:lnSpc>
              <a:spcBef>
                <a:spcPts val="2885"/>
              </a:spcBef>
            </a:pPr>
            <a:r>
              <a:rPr sz="1800" b="1" spc="-15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※</a:t>
            </a:r>
            <a:r>
              <a:rPr sz="1800" b="1" spc="-125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1800" b="1" spc="-75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직접전달의</a:t>
            </a:r>
            <a:r>
              <a:rPr sz="1800" b="1" spc="-125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1800" b="1" spc="-4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경우</a:t>
            </a:r>
            <a:r>
              <a:rPr sz="1800" b="1" spc="-12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1800" b="1" spc="-55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구매자가</a:t>
            </a:r>
            <a:r>
              <a:rPr sz="1800" b="1" spc="-125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1800" b="1" spc="-4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별도</a:t>
            </a:r>
            <a:r>
              <a:rPr sz="1800" b="1" spc="-12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1800" b="1" spc="-3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구매확정</a:t>
            </a:r>
            <a:r>
              <a:rPr sz="1800" b="1" spc="-125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1800" b="1" spc="-6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처리를</a:t>
            </a:r>
            <a:r>
              <a:rPr sz="1800" b="1" spc="-12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1800" b="1" spc="-65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진행하지</a:t>
            </a:r>
            <a:r>
              <a:rPr sz="1800" b="1" spc="-125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1800" b="1" spc="-45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않을</a:t>
            </a:r>
            <a:r>
              <a:rPr sz="1800" b="1" spc="-12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1800" b="1" spc="-4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경우</a:t>
            </a:r>
            <a:r>
              <a:rPr sz="1800" b="1" spc="-125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1800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자동</a:t>
            </a:r>
            <a:r>
              <a:rPr sz="1800" b="1" spc="-12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1800" b="1" spc="-3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구매확정</a:t>
            </a:r>
            <a:r>
              <a:rPr sz="1800" b="1" spc="-125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1800" b="1" spc="-30" dirty="0" err="1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기한에</a:t>
            </a:r>
            <a:r>
              <a:rPr sz="1800" b="1" spc="-12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1800" b="1" spc="-25" dirty="0" err="1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따라</a:t>
            </a:r>
            <a:r>
              <a:rPr sz="1800" b="1" spc="-25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, </a:t>
            </a:r>
            <a:r>
              <a:rPr sz="1800" b="1" spc="-6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정산받은</a:t>
            </a:r>
            <a:r>
              <a:rPr sz="1800" b="1" spc="-114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1800" b="1" spc="-75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시점이</a:t>
            </a:r>
            <a:r>
              <a:rPr sz="1800" b="1" spc="-114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1800" b="1" spc="-4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늦어질</a:t>
            </a:r>
            <a:r>
              <a:rPr sz="1800" b="1" spc="-11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1800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수</a:t>
            </a:r>
            <a:r>
              <a:rPr sz="1800" b="1" spc="-114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1800" b="1" spc="-4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있으니</a:t>
            </a:r>
            <a:r>
              <a:rPr sz="1800" b="1" spc="-114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1800" b="1" spc="-35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유의해</a:t>
            </a:r>
            <a:r>
              <a:rPr sz="1800" b="1" spc="-11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1800" b="1" spc="-2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주세요.</a:t>
            </a:r>
            <a:endParaRPr sz="1800" dirty="0">
              <a:latin typeface="나눔고딕" panose="020D0604000000000000" pitchFamily="50" charset="-127"/>
              <a:ea typeface="나눔고딕" panose="020D0604000000000000" pitchFamily="50" charset="-127"/>
              <a:cs typeface="Adobe Clean Han Black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4388" y="938843"/>
            <a:ext cx="7029450" cy="6540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pc="-42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7</a:t>
            </a:r>
            <a:r>
              <a:rPr spc="185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.</a:t>
            </a:r>
            <a:r>
              <a:rPr spc="-17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spc="-5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주문형</a:t>
            </a:r>
            <a:r>
              <a:rPr spc="-22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spc="-7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가맹점</a:t>
            </a:r>
            <a:r>
              <a:rPr spc="-185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spc="-16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서비스</a:t>
            </a:r>
            <a:r>
              <a:rPr spc="-17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spc="-2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유의사항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3125"/>
              </a:lnSpc>
            </a:pPr>
            <a:fld id="{81D60167-4931-47E6-BA6A-407CBD079E47}" type="slidenum">
              <a:rPr spc="-25" dirty="0"/>
              <a:t>34</a:t>
            </a:fld>
            <a:endParaRPr spc="-25"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xfrm>
            <a:off x="1580659" y="10272014"/>
            <a:ext cx="6210809" cy="28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5090">
              <a:lnSpc>
                <a:spcPts val="2170"/>
              </a:lnSpc>
            </a:pPr>
            <a:r>
              <a:rPr spc="-8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네이버페이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3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주문형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가입과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35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심사,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45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취급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75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불가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45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상품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및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85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페널티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25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기준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34388" y="2319167"/>
            <a:ext cx="13825855" cy="528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300" b="1" spc="-130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원활한</a:t>
            </a:r>
            <a:r>
              <a:rPr sz="3300" b="1" spc="-215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 </a:t>
            </a:r>
            <a:r>
              <a:rPr sz="3300" b="1" spc="-204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네이버페이</a:t>
            </a:r>
            <a:r>
              <a:rPr sz="3300" b="1" spc="-215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 </a:t>
            </a:r>
            <a:r>
              <a:rPr sz="3300" b="1" spc="-185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서비스</a:t>
            </a:r>
            <a:r>
              <a:rPr sz="3300" b="1" spc="-215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 </a:t>
            </a:r>
            <a:r>
              <a:rPr sz="3300" b="1" spc="-125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이용을</a:t>
            </a:r>
            <a:r>
              <a:rPr sz="3300" b="1" spc="-215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 </a:t>
            </a:r>
            <a:r>
              <a:rPr sz="3300" b="1" spc="-135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위해</a:t>
            </a:r>
            <a:r>
              <a:rPr sz="3300" b="1" spc="-215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 </a:t>
            </a:r>
            <a:r>
              <a:rPr sz="3300" b="1" spc="-130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아래의</a:t>
            </a:r>
            <a:r>
              <a:rPr sz="3300" b="1" spc="-215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 </a:t>
            </a:r>
            <a:r>
              <a:rPr sz="3300" b="1" spc="-135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유의사항을</a:t>
            </a:r>
            <a:r>
              <a:rPr sz="3300" b="1" spc="-215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 </a:t>
            </a:r>
            <a:r>
              <a:rPr sz="3300" b="1" spc="-195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참고하여</a:t>
            </a:r>
            <a:r>
              <a:rPr sz="3300" b="1" spc="-215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 </a:t>
            </a:r>
            <a:r>
              <a:rPr sz="3300" b="1" spc="-150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주시기</a:t>
            </a:r>
            <a:r>
              <a:rPr sz="3300" b="1" spc="-215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 </a:t>
            </a:r>
            <a:r>
              <a:rPr sz="3300" b="1" spc="-20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바랍니다.</a:t>
            </a:r>
            <a:endParaRPr sz="3300" dirty="0">
              <a:latin typeface="나눔스퀘어" panose="020B0600000101010101" pitchFamily="50" charset="-127"/>
              <a:ea typeface="나눔스퀘어" panose="020B0600000101010101" pitchFamily="50" charset="-127"/>
              <a:cs typeface="Adobe Clean Han Blac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47088" y="3455392"/>
            <a:ext cx="18010505" cy="6282690"/>
          </a:xfrm>
          <a:prstGeom prst="rect">
            <a:avLst/>
          </a:prstGeom>
          <a:solidFill>
            <a:srgbClr val="FBFBFB"/>
          </a:solidFill>
        </p:spPr>
        <p:txBody>
          <a:bodyPr vert="horz" wrap="square" lIns="0" tIns="177800" rIns="0" bIns="0" rtlCol="0">
            <a:noAutofit/>
          </a:bodyPr>
          <a:lstStyle/>
          <a:p>
            <a:pPr>
              <a:lnSpc>
                <a:spcPct val="100000"/>
              </a:lnSpc>
              <a:spcBef>
                <a:spcPts val="1400"/>
              </a:spcBef>
            </a:pPr>
            <a:endParaRPr lang="en-US" altLang="ko-KR" sz="2050" dirty="0">
              <a:latin typeface="나눔고딕" panose="020D0604000000000000" pitchFamily="50" charset="-127"/>
              <a:ea typeface="나눔고딕" panose="020D0604000000000000" pitchFamily="50" charset="-127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400"/>
              </a:spcBef>
            </a:pPr>
            <a:endParaRPr sz="2050" dirty="0">
              <a:latin typeface="나눔고딕" panose="020D0604000000000000" pitchFamily="50" charset="-127"/>
              <a:ea typeface="나눔고딕" panose="020D0604000000000000" pitchFamily="50" charset="-127"/>
              <a:cs typeface="Times New Roman"/>
            </a:endParaRPr>
          </a:p>
          <a:p>
            <a:pPr marL="3731895" indent="-394970">
              <a:lnSpc>
                <a:spcPct val="100000"/>
              </a:lnSpc>
              <a:buAutoNum type="arabicParenBoth" startAt="7"/>
              <a:tabLst>
                <a:tab pos="3731895" algn="l"/>
              </a:tabLst>
            </a:pPr>
            <a:r>
              <a:rPr sz="2050" b="1" spc="-4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주문서</a:t>
            </a:r>
            <a:r>
              <a:rPr sz="2050" b="1" spc="-13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2050" b="1" spc="-2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내</a:t>
            </a:r>
            <a:r>
              <a:rPr sz="2050" b="1" spc="-12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2050" b="1" spc="-8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'개인통관</a:t>
            </a:r>
            <a:r>
              <a:rPr sz="2050" b="1" spc="-12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2050" b="1" spc="-8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고유부호'</a:t>
            </a:r>
            <a:r>
              <a:rPr sz="2050" b="1" spc="-12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2050" b="1" spc="-8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노출</a:t>
            </a:r>
            <a:r>
              <a:rPr sz="2050" b="1" spc="-12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2050" b="1" spc="-2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설정</a:t>
            </a:r>
            <a:endParaRPr sz="2050" dirty="0">
              <a:latin typeface="나눔고딕" panose="020D0604000000000000" pitchFamily="50" charset="-127"/>
              <a:ea typeface="나눔고딕" panose="020D0604000000000000" pitchFamily="50" charset="-127"/>
              <a:cs typeface="Adobe Clean Han Black"/>
            </a:endParaRPr>
          </a:p>
          <a:p>
            <a:pPr marL="3350260" marR="3493135">
              <a:lnSpc>
                <a:spcPct val="133600"/>
              </a:lnSpc>
              <a:spcBef>
                <a:spcPts val="570"/>
              </a:spcBef>
            </a:pPr>
            <a:r>
              <a:rPr sz="1800" b="1" spc="-19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해외</a:t>
            </a:r>
            <a:r>
              <a:rPr sz="1800" b="1" spc="-25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1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직배송</a:t>
            </a:r>
            <a:r>
              <a:rPr sz="1800" b="1" spc="-25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17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및</a:t>
            </a:r>
            <a:r>
              <a:rPr sz="1800" b="1" spc="-25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04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구매대행</a:t>
            </a:r>
            <a:r>
              <a:rPr sz="1800" b="1" spc="-25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29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상품의</a:t>
            </a:r>
            <a:r>
              <a:rPr sz="1800" b="1" spc="-24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04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경우</a:t>
            </a:r>
            <a:r>
              <a:rPr sz="1800" b="1" spc="-25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04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원활한</a:t>
            </a:r>
            <a:r>
              <a:rPr sz="1800" b="1" spc="-25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17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통관</a:t>
            </a:r>
            <a:r>
              <a:rPr sz="1800" b="1" spc="-25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2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진행을</a:t>
            </a:r>
            <a:r>
              <a:rPr sz="1800" b="1" spc="-25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04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위해서</a:t>
            </a:r>
            <a:r>
              <a:rPr sz="1800" b="1" spc="-24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75" dirty="0">
                <a:solidFill>
                  <a:srgbClr val="03C75A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네이버페이센터</a:t>
            </a:r>
            <a:r>
              <a:rPr sz="1800" b="1" spc="-110" dirty="0">
                <a:solidFill>
                  <a:srgbClr val="03C75A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1800" b="1" spc="-80" dirty="0">
                <a:solidFill>
                  <a:srgbClr val="03C75A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&gt;</a:t>
            </a:r>
            <a:r>
              <a:rPr sz="1800" b="1" spc="-110" dirty="0">
                <a:solidFill>
                  <a:srgbClr val="03C75A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1800" b="1" spc="-50" dirty="0">
                <a:solidFill>
                  <a:srgbClr val="03C75A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내정보</a:t>
            </a:r>
            <a:r>
              <a:rPr sz="1800" b="1" spc="-110" dirty="0">
                <a:solidFill>
                  <a:srgbClr val="03C75A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1800" b="1" spc="-80" dirty="0">
                <a:solidFill>
                  <a:srgbClr val="03C75A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&gt;</a:t>
            </a:r>
            <a:r>
              <a:rPr sz="1800" b="1" spc="-110" dirty="0">
                <a:solidFill>
                  <a:srgbClr val="03C75A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1800" b="1" spc="-55" dirty="0">
                <a:solidFill>
                  <a:srgbClr val="03C75A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가입정보</a:t>
            </a:r>
            <a:r>
              <a:rPr sz="1800" b="1" spc="-110" dirty="0">
                <a:solidFill>
                  <a:srgbClr val="03C75A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1800" b="1" spc="-125" dirty="0">
                <a:solidFill>
                  <a:srgbClr val="03C75A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변경</a:t>
            </a:r>
            <a:r>
              <a:rPr sz="1800" b="1" spc="-12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의</a:t>
            </a:r>
            <a:r>
              <a:rPr sz="1800" b="1" spc="-25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18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‘배송</a:t>
            </a:r>
            <a:r>
              <a:rPr sz="1800" b="1" spc="-25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12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정보’에서 </a:t>
            </a:r>
            <a:r>
              <a:rPr sz="1800" b="1" spc="-204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‘개인통관</a:t>
            </a:r>
            <a:r>
              <a:rPr sz="1800" b="1" spc="-23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1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고유부호</a:t>
            </a:r>
            <a:r>
              <a:rPr sz="1800" b="1" spc="-23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19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주문서</a:t>
            </a:r>
            <a:r>
              <a:rPr sz="1800" b="1" spc="-23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5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노출처리’를</a:t>
            </a:r>
            <a:r>
              <a:rPr sz="1800" b="1" spc="-23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1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‘주문서에</a:t>
            </a:r>
            <a:r>
              <a:rPr sz="1800" b="1" spc="-23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1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노출함’으로</a:t>
            </a:r>
            <a:r>
              <a:rPr sz="1800" b="1" spc="-23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1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설정하여</a:t>
            </a:r>
            <a:r>
              <a:rPr sz="1800" b="1" spc="-23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1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주시기</a:t>
            </a:r>
            <a:r>
              <a:rPr sz="1800" b="1" spc="-23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1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바랍니다.</a:t>
            </a:r>
            <a:endParaRPr sz="1800" dirty="0">
              <a:latin typeface="나눔고딕" panose="020D0604000000000000" pitchFamily="50" charset="-127"/>
              <a:ea typeface="나눔고딕" panose="020D0604000000000000" pitchFamily="50" charset="-127"/>
              <a:cs typeface="Malgun Gothic"/>
            </a:endParaRPr>
          </a:p>
          <a:p>
            <a:pPr>
              <a:lnSpc>
                <a:spcPct val="100000"/>
              </a:lnSpc>
              <a:spcBef>
                <a:spcPts val="1275"/>
              </a:spcBef>
            </a:pPr>
            <a:endParaRPr sz="1800" dirty="0">
              <a:latin typeface="나눔고딕" panose="020D0604000000000000" pitchFamily="50" charset="-127"/>
              <a:ea typeface="나눔고딕" panose="020D0604000000000000" pitchFamily="50" charset="-127"/>
              <a:cs typeface="Malgun Gothic"/>
            </a:endParaRPr>
          </a:p>
          <a:p>
            <a:pPr marL="3711575" indent="-414020">
              <a:lnSpc>
                <a:spcPct val="100000"/>
              </a:lnSpc>
              <a:buAutoNum type="arabicParenBoth" startAt="8"/>
              <a:tabLst>
                <a:tab pos="3711575" algn="l"/>
              </a:tabLst>
            </a:pPr>
            <a:r>
              <a:rPr sz="2050" b="1" spc="-5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주문추가정보</a:t>
            </a:r>
            <a:r>
              <a:rPr sz="2050" b="1" spc="-12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2050" b="1" spc="-11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설정기능</a:t>
            </a:r>
            <a:r>
              <a:rPr sz="2050" b="1" spc="-12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2050" b="1" spc="-6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이용</a:t>
            </a:r>
            <a:r>
              <a:rPr sz="2050" b="1" spc="-12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2050" b="1" spc="-3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안내</a:t>
            </a:r>
            <a:endParaRPr sz="2050" dirty="0">
              <a:latin typeface="나눔고딕" panose="020D0604000000000000" pitchFamily="50" charset="-127"/>
              <a:ea typeface="나눔고딕" panose="020D0604000000000000" pitchFamily="50" charset="-127"/>
              <a:cs typeface="Adobe Clean Han Black"/>
            </a:endParaRPr>
          </a:p>
          <a:p>
            <a:pPr marL="3350260" marR="4043045">
              <a:lnSpc>
                <a:spcPct val="133600"/>
              </a:lnSpc>
              <a:spcBef>
                <a:spcPts val="575"/>
              </a:spcBef>
            </a:pPr>
            <a:r>
              <a:rPr sz="1800" b="1" spc="-17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주문</a:t>
            </a:r>
            <a:r>
              <a:rPr sz="1800" b="1" spc="-25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17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시</a:t>
            </a:r>
            <a:r>
              <a:rPr sz="1800" b="1" spc="-24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4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필요한</a:t>
            </a:r>
            <a:r>
              <a:rPr sz="1800" b="1" spc="-25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18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추가</a:t>
            </a:r>
            <a:r>
              <a:rPr sz="1800" b="1" spc="-24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1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정보가</a:t>
            </a:r>
            <a:r>
              <a:rPr sz="1800" b="1" spc="-25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4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있으신</a:t>
            </a:r>
            <a:r>
              <a:rPr sz="1800" b="1" spc="-24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17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경우,</a:t>
            </a:r>
            <a:r>
              <a:rPr sz="1800" b="1" spc="-25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75" dirty="0">
                <a:solidFill>
                  <a:srgbClr val="03C75A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네이버페이센터</a:t>
            </a:r>
            <a:r>
              <a:rPr sz="1800" b="1" spc="-110" dirty="0">
                <a:solidFill>
                  <a:srgbClr val="03C75A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1800" b="1" spc="-80" dirty="0">
                <a:solidFill>
                  <a:srgbClr val="03C75A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&gt;</a:t>
            </a:r>
            <a:r>
              <a:rPr sz="1800" b="1" spc="-105" dirty="0">
                <a:solidFill>
                  <a:srgbClr val="03C75A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1800" b="1" spc="-50" dirty="0">
                <a:solidFill>
                  <a:srgbClr val="03C75A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내정보</a:t>
            </a:r>
            <a:r>
              <a:rPr sz="1800" b="1" spc="-110" dirty="0">
                <a:solidFill>
                  <a:srgbClr val="03C75A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1800" b="1" spc="-80" dirty="0">
                <a:solidFill>
                  <a:srgbClr val="03C75A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&gt;</a:t>
            </a:r>
            <a:r>
              <a:rPr sz="1800" b="1" spc="-105" dirty="0">
                <a:solidFill>
                  <a:srgbClr val="03C75A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1800" b="1" spc="-40" dirty="0">
                <a:solidFill>
                  <a:srgbClr val="03C75A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주문추가정보관리</a:t>
            </a:r>
            <a:r>
              <a:rPr sz="1800" b="1" spc="-110" dirty="0">
                <a:solidFill>
                  <a:srgbClr val="03C75A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1800" b="1" spc="-19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메뉴에서</a:t>
            </a:r>
            <a:r>
              <a:rPr sz="1800" b="1" spc="-24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19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주문추가정보</a:t>
            </a:r>
            <a:r>
              <a:rPr sz="1800" b="1" spc="-25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5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기능을 </a:t>
            </a:r>
            <a:r>
              <a:rPr sz="1800" b="1" spc="-21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설정하여</a:t>
            </a:r>
            <a:r>
              <a:rPr sz="1800" b="1" spc="-25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1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활용</a:t>
            </a:r>
            <a:r>
              <a:rPr sz="1800" b="1" spc="-25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04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부탁</a:t>
            </a:r>
            <a:r>
              <a:rPr sz="1800" b="1" spc="-24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3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드립니다.</a:t>
            </a:r>
            <a:r>
              <a:rPr sz="1800" b="1" spc="-25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20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※</a:t>
            </a:r>
            <a:r>
              <a:rPr sz="1800" b="1" spc="-24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12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단,</a:t>
            </a:r>
            <a:r>
              <a:rPr sz="1800" b="1" spc="-25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8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API</a:t>
            </a:r>
            <a:r>
              <a:rPr sz="1800" b="1" spc="-24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3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1.0</a:t>
            </a:r>
            <a:r>
              <a:rPr sz="1800" b="1" spc="-25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04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연동</a:t>
            </a:r>
            <a:r>
              <a:rPr sz="1800" b="1" spc="-24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2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가맹점만</a:t>
            </a:r>
            <a:r>
              <a:rPr sz="1800" b="1" spc="-25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0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메뉴가</a:t>
            </a:r>
            <a:r>
              <a:rPr sz="1800" b="1" spc="-24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29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제공되니</a:t>
            </a:r>
            <a:r>
              <a:rPr sz="1800" b="1" spc="-25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2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참고</a:t>
            </a:r>
            <a:r>
              <a:rPr sz="1800" b="1" spc="-24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3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부탁드립니다.</a:t>
            </a:r>
            <a:endParaRPr sz="1800" dirty="0">
              <a:latin typeface="나눔고딕" panose="020D0604000000000000" pitchFamily="50" charset="-127"/>
              <a:ea typeface="나눔고딕" panose="020D0604000000000000" pitchFamily="50" charset="-127"/>
              <a:cs typeface="Malgun Gothic"/>
            </a:endParaRPr>
          </a:p>
          <a:p>
            <a:pPr>
              <a:lnSpc>
                <a:spcPct val="100000"/>
              </a:lnSpc>
              <a:spcBef>
                <a:spcPts val="450"/>
              </a:spcBef>
            </a:pPr>
            <a:endParaRPr sz="1800" dirty="0">
              <a:latin typeface="나눔고딕" panose="020D0604000000000000" pitchFamily="50" charset="-127"/>
              <a:ea typeface="나눔고딕" panose="020D0604000000000000" pitchFamily="50" charset="-127"/>
              <a:cs typeface="Malgun Gothic"/>
            </a:endParaRPr>
          </a:p>
          <a:p>
            <a:pPr marL="3714115" indent="-420370">
              <a:lnSpc>
                <a:spcPct val="100000"/>
              </a:lnSpc>
              <a:buAutoNum type="arabicParenBoth" startAt="9"/>
              <a:tabLst>
                <a:tab pos="3714115" algn="l"/>
              </a:tabLst>
            </a:pPr>
            <a:r>
              <a:rPr sz="2050" b="1" spc="-7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구매금액별</a:t>
            </a:r>
            <a:r>
              <a:rPr sz="2050" b="1" spc="-13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2050" b="1" spc="-3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사은품</a:t>
            </a:r>
            <a:r>
              <a:rPr sz="2050" b="1" spc="-13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2050" b="1" spc="-3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증정</a:t>
            </a:r>
            <a:r>
              <a:rPr sz="2050" b="1" spc="-13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2050" b="1" spc="-6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기능</a:t>
            </a:r>
            <a:r>
              <a:rPr sz="2050" b="1" spc="-13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2050" b="1" spc="-7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연동</a:t>
            </a:r>
            <a:r>
              <a:rPr sz="2050" b="1" spc="-13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2050" b="1" spc="-10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불가</a:t>
            </a:r>
            <a:r>
              <a:rPr sz="2050" b="1" spc="-13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2050" b="1" spc="-2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안내</a:t>
            </a:r>
            <a:endParaRPr sz="2050" dirty="0">
              <a:latin typeface="나눔고딕" panose="020D0604000000000000" pitchFamily="50" charset="-127"/>
              <a:ea typeface="나눔고딕" panose="020D0604000000000000" pitchFamily="50" charset="-127"/>
              <a:cs typeface="Adobe Clean Han Black"/>
            </a:endParaRPr>
          </a:p>
          <a:p>
            <a:pPr marL="3350260" marR="3789679">
              <a:lnSpc>
                <a:spcPct val="133600"/>
              </a:lnSpc>
              <a:spcBef>
                <a:spcPts val="570"/>
              </a:spcBef>
            </a:pPr>
            <a:r>
              <a:rPr sz="1800" b="1" spc="-24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네이버페이는</a:t>
            </a:r>
            <a:r>
              <a:rPr sz="1800" b="1" spc="-254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1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구매금액별로</a:t>
            </a:r>
            <a:r>
              <a:rPr sz="1800" b="1" spc="-24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18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사은품</a:t>
            </a:r>
            <a:r>
              <a:rPr sz="1800" b="1" spc="-24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04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지급</a:t>
            </a:r>
            <a:r>
              <a:rPr sz="1800" b="1" spc="-24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1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연동이</a:t>
            </a:r>
            <a:r>
              <a:rPr sz="1800" b="1" spc="-24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1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불가합니다.</a:t>
            </a:r>
            <a:r>
              <a:rPr sz="1800" b="1" spc="-24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17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따라서,</a:t>
            </a:r>
            <a:r>
              <a:rPr sz="1800" b="1" spc="-24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1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구매금액별로</a:t>
            </a:r>
            <a:r>
              <a:rPr sz="1800" b="1" spc="-24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29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선택할</a:t>
            </a:r>
            <a:r>
              <a:rPr sz="1800" b="1" spc="-24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17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수</a:t>
            </a:r>
            <a:r>
              <a:rPr sz="1800" b="1" spc="-24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1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있는</a:t>
            </a:r>
            <a:r>
              <a:rPr sz="1800" b="1" spc="-24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19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사은품이</a:t>
            </a:r>
            <a:r>
              <a:rPr sz="1800" b="1" spc="-24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4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있으신 </a:t>
            </a:r>
            <a:r>
              <a:rPr sz="1800" b="1" spc="-2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경우 </a:t>
            </a:r>
            <a:r>
              <a:rPr sz="1800" b="1" spc="-229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공지</a:t>
            </a:r>
            <a:r>
              <a:rPr sz="1800" b="1" spc="-254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114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등(FAQ,</a:t>
            </a:r>
            <a:r>
              <a:rPr sz="1800" b="1" spc="-24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3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상품페이지</a:t>
            </a:r>
            <a:r>
              <a:rPr sz="1800" b="1" spc="-24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18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등)을</a:t>
            </a:r>
            <a:r>
              <a:rPr sz="1800" b="1" spc="-24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12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통해,</a:t>
            </a:r>
            <a:r>
              <a:rPr sz="1800" b="1" spc="-24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3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"네이버페이</a:t>
            </a:r>
            <a:r>
              <a:rPr sz="1800" b="1" spc="-24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19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구매</a:t>
            </a:r>
            <a:r>
              <a:rPr sz="1800" b="1" spc="-24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17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시</a:t>
            </a:r>
            <a:r>
              <a:rPr sz="1800" b="1" spc="-24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04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구매금액별</a:t>
            </a:r>
            <a:r>
              <a:rPr sz="1800" b="1" spc="-24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18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사은품</a:t>
            </a:r>
            <a:r>
              <a:rPr sz="1800" b="1" spc="-24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4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선택이</a:t>
            </a:r>
            <a:r>
              <a:rPr sz="1800" b="1" spc="-24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18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불가하여,</a:t>
            </a:r>
            <a:r>
              <a:rPr sz="1800" b="1" spc="-24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2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배송메모에</a:t>
            </a:r>
            <a:r>
              <a:rPr sz="1800" b="1" spc="-24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19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발송을</a:t>
            </a:r>
            <a:r>
              <a:rPr sz="1800" b="1" spc="-24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원하는 </a:t>
            </a:r>
            <a:r>
              <a:rPr sz="1800" b="1" spc="-18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사은품</a:t>
            </a:r>
            <a:r>
              <a:rPr sz="1800" b="1" spc="-25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29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정보를</a:t>
            </a:r>
            <a:r>
              <a:rPr sz="1800" b="1" spc="-24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1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기재하거나,</a:t>
            </a:r>
            <a:r>
              <a:rPr sz="1800" b="1" spc="-25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17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혹은</a:t>
            </a:r>
            <a:r>
              <a:rPr sz="1800" b="1" spc="-24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04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주문서에</a:t>
            </a:r>
            <a:r>
              <a:rPr sz="1800" b="1" spc="-24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04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별도</a:t>
            </a:r>
            <a:r>
              <a:rPr sz="1800" b="1" spc="-25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1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기재가</a:t>
            </a:r>
            <a:r>
              <a:rPr sz="1800" b="1" spc="-24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04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없는</a:t>
            </a:r>
            <a:r>
              <a:rPr sz="1800" b="1" spc="-25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04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경우</a:t>
            </a:r>
            <a:r>
              <a:rPr sz="1800" b="1" spc="-24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1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랜덤으로</a:t>
            </a:r>
            <a:r>
              <a:rPr sz="1800" b="1" spc="-24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2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배송된다"는</a:t>
            </a:r>
            <a:r>
              <a:rPr sz="1800" b="1" spc="-25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1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내용으로</a:t>
            </a:r>
            <a:r>
              <a:rPr sz="1800" b="1" spc="-24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18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안내</a:t>
            </a:r>
            <a:r>
              <a:rPr sz="1800" b="1" spc="-25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04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부탁</a:t>
            </a:r>
            <a:r>
              <a:rPr sz="1800" b="1" spc="-24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1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드립니다.</a:t>
            </a:r>
            <a:endParaRPr sz="1800" dirty="0">
              <a:latin typeface="나눔고딕" panose="020D0604000000000000" pitchFamily="50" charset="-127"/>
              <a:ea typeface="나눔고딕" panose="020D0604000000000000" pitchFamily="50" charset="-127"/>
              <a:cs typeface="Malgun Gothic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47088" y="3455392"/>
            <a:ext cx="18010505" cy="6282690"/>
          </a:xfrm>
          <a:custGeom>
            <a:avLst/>
            <a:gdLst/>
            <a:ahLst/>
            <a:cxnLst/>
            <a:rect l="l" t="t" r="r" b="b"/>
            <a:pathLst>
              <a:path w="18010505" h="6282690">
                <a:moveTo>
                  <a:pt x="18009922" y="0"/>
                </a:moveTo>
                <a:lnTo>
                  <a:pt x="0" y="0"/>
                </a:lnTo>
                <a:lnTo>
                  <a:pt x="0" y="6282531"/>
                </a:lnTo>
                <a:lnTo>
                  <a:pt x="18009922" y="6282531"/>
                </a:lnTo>
                <a:lnTo>
                  <a:pt x="18009922" y="0"/>
                </a:lnTo>
                <a:close/>
              </a:path>
            </a:pathLst>
          </a:custGeom>
          <a:solidFill>
            <a:srgbClr val="FBFB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47088" y="3455392"/>
            <a:ext cx="18010505" cy="5696431"/>
          </a:xfrm>
          <a:prstGeom prst="rect">
            <a:avLst/>
          </a:prstGeom>
        </p:spPr>
        <p:txBody>
          <a:bodyPr vert="horz" wrap="square" lIns="0" tIns="177800" rIns="0" bIns="0" rtlCol="0">
            <a:noAutofit/>
          </a:bodyPr>
          <a:lstStyle/>
          <a:p>
            <a:pPr>
              <a:lnSpc>
                <a:spcPct val="100000"/>
              </a:lnSpc>
              <a:spcBef>
                <a:spcPts val="1400"/>
              </a:spcBef>
            </a:pPr>
            <a:endParaRPr sz="2050" dirty="0">
              <a:latin typeface="나눔고딕" panose="020D0604000000000000" pitchFamily="50" charset="-127"/>
              <a:ea typeface="나눔고딕" panose="020D0604000000000000" pitchFamily="50" charset="-127"/>
              <a:cs typeface="Times New Roman"/>
            </a:endParaRPr>
          </a:p>
          <a:p>
            <a:pPr marL="3350260">
              <a:lnSpc>
                <a:spcPct val="100000"/>
              </a:lnSpc>
            </a:pPr>
            <a:r>
              <a:rPr sz="2050" b="1" spc="-14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(10)</a:t>
            </a:r>
            <a:r>
              <a:rPr sz="2050" b="1" spc="-13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2050" b="1" spc="-8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쇼핑몰</a:t>
            </a:r>
            <a:r>
              <a:rPr sz="2050" b="1" spc="-13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2050" b="1" spc="-4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하단</a:t>
            </a:r>
            <a:r>
              <a:rPr sz="2050" b="1" spc="-13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2050" b="1" spc="-8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푸터에</a:t>
            </a:r>
            <a:r>
              <a:rPr sz="2050" b="1" spc="-13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2050" b="1" spc="-7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8개</a:t>
            </a:r>
            <a:r>
              <a:rPr sz="2050" b="1" spc="-13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2050" b="1" spc="-6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기본</a:t>
            </a:r>
            <a:r>
              <a:rPr sz="2050" b="1" spc="-13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2050" b="1" spc="-7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정보</a:t>
            </a:r>
            <a:r>
              <a:rPr sz="2050" b="1" spc="-13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2050" b="1" spc="-7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표기</a:t>
            </a:r>
            <a:r>
              <a:rPr sz="2050" b="1" spc="-13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2050" b="1" spc="-2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필수</a:t>
            </a:r>
            <a:endParaRPr sz="2050" dirty="0">
              <a:latin typeface="나눔고딕" panose="020D0604000000000000" pitchFamily="50" charset="-127"/>
              <a:ea typeface="나눔고딕" panose="020D0604000000000000" pitchFamily="50" charset="-127"/>
              <a:cs typeface="Adobe Clean Han Black"/>
            </a:endParaRPr>
          </a:p>
          <a:p>
            <a:pPr marL="3350260">
              <a:lnSpc>
                <a:spcPct val="100000"/>
              </a:lnSpc>
              <a:spcBef>
                <a:spcPts val="1295"/>
              </a:spcBef>
            </a:pPr>
            <a:r>
              <a:rPr sz="1800" b="1" spc="-18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관련</a:t>
            </a:r>
            <a:r>
              <a:rPr sz="1800" b="1" spc="-254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4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법령에</a:t>
            </a:r>
            <a:r>
              <a:rPr sz="1800" b="1" spc="-25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18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따라</a:t>
            </a:r>
            <a:r>
              <a:rPr sz="1800" b="1" spc="-25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2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쇼핑몰</a:t>
            </a:r>
            <a:r>
              <a:rPr sz="1800" b="1" spc="-254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18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하단</a:t>
            </a:r>
            <a:r>
              <a:rPr sz="1800" b="1" spc="-25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2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푸터에</a:t>
            </a:r>
            <a:r>
              <a:rPr sz="1800" b="1" spc="-25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18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아래</a:t>
            </a:r>
            <a:r>
              <a:rPr sz="1800" b="1" spc="-25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13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8개의</a:t>
            </a:r>
            <a:r>
              <a:rPr sz="1800" b="1" spc="-254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1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기본</a:t>
            </a:r>
            <a:r>
              <a:rPr sz="1800" b="1" spc="-25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29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정보를</a:t>
            </a:r>
            <a:r>
              <a:rPr sz="1800" b="1" spc="-25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4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표기하셔야</a:t>
            </a:r>
            <a:r>
              <a:rPr sz="1800" b="1" spc="-254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합니다.</a:t>
            </a:r>
            <a:endParaRPr sz="1800" dirty="0">
              <a:latin typeface="나눔고딕" panose="020D0604000000000000" pitchFamily="50" charset="-127"/>
              <a:ea typeface="나눔고딕" panose="020D0604000000000000" pitchFamily="50" charset="-127"/>
              <a:cs typeface="Malgun Gothic"/>
            </a:endParaRPr>
          </a:p>
          <a:p>
            <a:pPr marL="3350260">
              <a:lnSpc>
                <a:spcPct val="100000"/>
              </a:lnSpc>
              <a:spcBef>
                <a:spcPts val="725"/>
              </a:spcBef>
            </a:pPr>
            <a:r>
              <a:rPr sz="1800" b="1" spc="-18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가입</a:t>
            </a:r>
            <a:r>
              <a:rPr sz="1800" b="1" spc="-254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04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심사</a:t>
            </a:r>
            <a:r>
              <a:rPr sz="1800" b="1" spc="-25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17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시</a:t>
            </a:r>
            <a:r>
              <a:rPr sz="1800" b="1" spc="-254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2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쇼핑몰</a:t>
            </a:r>
            <a:r>
              <a:rPr sz="1800" b="1" spc="-25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18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하단</a:t>
            </a:r>
            <a:r>
              <a:rPr sz="1800" b="1" spc="-25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2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푸터에</a:t>
            </a:r>
            <a:r>
              <a:rPr sz="1800" b="1" spc="-254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04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해당</a:t>
            </a:r>
            <a:r>
              <a:rPr sz="1800" b="1" spc="-25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1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정보가</a:t>
            </a:r>
            <a:r>
              <a:rPr sz="1800" b="1" spc="-25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1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누락된</a:t>
            </a:r>
            <a:r>
              <a:rPr sz="1800" b="1" spc="-254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04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경우</a:t>
            </a:r>
            <a:r>
              <a:rPr sz="1800" b="1" spc="-25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2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가입이</a:t>
            </a:r>
            <a:r>
              <a:rPr sz="1800" b="1" spc="-25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1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보류될</a:t>
            </a:r>
            <a:r>
              <a:rPr sz="1800" b="1" spc="-254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17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수</a:t>
            </a:r>
            <a:r>
              <a:rPr sz="1800" b="1" spc="-25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2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있으니</a:t>
            </a:r>
            <a:r>
              <a:rPr sz="1800" b="1" spc="-25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18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확인</a:t>
            </a:r>
            <a:r>
              <a:rPr sz="1800" b="1" spc="-254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17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후</a:t>
            </a:r>
            <a:r>
              <a:rPr sz="1800" b="1" spc="-25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04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수정하여</a:t>
            </a:r>
            <a:r>
              <a:rPr sz="1800" b="1" spc="-25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1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주시기</a:t>
            </a:r>
            <a:r>
              <a:rPr sz="1800" b="1" spc="-254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1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바랍니다.</a:t>
            </a:r>
            <a:endParaRPr sz="1800" dirty="0">
              <a:latin typeface="나눔고딕" panose="020D0604000000000000" pitchFamily="50" charset="-127"/>
              <a:ea typeface="나눔고딕" panose="020D0604000000000000" pitchFamily="50" charset="-127"/>
              <a:cs typeface="Malgun Gothic"/>
            </a:endParaRPr>
          </a:p>
          <a:p>
            <a:pPr>
              <a:lnSpc>
                <a:spcPct val="100000"/>
              </a:lnSpc>
            </a:pPr>
            <a:endParaRPr sz="1800" dirty="0">
              <a:latin typeface="나눔고딕" panose="020D0604000000000000" pitchFamily="50" charset="-127"/>
              <a:ea typeface="나눔고딕" panose="020D0604000000000000" pitchFamily="50" charset="-127"/>
              <a:cs typeface="Malgun Gothic"/>
            </a:endParaRPr>
          </a:p>
          <a:p>
            <a:pPr>
              <a:lnSpc>
                <a:spcPct val="100000"/>
              </a:lnSpc>
            </a:pPr>
            <a:endParaRPr sz="1800" dirty="0">
              <a:latin typeface="나눔고딕" panose="020D0604000000000000" pitchFamily="50" charset="-127"/>
              <a:ea typeface="나눔고딕" panose="020D0604000000000000" pitchFamily="50" charset="-127"/>
              <a:cs typeface="Malgun Gothic"/>
            </a:endParaRPr>
          </a:p>
          <a:p>
            <a:pPr>
              <a:lnSpc>
                <a:spcPct val="100000"/>
              </a:lnSpc>
            </a:pPr>
            <a:endParaRPr lang="en-US" altLang="ko-KR" sz="1800" dirty="0">
              <a:latin typeface="나눔고딕" panose="020D0604000000000000" pitchFamily="50" charset="-127"/>
              <a:ea typeface="나눔고딕" panose="020D0604000000000000" pitchFamily="50" charset="-127"/>
              <a:cs typeface="Malgun Gothic"/>
            </a:endParaRPr>
          </a:p>
          <a:p>
            <a:pPr>
              <a:lnSpc>
                <a:spcPct val="100000"/>
              </a:lnSpc>
            </a:pPr>
            <a:endParaRPr lang="en-US" altLang="ko-KR" dirty="0">
              <a:latin typeface="나눔고딕" panose="020D0604000000000000" pitchFamily="50" charset="-127"/>
              <a:ea typeface="나눔고딕" panose="020D0604000000000000" pitchFamily="50" charset="-127"/>
              <a:cs typeface="Malgun Gothic"/>
            </a:endParaRPr>
          </a:p>
          <a:p>
            <a:pPr>
              <a:lnSpc>
                <a:spcPct val="100000"/>
              </a:lnSpc>
            </a:pPr>
            <a:endParaRPr lang="en-US" altLang="ko-KR" sz="1800" dirty="0">
              <a:latin typeface="나눔고딕" panose="020D0604000000000000" pitchFamily="50" charset="-127"/>
              <a:ea typeface="나눔고딕" panose="020D0604000000000000" pitchFamily="50" charset="-127"/>
              <a:cs typeface="Malgun Gothic"/>
            </a:endParaRPr>
          </a:p>
          <a:p>
            <a:pPr>
              <a:lnSpc>
                <a:spcPct val="100000"/>
              </a:lnSpc>
            </a:pPr>
            <a:endParaRPr lang="en-US" altLang="ko-KR" dirty="0">
              <a:latin typeface="나눔고딕" panose="020D0604000000000000" pitchFamily="50" charset="-127"/>
              <a:ea typeface="나눔고딕" panose="020D0604000000000000" pitchFamily="50" charset="-127"/>
              <a:cs typeface="Malgun Gothic"/>
            </a:endParaRPr>
          </a:p>
          <a:p>
            <a:pPr>
              <a:lnSpc>
                <a:spcPct val="100000"/>
              </a:lnSpc>
            </a:pPr>
            <a:endParaRPr sz="1800" dirty="0">
              <a:latin typeface="나눔고딕" panose="020D0604000000000000" pitchFamily="50" charset="-127"/>
              <a:ea typeface="나눔고딕" panose="020D0604000000000000" pitchFamily="50" charset="-127"/>
              <a:cs typeface="Malgun Gothic"/>
            </a:endParaRPr>
          </a:p>
          <a:p>
            <a:pPr>
              <a:lnSpc>
                <a:spcPct val="100000"/>
              </a:lnSpc>
            </a:pPr>
            <a:endParaRPr sz="1800" dirty="0">
              <a:latin typeface="나눔고딕" panose="020D0604000000000000" pitchFamily="50" charset="-127"/>
              <a:ea typeface="나눔고딕" panose="020D0604000000000000" pitchFamily="50" charset="-127"/>
              <a:cs typeface="Malgun Gothic"/>
            </a:endParaRPr>
          </a:p>
          <a:p>
            <a:pPr>
              <a:lnSpc>
                <a:spcPct val="100000"/>
              </a:lnSpc>
            </a:pPr>
            <a:endParaRPr sz="1800" dirty="0">
              <a:latin typeface="나눔고딕" panose="020D0604000000000000" pitchFamily="50" charset="-127"/>
              <a:ea typeface="나눔고딕" panose="020D0604000000000000" pitchFamily="50" charset="-127"/>
              <a:cs typeface="Malgun Gothic"/>
            </a:endParaRPr>
          </a:p>
          <a:p>
            <a:pPr>
              <a:lnSpc>
                <a:spcPct val="100000"/>
              </a:lnSpc>
              <a:spcBef>
                <a:spcPts val="2250"/>
              </a:spcBef>
            </a:pPr>
            <a:endParaRPr sz="1800" dirty="0">
              <a:latin typeface="나눔고딕" panose="020D0604000000000000" pitchFamily="50" charset="-127"/>
              <a:ea typeface="나눔고딕" panose="020D0604000000000000" pitchFamily="50" charset="-127"/>
              <a:cs typeface="Malgun Gothic"/>
            </a:endParaRPr>
          </a:p>
          <a:p>
            <a:pPr marL="3350260">
              <a:lnSpc>
                <a:spcPct val="100000"/>
              </a:lnSpc>
              <a:spcBef>
                <a:spcPts val="5"/>
              </a:spcBef>
            </a:pPr>
            <a:r>
              <a:rPr sz="1800" b="1" spc="-17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①</a:t>
            </a:r>
            <a:r>
              <a:rPr sz="1800" b="1" spc="-35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54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이용약관</a:t>
            </a:r>
            <a:r>
              <a:rPr sz="1800" b="1" spc="-34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1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관련</a:t>
            </a:r>
            <a:r>
              <a:rPr sz="1800" b="1" spc="-35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6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법령에</a:t>
            </a:r>
            <a:r>
              <a:rPr sz="1800" b="1" spc="-34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1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따라</a:t>
            </a:r>
            <a:r>
              <a:rPr sz="1800" b="1" spc="-34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7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공정거래위원회의</a:t>
            </a:r>
            <a:r>
              <a:rPr sz="1800" b="1" spc="-35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4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표준약관을</a:t>
            </a:r>
            <a:r>
              <a:rPr sz="1800" b="1" spc="-34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3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사용해야합니다.</a:t>
            </a:r>
            <a:r>
              <a:rPr sz="1800" b="1" spc="4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u="sng" spc="-85" dirty="0">
                <a:solidFill>
                  <a:srgbClr val="03C75A"/>
                </a:solidFill>
                <a:uFill>
                  <a:solidFill>
                    <a:srgbClr val="03C75A"/>
                  </a:solidFill>
                </a:u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  <a:hlinkClick r:id="rId2"/>
              </a:rPr>
              <a:t>이용약관</a:t>
            </a:r>
            <a:r>
              <a:rPr sz="1800" b="1" u="sng" spc="-200" dirty="0">
                <a:solidFill>
                  <a:srgbClr val="03C75A"/>
                </a:solidFill>
                <a:uFill>
                  <a:solidFill>
                    <a:srgbClr val="03C75A"/>
                  </a:solidFill>
                </a:u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  <a:hlinkClick r:id="rId2"/>
              </a:rPr>
              <a:t> </a:t>
            </a:r>
            <a:r>
              <a:rPr sz="1800" b="1" u="sng" spc="-40" dirty="0">
                <a:solidFill>
                  <a:srgbClr val="03C75A"/>
                </a:solidFill>
                <a:uFill>
                  <a:solidFill>
                    <a:srgbClr val="03C75A"/>
                  </a:solidFill>
                </a:u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  <a:hlinkClick r:id="rId2"/>
              </a:rPr>
              <a:t>양식</a:t>
            </a:r>
            <a:r>
              <a:rPr sz="1800" b="1" u="sng" spc="-200" dirty="0">
                <a:solidFill>
                  <a:srgbClr val="03C75A"/>
                </a:solidFill>
                <a:uFill>
                  <a:solidFill>
                    <a:srgbClr val="03C75A"/>
                  </a:solidFill>
                </a:u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  <a:hlinkClick r:id="rId2"/>
              </a:rPr>
              <a:t> </a:t>
            </a:r>
            <a:r>
              <a:rPr sz="1800" b="1" u="sng" spc="-70" dirty="0">
                <a:solidFill>
                  <a:srgbClr val="03C75A"/>
                </a:solidFill>
                <a:uFill>
                  <a:solidFill>
                    <a:srgbClr val="03C75A"/>
                  </a:solidFill>
                </a:u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  <a:hlinkClick r:id="rId2"/>
              </a:rPr>
              <a:t>다운로드</a:t>
            </a:r>
            <a:r>
              <a:rPr sz="1800" b="1" spc="-204" dirty="0">
                <a:solidFill>
                  <a:srgbClr val="03C75A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  <a:hlinkClick r:id="rId2"/>
              </a:rPr>
              <a:t> </a:t>
            </a:r>
            <a:r>
              <a:rPr sz="1800" b="1" spc="-50" dirty="0">
                <a:solidFill>
                  <a:srgbClr val="03C75A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  <a:hlinkClick r:id="rId2"/>
              </a:rPr>
              <a:t>&gt;</a:t>
            </a:r>
            <a:endParaRPr sz="1800" dirty="0">
              <a:latin typeface="나눔고딕" panose="020D0604000000000000" pitchFamily="50" charset="-127"/>
              <a:ea typeface="나눔고딕" panose="020D0604000000000000" pitchFamily="50" charset="-127"/>
              <a:cs typeface="Adobe Clean Han Black"/>
            </a:endParaRPr>
          </a:p>
          <a:p>
            <a:pPr marL="3350260">
              <a:lnSpc>
                <a:spcPct val="100000"/>
              </a:lnSpc>
              <a:spcBef>
                <a:spcPts val="725"/>
              </a:spcBef>
            </a:pPr>
            <a:r>
              <a:rPr sz="1800" b="1" spc="-17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②</a:t>
            </a:r>
            <a:r>
              <a:rPr sz="1800" b="1" spc="-42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8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개인정보</a:t>
            </a:r>
            <a:r>
              <a:rPr sz="1800" b="1" spc="-42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30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처리방침</a:t>
            </a:r>
            <a:r>
              <a:rPr sz="1800" b="1" spc="-42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29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관련</a:t>
            </a:r>
            <a:r>
              <a:rPr sz="1800" b="1" spc="-42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9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법령에</a:t>
            </a:r>
            <a:r>
              <a:rPr sz="1800" b="1" spc="-42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29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따라</a:t>
            </a:r>
            <a:r>
              <a:rPr sz="1800" b="1" spc="-42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30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개인정보취급방침</a:t>
            </a:r>
            <a:r>
              <a:rPr sz="1800" b="1" spc="-42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54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내에는</a:t>
            </a:r>
            <a:r>
              <a:rPr sz="1800" b="1" spc="-42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31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개인정보관리책임자</a:t>
            </a:r>
            <a:r>
              <a:rPr sz="1800" b="1" spc="-42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4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성명,부서,</a:t>
            </a:r>
            <a:r>
              <a:rPr sz="1800" b="1" spc="-42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8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연락처가</a:t>
            </a:r>
            <a:r>
              <a:rPr sz="1800" b="1" spc="-42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9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노출되어</a:t>
            </a:r>
            <a:r>
              <a:rPr sz="1800" b="1" spc="-42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8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있어야</a:t>
            </a:r>
            <a:r>
              <a:rPr sz="1800" b="1" spc="-42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54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합니다.</a:t>
            </a:r>
            <a:r>
              <a:rPr sz="1800" b="1" spc="-7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u="sng" spc="-100" dirty="0">
                <a:solidFill>
                  <a:srgbClr val="03C75A"/>
                </a:solidFill>
                <a:uFill>
                  <a:solidFill>
                    <a:srgbClr val="03C75A"/>
                  </a:solidFill>
                </a:u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  <a:hlinkClick r:id="rId3"/>
              </a:rPr>
              <a:t>개인정보</a:t>
            </a:r>
            <a:r>
              <a:rPr sz="1800" b="1" u="sng" spc="-204" dirty="0">
                <a:solidFill>
                  <a:srgbClr val="03C75A"/>
                </a:solidFill>
                <a:uFill>
                  <a:solidFill>
                    <a:srgbClr val="03C75A"/>
                  </a:solidFill>
                </a:u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  <a:hlinkClick r:id="rId3"/>
              </a:rPr>
              <a:t> </a:t>
            </a:r>
            <a:r>
              <a:rPr sz="1800" b="1" u="sng" spc="-105" dirty="0">
                <a:solidFill>
                  <a:srgbClr val="03C75A"/>
                </a:solidFill>
                <a:uFill>
                  <a:solidFill>
                    <a:srgbClr val="03C75A"/>
                  </a:solidFill>
                </a:u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  <a:hlinkClick r:id="rId3"/>
              </a:rPr>
              <a:t>처리방침</a:t>
            </a:r>
            <a:r>
              <a:rPr sz="1800" b="1" u="sng" spc="-200" dirty="0">
                <a:solidFill>
                  <a:srgbClr val="03C75A"/>
                </a:solidFill>
                <a:uFill>
                  <a:solidFill>
                    <a:srgbClr val="03C75A"/>
                  </a:solidFill>
                </a:u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  <a:hlinkClick r:id="rId3"/>
              </a:rPr>
              <a:t> </a:t>
            </a:r>
            <a:r>
              <a:rPr sz="1800" b="1" u="sng" spc="-40" dirty="0">
                <a:solidFill>
                  <a:srgbClr val="03C75A"/>
                </a:solidFill>
                <a:uFill>
                  <a:solidFill>
                    <a:srgbClr val="03C75A"/>
                  </a:solidFill>
                </a:u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  <a:hlinkClick r:id="rId3"/>
              </a:rPr>
              <a:t>양식</a:t>
            </a:r>
            <a:r>
              <a:rPr sz="1800" b="1" u="sng" spc="-200" dirty="0">
                <a:solidFill>
                  <a:srgbClr val="03C75A"/>
                </a:solidFill>
                <a:uFill>
                  <a:solidFill>
                    <a:srgbClr val="03C75A"/>
                  </a:solidFill>
                </a:u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  <a:hlinkClick r:id="rId3"/>
              </a:rPr>
              <a:t> </a:t>
            </a:r>
            <a:r>
              <a:rPr sz="1800" b="1" u="sng" spc="-70" dirty="0">
                <a:solidFill>
                  <a:srgbClr val="03C75A"/>
                </a:solidFill>
                <a:uFill>
                  <a:solidFill>
                    <a:srgbClr val="03C75A"/>
                  </a:solidFill>
                </a:u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  <a:hlinkClick r:id="rId3"/>
              </a:rPr>
              <a:t>다운로드</a:t>
            </a:r>
            <a:r>
              <a:rPr sz="1800" b="1" spc="-200" dirty="0">
                <a:solidFill>
                  <a:srgbClr val="03C75A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  <a:hlinkClick r:id="rId3"/>
              </a:rPr>
              <a:t> </a:t>
            </a:r>
            <a:r>
              <a:rPr sz="1800" b="1" spc="-50" dirty="0">
                <a:solidFill>
                  <a:srgbClr val="03C75A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  <a:hlinkClick r:id="rId3"/>
              </a:rPr>
              <a:t>&gt;</a:t>
            </a:r>
            <a:endParaRPr sz="1800" dirty="0">
              <a:latin typeface="나눔고딕" panose="020D0604000000000000" pitchFamily="50" charset="-127"/>
              <a:ea typeface="나눔고딕" panose="020D0604000000000000" pitchFamily="50" charset="-127"/>
              <a:cs typeface="Adobe Clean Han Black"/>
            </a:endParaRPr>
          </a:p>
          <a:p>
            <a:pPr marL="3350260">
              <a:lnSpc>
                <a:spcPct val="100000"/>
              </a:lnSpc>
              <a:spcBef>
                <a:spcPts val="725"/>
              </a:spcBef>
            </a:pPr>
            <a:r>
              <a:rPr sz="1800" b="1" spc="-17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③</a:t>
            </a:r>
            <a:r>
              <a:rPr sz="1800" b="1" spc="-35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5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사업자정보확인</a:t>
            </a:r>
            <a:r>
              <a:rPr sz="1800" b="1" spc="-35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1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관련</a:t>
            </a:r>
            <a:r>
              <a:rPr sz="1800" b="1" spc="-35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6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법령에</a:t>
            </a:r>
            <a:r>
              <a:rPr sz="1800" b="1" spc="-35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1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따라</a:t>
            </a:r>
            <a:r>
              <a:rPr sz="1800" b="1" spc="-35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29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사업자</a:t>
            </a:r>
            <a:r>
              <a:rPr sz="1800" b="1" spc="-35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2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정보</a:t>
            </a:r>
            <a:r>
              <a:rPr sz="1800" b="1" spc="-35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4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확인이</a:t>
            </a:r>
            <a:r>
              <a:rPr sz="1800" b="1" spc="-35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5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가능하도록</a:t>
            </a:r>
            <a:r>
              <a:rPr sz="1800" b="1" spc="-35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7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공정거래위원회</a:t>
            </a:r>
            <a:r>
              <a:rPr sz="1800" b="1" spc="-35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3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사업자정보</a:t>
            </a:r>
            <a:r>
              <a:rPr sz="1800" b="1" spc="-35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0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확인</a:t>
            </a:r>
            <a:r>
              <a:rPr sz="1800" b="1" spc="-35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6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페이지로</a:t>
            </a:r>
            <a:r>
              <a:rPr sz="1800" b="1" spc="-35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7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연결되어야</a:t>
            </a:r>
            <a:r>
              <a:rPr sz="1800" b="1" spc="-35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2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합니다.</a:t>
            </a:r>
            <a:r>
              <a:rPr sz="1800" b="1" spc="3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u="sng" spc="-70" dirty="0">
                <a:solidFill>
                  <a:srgbClr val="03C75A"/>
                </a:solidFill>
                <a:uFill>
                  <a:solidFill>
                    <a:srgbClr val="03C75A"/>
                  </a:solidFill>
                </a:u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  <a:hlinkClick r:id="rId4"/>
              </a:rPr>
              <a:t>사업자정보</a:t>
            </a:r>
            <a:r>
              <a:rPr sz="1800" b="1" u="sng" spc="-204" dirty="0">
                <a:solidFill>
                  <a:srgbClr val="03C75A"/>
                </a:solidFill>
                <a:uFill>
                  <a:solidFill>
                    <a:srgbClr val="03C75A"/>
                  </a:solidFill>
                </a:u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  <a:hlinkClick r:id="rId4"/>
              </a:rPr>
              <a:t> </a:t>
            </a:r>
            <a:r>
              <a:rPr sz="1800" b="1" u="sng" spc="-30" dirty="0">
                <a:solidFill>
                  <a:srgbClr val="03C75A"/>
                </a:solidFill>
                <a:uFill>
                  <a:solidFill>
                    <a:srgbClr val="03C75A"/>
                  </a:solidFill>
                </a:u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  <a:hlinkClick r:id="rId4"/>
              </a:rPr>
              <a:t>확인</a:t>
            </a:r>
            <a:r>
              <a:rPr sz="1800" b="1" spc="-210" dirty="0">
                <a:solidFill>
                  <a:srgbClr val="03C75A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  <a:hlinkClick r:id="rId4"/>
              </a:rPr>
              <a:t> </a:t>
            </a:r>
            <a:r>
              <a:rPr sz="1800" b="1" spc="-50" dirty="0">
                <a:solidFill>
                  <a:srgbClr val="03C75A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  <a:hlinkClick r:id="rId4"/>
              </a:rPr>
              <a:t>&gt;</a:t>
            </a:r>
            <a:endParaRPr sz="1800" dirty="0">
              <a:latin typeface="나눔고딕" panose="020D0604000000000000" pitchFamily="50" charset="-127"/>
              <a:ea typeface="나눔고딕" panose="020D0604000000000000" pitchFamily="50" charset="-127"/>
              <a:cs typeface="Adobe Clean Han Black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034388" y="938843"/>
            <a:ext cx="7029450" cy="646331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pc="-42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7</a:t>
            </a:r>
            <a:r>
              <a:rPr spc="185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.</a:t>
            </a:r>
            <a:r>
              <a:rPr spc="-17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spc="-5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주문형</a:t>
            </a:r>
            <a:r>
              <a:rPr spc="-22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spc="-7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가맹점</a:t>
            </a:r>
            <a:r>
              <a:rPr spc="-185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spc="-16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서비스</a:t>
            </a:r>
            <a:r>
              <a:rPr spc="-17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spc="-2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유의사항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034388" y="2319167"/>
            <a:ext cx="13825855" cy="528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300" b="1" spc="-130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원활한</a:t>
            </a:r>
            <a:r>
              <a:rPr sz="3300" b="1" spc="-215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 </a:t>
            </a:r>
            <a:r>
              <a:rPr sz="3300" b="1" spc="-204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네이버페이</a:t>
            </a:r>
            <a:r>
              <a:rPr sz="3300" b="1" spc="-215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 </a:t>
            </a:r>
            <a:r>
              <a:rPr sz="3300" b="1" spc="-185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서비스</a:t>
            </a:r>
            <a:r>
              <a:rPr sz="3300" b="1" spc="-215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 </a:t>
            </a:r>
            <a:r>
              <a:rPr sz="3300" b="1" spc="-125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이용을</a:t>
            </a:r>
            <a:r>
              <a:rPr sz="3300" b="1" spc="-215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 </a:t>
            </a:r>
            <a:r>
              <a:rPr sz="3300" b="1" spc="-135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위해</a:t>
            </a:r>
            <a:r>
              <a:rPr sz="3300" b="1" spc="-215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 </a:t>
            </a:r>
            <a:r>
              <a:rPr sz="3300" b="1" spc="-130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아래의</a:t>
            </a:r>
            <a:r>
              <a:rPr sz="3300" b="1" spc="-215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 </a:t>
            </a:r>
            <a:r>
              <a:rPr sz="3300" b="1" spc="-135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유의사항을</a:t>
            </a:r>
            <a:r>
              <a:rPr sz="3300" b="1" spc="-215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 </a:t>
            </a:r>
            <a:r>
              <a:rPr sz="3300" b="1" spc="-195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참고하여</a:t>
            </a:r>
            <a:r>
              <a:rPr sz="3300" b="1" spc="-215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 </a:t>
            </a:r>
            <a:r>
              <a:rPr sz="3300" b="1" spc="-150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주시기</a:t>
            </a:r>
            <a:r>
              <a:rPr sz="3300" b="1" spc="-215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 </a:t>
            </a:r>
            <a:r>
              <a:rPr sz="3300" b="1" spc="-20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바랍니다.</a:t>
            </a:r>
            <a:endParaRPr sz="3300" dirty="0">
              <a:latin typeface="나눔스퀘어" panose="020B0600000101010101" pitchFamily="50" charset="-127"/>
              <a:ea typeface="나눔스퀘어" panose="020B0600000101010101" pitchFamily="50" charset="-127"/>
              <a:cs typeface="Adobe Clean Han Black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662339" y="6291322"/>
            <a:ext cx="11408410" cy="1094740"/>
          </a:xfrm>
          <a:custGeom>
            <a:avLst/>
            <a:gdLst/>
            <a:ahLst/>
            <a:cxnLst/>
            <a:rect l="l" t="t" r="r" b="b"/>
            <a:pathLst>
              <a:path w="11408410" h="1094740">
                <a:moveTo>
                  <a:pt x="0" y="1094207"/>
                </a:moveTo>
                <a:lnTo>
                  <a:pt x="11408029" y="1094207"/>
                </a:lnTo>
                <a:lnTo>
                  <a:pt x="11408029" y="0"/>
                </a:lnTo>
                <a:lnTo>
                  <a:pt x="0" y="0"/>
                </a:lnTo>
                <a:lnTo>
                  <a:pt x="0" y="1094207"/>
                </a:lnTo>
                <a:close/>
              </a:path>
            </a:pathLst>
          </a:custGeom>
          <a:ln w="5235">
            <a:solidFill>
              <a:srgbClr val="03C7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399258" y="5578475"/>
            <a:ext cx="11934190" cy="2112645"/>
          </a:xfrm>
          <a:prstGeom prst="rect">
            <a:avLst/>
          </a:prstGeom>
          <a:ln w="3175">
            <a:solidFill>
              <a:srgbClr val="1E1E1E"/>
            </a:solidFill>
          </a:ln>
        </p:spPr>
        <p:txBody>
          <a:bodyPr vert="horz" wrap="square" lIns="0" tIns="213360" rIns="0" bIns="0" rtlCol="0">
            <a:noAutofit/>
          </a:bodyPr>
          <a:lstStyle/>
          <a:p>
            <a:pPr algn="ctr">
              <a:lnSpc>
                <a:spcPct val="100000"/>
              </a:lnSpc>
              <a:spcBef>
                <a:spcPts val="1680"/>
              </a:spcBef>
              <a:tabLst>
                <a:tab pos="1190625" algn="l"/>
                <a:tab pos="2567305" algn="l"/>
                <a:tab pos="4718685" algn="l"/>
                <a:tab pos="6670675" algn="l"/>
                <a:tab pos="7870825" algn="l"/>
              </a:tabLst>
            </a:pPr>
            <a:r>
              <a:rPr sz="1700" spc="-20" dirty="0">
                <a:solidFill>
                  <a:srgbClr val="1E1E1E"/>
                </a:solidFill>
                <a:latin typeface="Dotum"/>
                <a:cs typeface="Dotum"/>
              </a:rPr>
              <a:t>회사소개</a:t>
            </a:r>
            <a:r>
              <a:rPr sz="1700" dirty="0">
                <a:solidFill>
                  <a:srgbClr val="1E1E1E"/>
                </a:solidFill>
                <a:latin typeface="Dotum"/>
                <a:cs typeface="Dotum"/>
              </a:rPr>
              <a:t>	</a:t>
            </a:r>
            <a:r>
              <a:rPr sz="1700" spc="-20" dirty="0">
                <a:solidFill>
                  <a:srgbClr val="1E1E1E"/>
                </a:solidFill>
                <a:latin typeface="Dotum"/>
                <a:cs typeface="Dotum"/>
              </a:rPr>
              <a:t>①이용약관</a:t>
            </a:r>
            <a:r>
              <a:rPr sz="1700" dirty="0">
                <a:solidFill>
                  <a:srgbClr val="1E1E1E"/>
                </a:solidFill>
                <a:latin typeface="Dotum"/>
                <a:cs typeface="Dotum"/>
              </a:rPr>
              <a:t>	</a:t>
            </a:r>
            <a:r>
              <a:rPr sz="1700" spc="-235" dirty="0">
                <a:solidFill>
                  <a:srgbClr val="1E1E1E"/>
                </a:solidFill>
                <a:latin typeface="Dotum"/>
                <a:cs typeface="Dotum"/>
              </a:rPr>
              <a:t>②개인정보</a:t>
            </a:r>
            <a:r>
              <a:rPr sz="1700" spc="-265" dirty="0">
                <a:solidFill>
                  <a:srgbClr val="1E1E1E"/>
                </a:solidFill>
                <a:latin typeface="Dotum"/>
                <a:cs typeface="Dotum"/>
              </a:rPr>
              <a:t> </a:t>
            </a:r>
            <a:r>
              <a:rPr sz="1700" spc="-20" dirty="0">
                <a:solidFill>
                  <a:srgbClr val="1E1E1E"/>
                </a:solidFill>
                <a:latin typeface="Dotum"/>
                <a:cs typeface="Dotum"/>
              </a:rPr>
              <a:t>처리방침</a:t>
            </a:r>
            <a:r>
              <a:rPr sz="1700" dirty="0">
                <a:solidFill>
                  <a:srgbClr val="1E1E1E"/>
                </a:solidFill>
                <a:latin typeface="Dotum"/>
                <a:cs typeface="Dotum"/>
              </a:rPr>
              <a:t>	</a:t>
            </a:r>
            <a:r>
              <a:rPr sz="1700" spc="-10" dirty="0">
                <a:solidFill>
                  <a:srgbClr val="1E1E1E"/>
                </a:solidFill>
                <a:latin typeface="Dotum"/>
                <a:cs typeface="Dotum"/>
              </a:rPr>
              <a:t>③사업자정보확인</a:t>
            </a:r>
            <a:r>
              <a:rPr sz="1700" dirty="0">
                <a:solidFill>
                  <a:srgbClr val="1E1E1E"/>
                </a:solidFill>
                <a:latin typeface="Dotum"/>
                <a:cs typeface="Dotum"/>
              </a:rPr>
              <a:t>	</a:t>
            </a:r>
            <a:r>
              <a:rPr sz="1700" spc="-20" dirty="0">
                <a:solidFill>
                  <a:srgbClr val="1E1E1E"/>
                </a:solidFill>
                <a:latin typeface="Dotum"/>
                <a:cs typeface="Dotum"/>
              </a:rPr>
              <a:t>배송추적</a:t>
            </a:r>
            <a:r>
              <a:rPr sz="1700" dirty="0">
                <a:solidFill>
                  <a:srgbClr val="1E1E1E"/>
                </a:solidFill>
                <a:latin typeface="Dotum"/>
                <a:cs typeface="Dotum"/>
              </a:rPr>
              <a:t>	</a:t>
            </a:r>
            <a:r>
              <a:rPr sz="1700" spc="-20" dirty="0">
                <a:solidFill>
                  <a:srgbClr val="1E1E1E"/>
                </a:solidFill>
                <a:latin typeface="Dotum"/>
                <a:cs typeface="Dotum"/>
              </a:rPr>
              <a:t>제휴안내</a:t>
            </a:r>
            <a:endParaRPr sz="1700" dirty="0">
              <a:latin typeface="Dotum"/>
              <a:cs typeface="Dotum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3125"/>
              </a:lnSpc>
            </a:pPr>
            <a:fld id="{81D60167-4931-47E6-BA6A-407CBD079E47}" type="slidenum">
              <a:rPr spc="-25" dirty="0"/>
              <a:t>35</a:t>
            </a:fld>
            <a:endParaRPr spc="-25" dirty="0"/>
          </a:p>
        </p:txBody>
      </p:sp>
      <p:sp>
        <p:nvSpPr>
          <p:cNvPr id="14" name="object 14"/>
          <p:cNvSpPr txBox="1">
            <a:spLocks noGrp="1"/>
          </p:cNvSpPr>
          <p:nvPr>
            <p:ph type="ftr" sz="quarter" idx="5"/>
          </p:nvPr>
        </p:nvSpPr>
        <p:spPr>
          <a:xfrm>
            <a:off x="1580659" y="10272014"/>
            <a:ext cx="6210809" cy="28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5090">
              <a:lnSpc>
                <a:spcPts val="2170"/>
              </a:lnSpc>
            </a:pPr>
            <a:r>
              <a:rPr spc="-8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네이버페이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3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주문형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가입과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35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심사,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45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취급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75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불가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45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상품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및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85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페널티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25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기준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700494" y="6510483"/>
            <a:ext cx="2780030" cy="276860"/>
          </a:xfrm>
          <a:prstGeom prst="rect">
            <a:avLst/>
          </a:prstGeom>
        </p:spPr>
        <p:txBody>
          <a:bodyPr vert="horz" wrap="square" lIns="0" tIns="12065" rIns="0" bIns="0" rtlCol="0">
            <a:no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650" spc="-229" dirty="0">
                <a:solidFill>
                  <a:srgbClr val="1E1E1E"/>
                </a:solidFill>
                <a:latin typeface="Dotum"/>
                <a:cs typeface="Dotum"/>
              </a:rPr>
              <a:t>⑤사업자등록번호:</a:t>
            </a:r>
            <a:r>
              <a:rPr sz="1650" spc="-195" dirty="0">
                <a:solidFill>
                  <a:srgbClr val="1E1E1E"/>
                </a:solidFill>
                <a:latin typeface="Dotum"/>
                <a:cs typeface="Dotum"/>
              </a:rPr>
              <a:t> </a:t>
            </a:r>
            <a:r>
              <a:rPr sz="1650" spc="-160" dirty="0">
                <a:solidFill>
                  <a:srgbClr val="1E1E1E"/>
                </a:solidFill>
                <a:latin typeface="Dotum"/>
                <a:cs typeface="Dotum"/>
              </a:rPr>
              <a:t>00-00-</a:t>
            </a:r>
            <a:r>
              <a:rPr sz="1650" spc="-10" dirty="0">
                <a:solidFill>
                  <a:srgbClr val="1E1E1E"/>
                </a:solidFill>
                <a:latin typeface="Dotum"/>
                <a:cs typeface="Dotum"/>
              </a:rPr>
              <a:t>00000</a:t>
            </a:r>
            <a:endParaRPr sz="1650">
              <a:latin typeface="Dotum"/>
              <a:cs typeface="Dotum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791981" y="6510483"/>
            <a:ext cx="3546475" cy="276860"/>
          </a:xfrm>
          <a:prstGeom prst="rect">
            <a:avLst/>
          </a:prstGeom>
        </p:spPr>
        <p:txBody>
          <a:bodyPr vert="horz" wrap="square" lIns="0" tIns="12065" rIns="0" bIns="0" rtlCol="0">
            <a:no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650" spc="-260" dirty="0">
                <a:solidFill>
                  <a:srgbClr val="1E1E1E"/>
                </a:solidFill>
                <a:latin typeface="Dotum"/>
                <a:cs typeface="Dotum"/>
              </a:rPr>
              <a:t>⑥통신판매업신고번호:</a:t>
            </a:r>
            <a:r>
              <a:rPr sz="1650" spc="-270" dirty="0">
                <a:solidFill>
                  <a:srgbClr val="1E1E1E"/>
                </a:solidFill>
                <a:latin typeface="Dotum"/>
                <a:cs typeface="Dotum"/>
              </a:rPr>
              <a:t> </a:t>
            </a:r>
            <a:r>
              <a:rPr sz="1650" spc="-165" dirty="0">
                <a:solidFill>
                  <a:srgbClr val="1E1E1E"/>
                </a:solidFill>
                <a:latin typeface="Dotum"/>
                <a:cs typeface="Dotum"/>
              </a:rPr>
              <a:t>제</a:t>
            </a:r>
            <a:r>
              <a:rPr sz="1650" spc="-265" dirty="0">
                <a:solidFill>
                  <a:srgbClr val="1E1E1E"/>
                </a:solidFill>
                <a:latin typeface="Dotum"/>
                <a:cs typeface="Dotum"/>
              </a:rPr>
              <a:t> </a:t>
            </a:r>
            <a:r>
              <a:rPr sz="1650" spc="-120" dirty="0">
                <a:solidFill>
                  <a:srgbClr val="1E1E1E"/>
                </a:solidFill>
                <a:latin typeface="Dotum"/>
                <a:cs typeface="Dotum"/>
              </a:rPr>
              <a:t>0000-</a:t>
            </a:r>
            <a:r>
              <a:rPr sz="1650" spc="-330" dirty="0">
                <a:solidFill>
                  <a:srgbClr val="1E1E1E"/>
                </a:solidFill>
                <a:latin typeface="Dotum"/>
                <a:cs typeface="Dotum"/>
              </a:rPr>
              <a:t>경기-</a:t>
            </a:r>
            <a:r>
              <a:rPr sz="1650" spc="-20" dirty="0">
                <a:solidFill>
                  <a:srgbClr val="1E1E1E"/>
                </a:solidFill>
                <a:latin typeface="Dotum"/>
                <a:cs typeface="Dotum"/>
              </a:rPr>
              <a:t>0000</a:t>
            </a:r>
            <a:endParaRPr sz="1650">
              <a:latin typeface="Dotum"/>
              <a:cs typeface="Dotum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893238" y="6395304"/>
            <a:ext cx="3569970" cy="758825"/>
          </a:xfrm>
          <a:prstGeom prst="rect">
            <a:avLst/>
          </a:prstGeom>
        </p:spPr>
        <p:txBody>
          <a:bodyPr vert="horz" wrap="square" lIns="0" tIns="127635" rIns="0" bIns="0" rtlCol="0">
            <a:noAutofit/>
          </a:bodyPr>
          <a:lstStyle/>
          <a:p>
            <a:pPr marL="426084" algn="ctr">
              <a:lnSpc>
                <a:spcPct val="100000"/>
              </a:lnSpc>
              <a:spcBef>
                <a:spcPts val="1005"/>
              </a:spcBef>
            </a:pPr>
            <a:r>
              <a:rPr sz="1650" spc="-225" dirty="0">
                <a:solidFill>
                  <a:srgbClr val="1E1E1E"/>
                </a:solidFill>
                <a:latin typeface="Dotum"/>
                <a:cs typeface="Dotum"/>
              </a:rPr>
              <a:t>④상호/대표자명:</a:t>
            </a:r>
            <a:r>
              <a:rPr sz="1650" spc="-240" dirty="0">
                <a:solidFill>
                  <a:srgbClr val="1E1E1E"/>
                </a:solidFill>
                <a:latin typeface="Dotum"/>
                <a:cs typeface="Dotum"/>
              </a:rPr>
              <a:t> </a:t>
            </a:r>
            <a:r>
              <a:rPr sz="1650" spc="-114" dirty="0">
                <a:solidFill>
                  <a:srgbClr val="1E1E1E"/>
                </a:solidFill>
                <a:latin typeface="Dotum"/>
                <a:cs typeface="Dotum"/>
              </a:rPr>
              <a:t>OOO쇼핑몰/홍길동</a:t>
            </a:r>
            <a:endParaRPr sz="1650" dirty="0">
              <a:latin typeface="Dotum"/>
              <a:cs typeface="Dotum"/>
            </a:endParaRPr>
          </a:p>
          <a:p>
            <a:pPr>
              <a:lnSpc>
                <a:spcPct val="100000"/>
              </a:lnSpc>
              <a:spcBef>
                <a:spcPts val="905"/>
              </a:spcBef>
            </a:pPr>
            <a:r>
              <a:rPr sz="1650" spc="-200" dirty="0">
                <a:solidFill>
                  <a:srgbClr val="1E1E1E"/>
                </a:solidFill>
                <a:latin typeface="Dotum"/>
                <a:cs typeface="Dotum"/>
              </a:rPr>
              <a:t>⑦주소:</a:t>
            </a:r>
            <a:r>
              <a:rPr sz="1650" spc="-280" dirty="0">
                <a:solidFill>
                  <a:srgbClr val="1E1E1E"/>
                </a:solidFill>
                <a:latin typeface="Dotum"/>
                <a:cs typeface="Dotum"/>
              </a:rPr>
              <a:t> </a:t>
            </a:r>
            <a:r>
              <a:rPr sz="1650" spc="-195" dirty="0">
                <a:solidFill>
                  <a:srgbClr val="1E1E1E"/>
                </a:solidFill>
                <a:latin typeface="Dotum"/>
                <a:cs typeface="Dotum"/>
              </a:rPr>
              <a:t>OO도</a:t>
            </a:r>
            <a:r>
              <a:rPr sz="1650" spc="-275" dirty="0">
                <a:solidFill>
                  <a:srgbClr val="1E1E1E"/>
                </a:solidFill>
                <a:latin typeface="Dotum"/>
                <a:cs typeface="Dotum"/>
              </a:rPr>
              <a:t> </a:t>
            </a:r>
            <a:r>
              <a:rPr sz="1650" spc="-185" dirty="0">
                <a:solidFill>
                  <a:srgbClr val="1E1E1E"/>
                </a:solidFill>
                <a:latin typeface="Dotum"/>
                <a:cs typeface="Dotum"/>
              </a:rPr>
              <a:t>OO시</a:t>
            </a:r>
            <a:r>
              <a:rPr sz="1650" spc="-275" dirty="0">
                <a:solidFill>
                  <a:srgbClr val="1E1E1E"/>
                </a:solidFill>
                <a:latin typeface="Dotum"/>
                <a:cs typeface="Dotum"/>
              </a:rPr>
              <a:t> </a:t>
            </a:r>
            <a:r>
              <a:rPr sz="1650" spc="-180" dirty="0">
                <a:solidFill>
                  <a:srgbClr val="1E1E1E"/>
                </a:solidFill>
                <a:latin typeface="Dotum"/>
                <a:cs typeface="Dotum"/>
              </a:rPr>
              <a:t>OO구</a:t>
            </a:r>
            <a:r>
              <a:rPr sz="1650" spc="-280" dirty="0">
                <a:solidFill>
                  <a:srgbClr val="1E1E1E"/>
                </a:solidFill>
                <a:latin typeface="Dotum"/>
                <a:cs typeface="Dotum"/>
              </a:rPr>
              <a:t> </a:t>
            </a:r>
            <a:r>
              <a:rPr sz="1650" spc="-120" dirty="0">
                <a:solidFill>
                  <a:srgbClr val="1E1E1E"/>
                </a:solidFill>
                <a:latin typeface="Dotum"/>
                <a:cs typeface="Dotum"/>
              </a:rPr>
              <a:t>0000-</a:t>
            </a:r>
            <a:r>
              <a:rPr sz="1650" spc="-20" dirty="0">
                <a:solidFill>
                  <a:srgbClr val="1E1E1E"/>
                </a:solidFill>
                <a:latin typeface="Dotum"/>
                <a:cs typeface="Dotum"/>
              </a:rPr>
              <a:t>00</a:t>
            </a:r>
            <a:r>
              <a:rPr sz="1650" spc="-275" dirty="0">
                <a:solidFill>
                  <a:srgbClr val="1E1E1E"/>
                </a:solidFill>
                <a:latin typeface="Dotum"/>
                <a:cs typeface="Dotum"/>
              </a:rPr>
              <a:t> </a:t>
            </a:r>
            <a:r>
              <a:rPr sz="1650" spc="-150" dirty="0">
                <a:solidFill>
                  <a:srgbClr val="1E1E1E"/>
                </a:solidFill>
                <a:latin typeface="Dotum"/>
                <a:cs typeface="Dotum"/>
              </a:rPr>
              <a:t>OO빌딩</a:t>
            </a:r>
            <a:endParaRPr sz="1650" dirty="0">
              <a:latin typeface="Dotum"/>
              <a:cs typeface="Dotum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775047" y="6876965"/>
            <a:ext cx="3937635" cy="276860"/>
          </a:xfrm>
          <a:prstGeom prst="rect">
            <a:avLst/>
          </a:prstGeom>
        </p:spPr>
        <p:txBody>
          <a:bodyPr vert="horz" wrap="square" lIns="0" tIns="12065" rIns="0" bIns="0" rtlCol="0">
            <a:no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650" spc="-250" dirty="0">
                <a:solidFill>
                  <a:srgbClr val="1E1E1E"/>
                </a:solidFill>
                <a:latin typeface="Dotum"/>
                <a:cs typeface="Dotum"/>
              </a:rPr>
              <a:t>⑧전화번호/이메일:</a:t>
            </a:r>
            <a:r>
              <a:rPr sz="1650" spc="-229" dirty="0">
                <a:solidFill>
                  <a:srgbClr val="1E1E1E"/>
                </a:solidFill>
                <a:latin typeface="Dotum"/>
                <a:cs typeface="Dotum"/>
              </a:rPr>
              <a:t> </a:t>
            </a:r>
            <a:r>
              <a:rPr sz="1650" spc="-135" dirty="0">
                <a:solidFill>
                  <a:srgbClr val="1E1E1E"/>
                </a:solidFill>
                <a:latin typeface="Dotum"/>
                <a:cs typeface="Dotum"/>
              </a:rPr>
              <a:t>000-</a:t>
            </a:r>
            <a:r>
              <a:rPr sz="1650" spc="-65" dirty="0">
                <a:solidFill>
                  <a:srgbClr val="1E1E1E"/>
                </a:solidFill>
                <a:latin typeface="Dotum"/>
                <a:cs typeface="Dotum"/>
              </a:rPr>
              <a:t>0000/</a:t>
            </a:r>
            <a:r>
              <a:rPr sz="1650" spc="-225" dirty="0">
                <a:solidFill>
                  <a:srgbClr val="1E1E1E"/>
                </a:solidFill>
                <a:latin typeface="Dotum"/>
                <a:cs typeface="Dotum"/>
              </a:rPr>
              <a:t> </a:t>
            </a:r>
            <a:r>
              <a:rPr sz="1650" spc="-130" dirty="0">
                <a:solidFill>
                  <a:srgbClr val="1E1E1E"/>
                </a:solidFill>
                <a:latin typeface="Dotum"/>
                <a:cs typeface="Dotum"/>
                <a:hlinkClick r:id="rId5"/>
              </a:rPr>
              <a:t>OO@naver.com</a:t>
            </a:r>
            <a:endParaRPr sz="1650">
              <a:latin typeface="Dotum"/>
              <a:cs typeface="Dotum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3024153" y="6876965"/>
            <a:ext cx="2828290" cy="276860"/>
          </a:xfrm>
          <a:prstGeom prst="rect">
            <a:avLst/>
          </a:prstGeom>
        </p:spPr>
        <p:txBody>
          <a:bodyPr vert="horz" wrap="square" lIns="0" tIns="12065" rIns="0" bIns="0" rtlCol="0">
            <a:no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650" spc="-240" dirty="0">
                <a:solidFill>
                  <a:srgbClr val="1E1E1E"/>
                </a:solidFill>
                <a:latin typeface="Dotum"/>
                <a:cs typeface="Dotum"/>
              </a:rPr>
              <a:t>입금계좌: </a:t>
            </a:r>
            <a:r>
              <a:rPr sz="1650" spc="-200" dirty="0">
                <a:solidFill>
                  <a:srgbClr val="1E1E1E"/>
                </a:solidFill>
                <a:latin typeface="Dotum"/>
                <a:cs typeface="Dotum"/>
              </a:rPr>
              <a:t>OO은행</a:t>
            </a:r>
            <a:r>
              <a:rPr sz="1650" spc="-240" dirty="0">
                <a:solidFill>
                  <a:srgbClr val="1E1E1E"/>
                </a:solidFill>
                <a:latin typeface="Dotum"/>
                <a:cs typeface="Dotum"/>
              </a:rPr>
              <a:t> </a:t>
            </a:r>
            <a:r>
              <a:rPr sz="1650" spc="-135" dirty="0">
                <a:solidFill>
                  <a:srgbClr val="1E1E1E"/>
                </a:solidFill>
                <a:latin typeface="Dotum"/>
                <a:cs typeface="Dotum"/>
              </a:rPr>
              <a:t>000-000-</a:t>
            </a:r>
            <a:r>
              <a:rPr sz="1650" spc="-20" dirty="0">
                <a:solidFill>
                  <a:srgbClr val="1E1E1E"/>
                </a:solidFill>
                <a:latin typeface="Dotum"/>
                <a:cs typeface="Dotum"/>
              </a:rPr>
              <a:t>0000</a:t>
            </a:r>
            <a:endParaRPr sz="1650">
              <a:latin typeface="Dotum"/>
              <a:cs typeface="Dotum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4388" y="938843"/>
            <a:ext cx="7029450" cy="6540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pc="-42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7</a:t>
            </a:r>
            <a:r>
              <a:rPr spc="185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.</a:t>
            </a:r>
            <a:r>
              <a:rPr spc="-17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spc="-5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주문형</a:t>
            </a:r>
            <a:r>
              <a:rPr spc="-22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spc="-7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가맹점</a:t>
            </a:r>
            <a:r>
              <a:rPr spc="-185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spc="-16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서비스</a:t>
            </a:r>
            <a:r>
              <a:rPr spc="-17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spc="-2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유의사항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3125"/>
              </a:lnSpc>
            </a:pPr>
            <a:fld id="{81D60167-4931-47E6-BA6A-407CBD079E47}" type="slidenum">
              <a:rPr spc="-25" dirty="0"/>
              <a:t>36</a:t>
            </a:fld>
            <a:endParaRPr spc="-25"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xfrm>
            <a:off x="1580659" y="10272014"/>
            <a:ext cx="6210809" cy="28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5090">
              <a:lnSpc>
                <a:spcPts val="2170"/>
              </a:lnSpc>
            </a:pPr>
            <a:r>
              <a:rPr spc="-8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네이버페이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3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주문형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가입과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35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심사,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45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취급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75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불가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45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상품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및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85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페널티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25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기준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34388" y="2319167"/>
            <a:ext cx="13825855" cy="528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300" b="1" spc="-130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원활한</a:t>
            </a:r>
            <a:r>
              <a:rPr sz="3300" b="1" spc="-215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 </a:t>
            </a:r>
            <a:r>
              <a:rPr sz="3300" b="1" spc="-204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네이버페이</a:t>
            </a:r>
            <a:r>
              <a:rPr sz="3300" b="1" spc="-215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 </a:t>
            </a:r>
            <a:r>
              <a:rPr sz="3300" b="1" spc="-185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서비스</a:t>
            </a:r>
            <a:r>
              <a:rPr sz="3300" b="1" spc="-215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 </a:t>
            </a:r>
            <a:r>
              <a:rPr sz="3300" b="1" spc="-125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이용을</a:t>
            </a:r>
            <a:r>
              <a:rPr sz="3300" b="1" spc="-215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 </a:t>
            </a:r>
            <a:r>
              <a:rPr sz="3300" b="1" spc="-135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위해</a:t>
            </a:r>
            <a:r>
              <a:rPr sz="3300" b="1" spc="-215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 </a:t>
            </a:r>
            <a:r>
              <a:rPr sz="3300" b="1" spc="-130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아래의</a:t>
            </a:r>
            <a:r>
              <a:rPr sz="3300" b="1" spc="-215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 </a:t>
            </a:r>
            <a:r>
              <a:rPr sz="3300" b="1" spc="-135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유의사항을</a:t>
            </a:r>
            <a:r>
              <a:rPr sz="3300" b="1" spc="-215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 </a:t>
            </a:r>
            <a:r>
              <a:rPr sz="3300" b="1" spc="-195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참고하여</a:t>
            </a:r>
            <a:r>
              <a:rPr sz="3300" b="1" spc="-215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 </a:t>
            </a:r>
            <a:r>
              <a:rPr sz="3300" b="1" spc="-150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주시기</a:t>
            </a:r>
            <a:r>
              <a:rPr sz="3300" b="1" spc="-215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 </a:t>
            </a:r>
            <a:r>
              <a:rPr sz="3300" b="1" spc="-20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바랍니다.</a:t>
            </a:r>
            <a:endParaRPr sz="3300" dirty="0">
              <a:latin typeface="나눔스퀘어" panose="020B0600000101010101" pitchFamily="50" charset="-127"/>
              <a:ea typeface="나눔스퀘어" panose="020B0600000101010101" pitchFamily="50" charset="-127"/>
              <a:cs typeface="Adobe Clean Han Blac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47088" y="3455392"/>
            <a:ext cx="18010505" cy="6282690"/>
          </a:xfrm>
          <a:prstGeom prst="rect">
            <a:avLst/>
          </a:prstGeom>
          <a:solidFill>
            <a:srgbClr val="FBFBFB"/>
          </a:solidFill>
        </p:spPr>
        <p:txBody>
          <a:bodyPr vert="horz" wrap="square" lIns="0" tIns="177800" rIns="0" bIns="0" rtlCol="0">
            <a:noAutofit/>
          </a:bodyPr>
          <a:lstStyle/>
          <a:p>
            <a:pPr>
              <a:lnSpc>
                <a:spcPct val="100000"/>
              </a:lnSpc>
              <a:spcBef>
                <a:spcPts val="1400"/>
              </a:spcBef>
            </a:pPr>
            <a:endParaRPr lang="en-US" altLang="ko-KR" sz="2050" dirty="0">
              <a:latin typeface="나눔고딕" panose="020D0604000000000000" pitchFamily="50" charset="-127"/>
              <a:ea typeface="나눔고딕" panose="020D0604000000000000" pitchFamily="50" charset="-127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400"/>
              </a:spcBef>
            </a:pPr>
            <a:endParaRPr sz="2050" dirty="0">
              <a:latin typeface="나눔고딕" panose="020D0604000000000000" pitchFamily="50" charset="-127"/>
              <a:ea typeface="나눔고딕" panose="020D0604000000000000" pitchFamily="50" charset="-127"/>
              <a:cs typeface="Times New Roman"/>
            </a:endParaRPr>
          </a:p>
          <a:p>
            <a:pPr marL="3837304" indent="-487045">
              <a:lnSpc>
                <a:spcPct val="100000"/>
              </a:lnSpc>
              <a:buAutoNum type="arabicParenBoth" startAt="11"/>
              <a:tabLst>
                <a:tab pos="3837304" algn="l"/>
              </a:tabLst>
            </a:pPr>
            <a:r>
              <a:rPr sz="2050" b="1" spc="-7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현금</a:t>
            </a:r>
            <a:r>
              <a:rPr sz="2050" b="1" spc="-13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2050" b="1" spc="-6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결제</a:t>
            </a:r>
            <a:r>
              <a:rPr sz="2050" b="1" spc="-13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2050" b="1" spc="-5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유도</a:t>
            </a:r>
            <a:r>
              <a:rPr sz="2050" b="1" spc="-13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2050" b="1" spc="-2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및</a:t>
            </a:r>
            <a:r>
              <a:rPr sz="2050" b="1" spc="-13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2050" b="1" spc="-7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현금결제</a:t>
            </a:r>
            <a:r>
              <a:rPr sz="2050" b="1" spc="-13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2050" b="1" spc="-2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시</a:t>
            </a:r>
            <a:r>
              <a:rPr sz="2050" b="1" spc="-13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2050" b="1" spc="-4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할인</a:t>
            </a:r>
            <a:r>
              <a:rPr sz="2050" b="1" spc="-13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2050" b="1" spc="-9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서비스</a:t>
            </a:r>
            <a:r>
              <a:rPr sz="2050" b="1" spc="-13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2050" b="1" spc="-5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제공</a:t>
            </a:r>
            <a:r>
              <a:rPr sz="2050" b="1" spc="-13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2050" b="1" spc="-2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불가</a:t>
            </a:r>
            <a:endParaRPr sz="2050" dirty="0">
              <a:latin typeface="나눔고딕" panose="020D0604000000000000" pitchFamily="50" charset="-127"/>
              <a:ea typeface="나눔고딕" panose="020D0604000000000000" pitchFamily="50" charset="-127"/>
              <a:cs typeface="Adobe Clean Han Black"/>
            </a:endParaRPr>
          </a:p>
          <a:p>
            <a:pPr marL="3350260" marR="3848100">
              <a:lnSpc>
                <a:spcPct val="133600"/>
              </a:lnSpc>
              <a:spcBef>
                <a:spcPts val="570"/>
              </a:spcBef>
            </a:pPr>
            <a:r>
              <a:rPr sz="1800" b="1" spc="-204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현금</a:t>
            </a:r>
            <a:r>
              <a:rPr sz="1800" b="1" spc="-25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0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결제를</a:t>
            </a:r>
            <a:r>
              <a:rPr sz="1800" b="1" spc="-24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1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유도하는</a:t>
            </a:r>
            <a:r>
              <a:rPr sz="1800" b="1" spc="-24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10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문구(ex.</a:t>
            </a:r>
            <a:r>
              <a:rPr sz="1800" b="1" spc="-24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19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무통장입금</a:t>
            </a:r>
            <a:r>
              <a:rPr sz="1800" b="1" spc="-24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16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확인)</a:t>
            </a:r>
            <a:r>
              <a:rPr sz="1800" b="1" spc="-24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04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기재는</a:t>
            </a:r>
            <a:r>
              <a:rPr sz="1800" b="1" spc="-24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1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불가합니다.</a:t>
            </a:r>
            <a:r>
              <a:rPr sz="1800" b="1" spc="-25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04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현금</a:t>
            </a:r>
            <a:r>
              <a:rPr sz="1800" b="1" spc="-24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19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결제</a:t>
            </a:r>
            <a:r>
              <a:rPr sz="1800" b="1" spc="-24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17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시</a:t>
            </a:r>
            <a:r>
              <a:rPr sz="1800" b="1" spc="-24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18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할인</a:t>
            </a:r>
            <a:r>
              <a:rPr sz="1800" b="1" spc="-24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18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제공은</a:t>
            </a:r>
            <a:r>
              <a:rPr sz="1800" b="1" spc="-24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29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신용카드</a:t>
            </a:r>
            <a:r>
              <a:rPr sz="1800" b="1" spc="-24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2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회원을</a:t>
            </a:r>
            <a:r>
              <a:rPr sz="1800" b="1" spc="-24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9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불리하게 </a:t>
            </a:r>
            <a:r>
              <a:rPr sz="1800" b="1" spc="-19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대우하는</a:t>
            </a:r>
            <a:r>
              <a:rPr sz="1800" b="1" spc="-254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2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행위로</a:t>
            </a:r>
            <a:r>
              <a:rPr sz="1800" b="1" spc="-24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2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'여신전문금융업법'에</a:t>
            </a:r>
            <a:r>
              <a:rPr sz="1800" b="1" spc="-24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2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위반됩니다.</a:t>
            </a:r>
            <a:r>
              <a:rPr sz="1800" b="1" spc="-24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2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또한</a:t>
            </a:r>
            <a:r>
              <a:rPr sz="1800" b="1" spc="-24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04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현금</a:t>
            </a:r>
            <a:r>
              <a:rPr sz="1800" b="1" spc="-24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19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결제</a:t>
            </a:r>
            <a:r>
              <a:rPr sz="1800" b="1" spc="-24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29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시에만</a:t>
            </a:r>
            <a:r>
              <a:rPr sz="1800" b="1" spc="-24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19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구매가를</a:t>
            </a:r>
            <a:r>
              <a:rPr sz="1800" b="1" spc="-24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18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낮게</a:t>
            </a:r>
            <a:r>
              <a:rPr sz="1800" b="1" spc="-24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1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설정하는</a:t>
            </a:r>
            <a:r>
              <a:rPr sz="1800" b="1" spc="-24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04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것은</a:t>
            </a:r>
            <a:r>
              <a:rPr sz="1800" b="1" spc="-24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29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신용카드</a:t>
            </a:r>
            <a:r>
              <a:rPr sz="1800" b="1" spc="-24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회원을 </a:t>
            </a:r>
            <a:r>
              <a:rPr sz="1800" b="1" spc="-24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불리하게</a:t>
            </a:r>
            <a:r>
              <a:rPr sz="1800" b="1" spc="-25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19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대우하는</a:t>
            </a:r>
            <a:r>
              <a:rPr sz="1800" b="1" spc="-24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2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모든</a:t>
            </a:r>
            <a:r>
              <a:rPr sz="1800" b="1" spc="-25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1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상품</a:t>
            </a:r>
            <a:r>
              <a:rPr sz="1800" b="1" spc="-24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04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현금</a:t>
            </a:r>
            <a:r>
              <a:rPr sz="1800" b="1" spc="-25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04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결제와</a:t>
            </a:r>
            <a:r>
              <a:rPr sz="1800" b="1" spc="-24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1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카드</a:t>
            </a:r>
            <a:r>
              <a:rPr sz="1800" b="1" spc="-25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19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결제</a:t>
            </a:r>
            <a:r>
              <a:rPr sz="1800" b="1" spc="-24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1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금액이</a:t>
            </a:r>
            <a:r>
              <a:rPr sz="1800" b="1" spc="-25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54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동일하게</a:t>
            </a:r>
            <a:r>
              <a:rPr sz="1800" b="1" spc="-24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19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판매해</a:t>
            </a:r>
            <a:r>
              <a:rPr sz="1800" b="1" spc="-25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1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주시기</a:t>
            </a:r>
            <a:r>
              <a:rPr sz="1800" b="1" spc="-24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1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바랍니다.</a:t>
            </a:r>
            <a:endParaRPr sz="1800" dirty="0">
              <a:latin typeface="나눔고딕" panose="020D0604000000000000" pitchFamily="50" charset="-127"/>
              <a:ea typeface="나눔고딕" panose="020D0604000000000000" pitchFamily="50" charset="-127"/>
              <a:cs typeface="Malgun Gothic"/>
            </a:endParaRPr>
          </a:p>
          <a:p>
            <a:pPr>
              <a:lnSpc>
                <a:spcPct val="100000"/>
              </a:lnSpc>
              <a:spcBef>
                <a:spcPts val="450"/>
              </a:spcBef>
            </a:pPr>
            <a:endParaRPr sz="1800" dirty="0">
              <a:latin typeface="나눔고딕" panose="020D0604000000000000" pitchFamily="50" charset="-127"/>
              <a:ea typeface="나눔고딕" panose="020D0604000000000000" pitchFamily="50" charset="-127"/>
              <a:cs typeface="Malgun Gothic"/>
            </a:endParaRPr>
          </a:p>
          <a:p>
            <a:pPr marL="3852545" indent="-516255">
              <a:lnSpc>
                <a:spcPct val="100000"/>
              </a:lnSpc>
              <a:buAutoNum type="arabicParenBoth" startAt="12"/>
              <a:tabLst>
                <a:tab pos="3852545" algn="l"/>
              </a:tabLst>
            </a:pPr>
            <a:r>
              <a:rPr sz="2050" b="1" spc="-6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통신판매</a:t>
            </a:r>
            <a:r>
              <a:rPr sz="2050" b="1" spc="-12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2050" b="1" spc="-8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중개사이트</a:t>
            </a:r>
            <a:r>
              <a:rPr sz="2050" b="1" spc="-12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2050" b="1" spc="-7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필수</a:t>
            </a:r>
            <a:r>
              <a:rPr sz="2050" b="1" spc="-12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2050" b="1" spc="-5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사항</a:t>
            </a:r>
            <a:r>
              <a:rPr sz="2050" b="1" spc="-12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2050" b="1" spc="-7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사이트</a:t>
            </a:r>
            <a:r>
              <a:rPr sz="2050" b="1" spc="-12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2050" b="1" spc="-2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기재</a:t>
            </a:r>
            <a:endParaRPr sz="2050" dirty="0">
              <a:latin typeface="나눔고딕" panose="020D0604000000000000" pitchFamily="50" charset="-127"/>
              <a:ea typeface="나눔고딕" panose="020D0604000000000000" pitchFamily="50" charset="-127"/>
              <a:cs typeface="Adobe Clean Han Black"/>
            </a:endParaRPr>
          </a:p>
          <a:p>
            <a:pPr marL="3350260" marR="7974965">
              <a:lnSpc>
                <a:spcPct val="133600"/>
              </a:lnSpc>
              <a:spcBef>
                <a:spcPts val="575"/>
              </a:spcBef>
            </a:pPr>
            <a:r>
              <a:rPr sz="1800" b="1" spc="-20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통신판매</a:t>
            </a:r>
            <a:r>
              <a:rPr sz="1800" b="1" spc="-25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1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중개사이트의</a:t>
            </a:r>
            <a:r>
              <a:rPr sz="1800" b="1" spc="-24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04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경우</a:t>
            </a:r>
            <a:r>
              <a:rPr sz="1800" b="1" spc="-24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19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아래의</a:t>
            </a:r>
            <a:r>
              <a:rPr sz="1800" b="1" spc="-24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18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내용을</a:t>
            </a:r>
            <a:r>
              <a:rPr sz="1800" b="1" spc="-24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29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사이트에</a:t>
            </a:r>
            <a:r>
              <a:rPr sz="1800" b="1" spc="-24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1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기재해야</a:t>
            </a:r>
            <a:r>
              <a:rPr sz="1800" b="1" spc="-24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합니다. </a:t>
            </a:r>
            <a:r>
              <a:rPr sz="1800" b="1" spc="-24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이용자가</a:t>
            </a:r>
            <a:r>
              <a:rPr sz="1800" b="1" spc="-254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04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해당</a:t>
            </a:r>
            <a:r>
              <a:rPr sz="1800" b="1" spc="-25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18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내용들을</a:t>
            </a:r>
            <a:r>
              <a:rPr sz="1800" b="1" spc="-254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17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잘</a:t>
            </a:r>
            <a:r>
              <a:rPr sz="1800" b="1" spc="-25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29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인지할</a:t>
            </a:r>
            <a:r>
              <a:rPr sz="1800" b="1" spc="-254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17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수</a:t>
            </a:r>
            <a:r>
              <a:rPr sz="1800" b="1" spc="-25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2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있도록</a:t>
            </a:r>
            <a:r>
              <a:rPr sz="1800" b="1" spc="-254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04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사이트</a:t>
            </a:r>
            <a:r>
              <a:rPr sz="1800" b="1" spc="-25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17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내</a:t>
            </a:r>
            <a:r>
              <a:rPr sz="1800" b="1" spc="-254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0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기재</a:t>
            </a:r>
            <a:r>
              <a:rPr sz="1800" b="1" spc="-25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04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부탁</a:t>
            </a:r>
            <a:r>
              <a:rPr sz="1800" b="1" spc="-254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16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드립니다.</a:t>
            </a:r>
            <a:endParaRPr sz="1800" dirty="0">
              <a:latin typeface="나눔고딕" panose="020D0604000000000000" pitchFamily="50" charset="-127"/>
              <a:ea typeface="나눔고딕" panose="020D0604000000000000" pitchFamily="50" charset="-127"/>
              <a:cs typeface="Malgun Gothic"/>
            </a:endParaRPr>
          </a:p>
          <a:p>
            <a:pPr marL="3350260">
              <a:lnSpc>
                <a:spcPct val="100000"/>
              </a:lnSpc>
              <a:spcBef>
                <a:spcPts val="725"/>
              </a:spcBef>
            </a:pPr>
            <a:r>
              <a:rPr sz="1800" b="1" spc="-17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①</a:t>
            </a:r>
            <a:r>
              <a:rPr sz="1800" b="1" spc="-26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0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통신판매의</a:t>
            </a:r>
            <a:r>
              <a:rPr sz="1800" b="1" spc="-254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6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당사자가</a:t>
            </a:r>
            <a:r>
              <a:rPr sz="1800" b="1" spc="-25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2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아니라</a:t>
            </a:r>
            <a:r>
              <a:rPr sz="1800" b="1" spc="-254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4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중개사이트임을</a:t>
            </a:r>
            <a:r>
              <a:rPr sz="1800" b="1" spc="-25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고지</a:t>
            </a:r>
            <a:endParaRPr sz="1800" dirty="0">
              <a:latin typeface="나눔고딕" panose="020D0604000000000000" pitchFamily="50" charset="-127"/>
              <a:ea typeface="나눔고딕" panose="020D0604000000000000" pitchFamily="50" charset="-127"/>
              <a:cs typeface="Malgun Gothic"/>
            </a:endParaRPr>
          </a:p>
          <a:p>
            <a:pPr marL="3350260">
              <a:lnSpc>
                <a:spcPct val="100000"/>
              </a:lnSpc>
              <a:spcBef>
                <a:spcPts val="725"/>
              </a:spcBef>
            </a:pPr>
            <a:r>
              <a:rPr sz="1800" b="1" spc="-17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②</a:t>
            </a:r>
            <a:r>
              <a:rPr sz="1800" b="1" spc="-24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고객센터 </a:t>
            </a:r>
            <a:r>
              <a:rPr sz="1800" b="1" spc="-22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연락처를</a:t>
            </a:r>
            <a:r>
              <a:rPr sz="1800" b="1" spc="-24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1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쇼핑몰에</a:t>
            </a:r>
            <a:r>
              <a:rPr sz="1800" b="1" spc="-24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0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기재</a:t>
            </a:r>
            <a:r>
              <a:rPr sz="1800" b="1" spc="-24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0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(소비자의</a:t>
            </a:r>
            <a:r>
              <a:rPr sz="1800" b="1" spc="-24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1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불만이나</a:t>
            </a:r>
            <a:r>
              <a:rPr sz="1800" b="1" spc="-24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04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분쟁해결을</a:t>
            </a:r>
            <a:r>
              <a:rPr sz="1800" b="1" spc="-24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0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위하여</a:t>
            </a:r>
            <a:r>
              <a:rPr sz="1800" b="1" spc="-24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29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갖추고</a:t>
            </a:r>
            <a:r>
              <a:rPr sz="1800" b="1" spc="-24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3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있어야</a:t>
            </a:r>
            <a:r>
              <a:rPr sz="1800" b="1" spc="-24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함)</a:t>
            </a:r>
            <a:endParaRPr sz="1800" dirty="0">
              <a:latin typeface="나눔고딕" panose="020D0604000000000000" pitchFamily="50" charset="-127"/>
              <a:ea typeface="나눔고딕" panose="020D0604000000000000" pitchFamily="50" charset="-127"/>
              <a:cs typeface="Malgun Gothic"/>
            </a:endParaRPr>
          </a:p>
          <a:p>
            <a:pPr marL="3350260">
              <a:lnSpc>
                <a:spcPct val="100000"/>
              </a:lnSpc>
              <a:spcBef>
                <a:spcPts val="725"/>
              </a:spcBef>
            </a:pPr>
            <a:r>
              <a:rPr sz="1800" b="1" spc="-17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③</a:t>
            </a:r>
            <a:r>
              <a:rPr sz="1800" b="1" spc="-24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1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통신판매중개를</a:t>
            </a:r>
            <a:r>
              <a:rPr sz="1800" b="1" spc="-24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2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의뢰한</a:t>
            </a:r>
            <a:r>
              <a:rPr sz="1800" b="1" spc="-24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17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자('입점</a:t>
            </a:r>
            <a:r>
              <a:rPr sz="1800" b="1" spc="-24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17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판매자')의</a:t>
            </a:r>
            <a:r>
              <a:rPr sz="1800" b="1" spc="-24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1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필수</a:t>
            </a:r>
            <a:r>
              <a:rPr sz="1800" b="1" spc="-24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04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정보</a:t>
            </a:r>
            <a:r>
              <a:rPr sz="1800" b="1" spc="-24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기재</a:t>
            </a:r>
            <a:endParaRPr sz="1800" dirty="0">
              <a:latin typeface="나눔고딕" panose="020D0604000000000000" pitchFamily="50" charset="-127"/>
              <a:ea typeface="나눔고딕" panose="020D0604000000000000" pitchFamily="50" charset="-127"/>
              <a:cs typeface="Malgun Gothic"/>
            </a:endParaRPr>
          </a:p>
          <a:p>
            <a:pPr marL="3596640" lvl="1" indent="-142875">
              <a:lnSpc>
                <a:spcPct val="100000"/>
              </a:lnSpc>
              <a:spcBef>
                <a:spcPts val="725"/>
              </a:spcBef>
              <a:buChar char="-"/>
              <a:tabLst>
                <a:tab pos="3596640" algn="l"/>
              </a:tabLst>
            </a:pPr>
            <a:r>
              <a:rPr sz="1800" b="1" spc="-114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사업자(7개)</a:t>
            </a:r>
            <a:r>
              <a:rPr sz="1800" b="1" spc="14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16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:</a:t>
            </a:r>
            <a:r>
              <a:rPr sz="1800" b="1" spc="-26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18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사업자등록번호,</a:t>
            </a:r>
            <a:r>
              <a:rPr sz="1800" b="1" spc="-26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19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상호명,</a:t>
            </a:r>
            <a:r>
              <a:rPr sz="1800" b="1" spc="-26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17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대표자명,</a:t>
            </a:r>
            <a:r>
              <a:rPr sz="1800" b="1" spc="-26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13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주소,</a:t>
            </a:r>
            <a:r>
              <a:rPr sz="1800" b="1" spc="-26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18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전화번호,</a:t>
            </a:r>
            <a:r>
              <a:rPr sz="1800" b="1" spc="-26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18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전자우편주소,</a:t>
            </a:r>
            <a:r>
              <a:rPr sz="1800" b="1" spc="-26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6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통신판매신고번호</a:t>
            </a:r>
            <a:endParaRPr sz="1800" dirty="0">
              <a:latin typeface="나눔고딕" panose="020D0604000000000000" pitchFamily="50" charset="-127"/>
              <a:ea typeface="나눔고딕" panose="020D0604000000000000" pitchFamily="50" charset="-127"/>
              <a:cs typeface="Malgun Gothic"/>
            </a:endParaRPr>
          </a:p>
          <a:p>
            <a:pPr marL="3596640" lvl="1" indent="-142875">
              <a:lnSpc>
                <a:spcPct val="100000"/>
              </a:lnSpc>
              <a:spcBef>
                <a:spcPts val="730"/>
              </a:spcBef>
              <a:buChar char="-"/>
              <a:tabLst>
                <a:tab pos="3596640" algn="l"/>
              </a:tabLst>
            </a:pPr>
            <a:r>
              <a:rPr sz="1800" b="1" spc="-16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개인(3개)</a:t>
            </a:r>
            <a:r>
              <a:rPr sz="1800" b="1" spc="-24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16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:</a:t>
            </a:r>
            <a:r>
              <a:rPr sz="1800" b="1" spc="-24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18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실명,</a:t>
            </a:r>
            <a:r>
              <a:rPr sz="1800" b="1" spc="-24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17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연락처,</a:t>
            </a:r>
            <a:r>
              <a:rPr sz="1800" b="1" spc="-24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이메일주소</a:t>
            </a:r>
            <a:endParaRPr sz="1800" dirty="0">
              <a:latin typeface="나눔고딕" panose="020D0604000000000000" pitchFamily="50" charset="-127"/>
              <a:ea typeface="나눔고딕" panose="020D0604000000000000" pitchFamily="50" charset="-127"/>
              <a:cs typeface="Malgun Gothic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4388" y="938843"/>
            <a:ext cx="7029450" cy="646331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pc="-42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7</a:t>
            </a:r>
            <a:r>
              <a:rPr spc="185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.</a:t>
            </a:r>
            <a:r>
              <a:rPr spc="-17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spc="-5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주문형</a:t>
            </a:r>
            <a:r>
              <a:rPr spc="-22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spc="-7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가맹점</a:t>
            </a:r>
            <a:r>
              <a:rPr spc="-185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spc="-16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서비스</a:t>
            </a:r>
            <a:r>
              <a:rPr spc="-17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spc="-2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유의사항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3125"/>
              </a:lnSpc>
            </a:pPr>
            <a:fld id="{81D60167-4931-47E6-BA6A-407CBD079E47}" type="slidenum">
              <a:rPr spc="-25" dirty="0"/>
              <a:t>37</a:t>
            </a:fld>
            <a:endParaRPr spc="-25"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xfrm>
            <a:off x="1580659" y="10272014"/>
            <a:ext cx="6210809" cy="28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5090">
              <a:lnSpc>
                <a:spcPts val="2170"/>
              </a:lnSpc>
            </a:pPr>
            <a:r>
              <a:rPr spc="-8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네이버페이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3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주문형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가입과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35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심사,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45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취급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75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불가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45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상품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및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85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페널티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25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기준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34388" y="2319167"/>
            <a:ext cx="13825855" cy="528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300" b="1" spc="-130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원활한</a:t>
            </a:r>
            <a:r>
              <a:rPr sz="3300" b="1" spc="-215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 </a:t>
            </a:r>
            <a:r>
              <a:rPr sz="3300" b="1" spc="-204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네이버페이</a:t>
            </a:r>
            <a:r>
              <a:rPr sz="3300" b="1" spc="-215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 </a:t>
            </a:r>
            <a:r>
              <a:rPr sz="3300" b="1" spc="-185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서비스</a:t>
            </a:r>
            <a:r>
              <a:rPr sz="3300" b="1" spc="-215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 </a:t>
            </a:r>
            <a:r>
              <a:rPr sz="3300" b="1" spc="-125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이용을</a:t>
            </a:r>
            <a:r>
              <a:rPr sz="3300" b="1" spc="-215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 </a:t>
            </a:r>
            <a:r>
              <a:rPr sz="3300" b="1" spc="-135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위해</a:t>
            </a:r>
            <a:r>
              <a:rPr sz="3300" b="1" spc="-215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 </a:t>
            </a:r>
            <a:r>
              <a:rPr sz="3300" b="1" spc="-130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아래의</a:t>
            </a:r>
            <a:r>
              <a:rPr sz="3300" b="1" spc="-215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 </a:t>
            </a:r>
            <a:r>
              <a:rPr sz="3300" b="1" spc="-135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유의사항을</a:t>
            </a:r>
            <a:r>
              <a:rPr sz="3300" b="1" spc="-215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 </a:t>
            </a:r>
            <a:r>
              <a:rPr sz="3300" b="1" spc="-195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참고하여</a:t>
            </a:r>
            <a:r>
              <a:rPr sz="3300" b="1" spc="-215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 </a:t>
            </a:r>
            <a:r>
              <a:rPr sz="3300" b="1" spc="-150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주시기</a:t>
            </a:r>
            <a:r>
              <a:rPr sz="3300" b="1" spc="-215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 </a:t>
            </a:r>
            <a:r>
              <a:rPr sz="3300" b="1" spc="-20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바랍니다.</a:t>
            </a:r>
            <a:endParaRPr sz="3300" dirty="0">
              <a:latin typeface="나눔스퀘어" panose="020B0600000101010101" pitchFamily="50" charset="-127"/>
              <a:ea typeface="나눔스퀘어" panose="020B0600000101010101" pitchFamily="50" charset="-127"/>
              <a:cs typeface="Adobe Clean Han Blac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47088" y="3455392"/>
            <a:ext cx="18010505" cy="6282690"/>
          </a:xfrm>
          <a:prstGeom prst="rect">
            <a:avLst/>
          </a:prstGeom>
          <a:solidFill>
            <a:srgbClr val="FBFBFB"/>
          </a:solidFill>
        </p:spPr>
        <p:txBody>
          <a:bodyPr vert="horz" wrap="square" lIns="0" tIns="177800" rIns="0" bIns="0" rtlCol="0">
            <a:noAutofit/>
          </a:bodyPr>
          <a:lstStyle/>
          <a:p>
            <a:pPr>
              <a:lnSpc>
                <a:spcPct val="100000"/>
              </a:lnSpc>
              <a:spcBef>
                <a:spcPts val="1400"/>
              </a:spcBef>
            </a:pPr>
            <a:endParaRPr lang="en-US" altLang="ko-KR" sz="2050" dirty="0">
              <a:latin typeface="나눔고딕" panose="020D0604000000000000" pitchFamily="50" charset="-127"/>
              <a:ea typeface="나눔고딕" panose="020D0604000000000000" pitchFamily="50" charset="-127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400"/>
              </a:spcBef>
            </a:pPr>
            <a:endParaRPr lang="en-US" altLang="ko-KR" sz="2050" dirty="0">
              <a:latin typeface="나눔고딕" panose="020D0604000000000000" pitchFamily="50" charset="-127"/>
              <a:ea typeface="나눔고딕" panose="020D0604000000000000" pitchFamily="50" charset="-127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400"/>
              </a:spcBef>
            </a:pPr>
            <a:endParaRPr sz="2050" dirty="0">
              <a:latin typeface="나눔고딕" panose="020D0604000000000000" pitchFamily="50" charset="-127"/>
              <a:ea typeface="나눔고딕" panose="020D0604000000000000" pitchFamily="50" charset="-127"/>
              <a:cs typeface="Times New Roman"/>
            </a:endParaRPr>
          </a:p>
          <a:p>
            <a:pPr marL="3350260">
              <a:lnSpc>
                <a:spcPct val="100000"/>
              </a:lnSpc>
            </a:pPr>
            <a:r>
              <a:rPr sz="2050" b="1" spc="-13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(13)</a:t>
            </a:r>
            <a:r>
              <a:rPr sz="2050" b="1" spc="-12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2050" b="1" spc="-10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도서정가제</a:t>
            </a:r>
            <a:r>
              <a:rPr sz="2050" b="1" spc="-12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2050" b="1" spc="-4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관련</a:t>
            </a:r>
            <a:r>
              <a:rPr sz="2050" b="1" spc="-12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2050" b="1" spc="-2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안내</a:t>
            </a:r>
            <a:endParaRPr sz="2050" dirty="0">
              <a:latin typeface="나눔고딕" panose="020D0604000000000000" pitchFamily="50" charset="-127"/>
              <a:ea typeface="나눔고딕" panose="020D0604000000000000" pitchFamily="50" charset="-127"/>
              <a:cs typeface="Adobe Clean Han Black"/>
            </a:endParaRPr>
          </a:p>
          <a:p>
            <a:pPr marL="3350260">
              <a:lnSpc>
                <a:spcPct val="100000"/>
              </a:lnSpc>
              <a:spcBef>
                <a:spcPts val="1295"/>
              </a:spcBef>
            </a:pPr>
            <a:r>
              <a:rPr sz="1800" b="1" spc="-19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도서</a:t>
            </a:r>
            <a:r>
              <a:rPr sz="1800" b="1" spc="-26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0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상품은</a:t>
            </a:r>
            <a:r>
              <a:rPr sz="1800" b="1" spc="-24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1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현행</a:t>
            </a:r>
            <a:r>
              <a:rPr sz="1800" b="1" spc="-25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4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법령에</a:t>
            </a:r>
            <a:r>
              <a:rPr sz="1800" b="1" spc="-24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1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의거하여</a:t>
            </a:r>
            <a:r>
              <a:rPr sz="1800" b="1" spc="-24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18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가격</a:t>
            </a:r>
            <a:r>
              <a:rPr sz="1800" b="1" spc="-25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19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할인율을</a:t>
            </a:r>
            <a:r>
              <a:rPr sz="1800" b="1" spc="-24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13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10%이내로</a:t>
            </a:r>
            <a:r>
              <a:rPr sz="1800" b="1" spc="-24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1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제한되므로,</a:t>
            </a:r>
            <a:endParaRPr sz="1800" dirty="0">
              <a:latin typeface="나눔고딕" panose="020D0604000000000000" pitchFamily="50" charset="-127"/>
              <a:ea typeface="나눔고딕" panose="020D0604000000000000" pitchFamily="50" charset="-127"/>
              <a:cs typeface="Malgun Gothic"/>
            </a:endParaRPr>
          </a:p>
          <a:p>
            <a:pPr marL="3350260">
              <a:lnSpc>
                <a:spcPct val="100000"/>
              </a:lnSpc>
              <a:spcBef>
                <a:spcPts val="725"/>
              </a:spcBef>
            </a:pPr>
            <a:r>
              <a:rPr sz="1800" b="1" spc="-18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가입</a:t>
            </a:r>
            <a:r>
              <a:rPr sz="1800" b="1" spc="-25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1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이후</a:t>
            </a:r>
            <a:r>
              <a:rPr sz="1800" b="1" spc="-25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3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법령을</a:t>
            </a:r>
            <a:r>
              <a:rPr sz="1800" b="1" spc="-25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0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위반하는</a:t>
            </a:r>
            <a:r>
              <a:rPr sz="1800" b="1" spc="-25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04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경우</a:t>
            </a:r>
            <a:r>
              <a:rPr sz="1800" b="1" spc="-25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3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서비스</a:t>
            </a:r>
            <a:r>
              <a:rPr sz="1800" b="1" spc="-25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1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이용이</a:t>
            </a:r>
            <a:r>
              <a:rPr sz="1800" b="1" spc="-24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29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불가할</a:t>
            </a:r>
            <a:r>
              <a:rPr sz="1800" b="1" spc="-25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17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수</a:t>
            </a:r>
            <a:r>
              <a:rPr sz="1800" b="1" spc="-25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2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있으니</a:t>
            </a:r>
            <a:r>
              <a:rPr sz="1800" b="1" spc="-25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2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참고</a:t>
            </a:r>
            <a:r>
              <a:rPr sz="1800" b="1" spc="-25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4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부탁드립니다.</a:t>
            </a:r>
            <a:endParaRPr sz="1800" dirty="0">
              <a:latin typeface="나눔고딕" panose="020D0604000000000000" pitchFamily="50" charset="-127"/>
              <a:ea typeface="나눔고딕" panose="020D0604000000000000" pitchFamily="50" charset="-127"/>
              <a:cs typeface="Malgun Gothic"/>
            </a:endParaRPr>
          </a:p>
          <a:p>
            <a:pPr>
              <a:lnSpc>
                <a:spcPct val="100000"/>
              </a:lnSpc>
              <a:spcBef>
                <a:spcPts val="500"/>
              </a:spcBef>
            </a:pPr>
            <a:endParaRPr sz="1800" dirty="0">
              <a:latin typeface="나눔고딕" panose="020D0604000000000000" pitchFamily="50" charset="-127"/>
              <a:ea typeface="나눔고딕" panose="020D0604000000000000" pitchFamily="50" charset="-127"/>
              <a:cs typeface="Malgun Gothic"/>
            </a:endParaRPr>
          </a:p>
          <a:p>
            <a:pPr marL="3350260">
              <a:lnSpc>
                <a:spcPct val="100000"/>
              </a:lnSpc>
            </a:pPr>
            <a:r>
              <a:rPr sz="1800" b="1" spc="-4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[출판문화산업</a:t>
            </a:r>
            <a:r>
              <a:rPr sz="1800" b="1" spc="-9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1800" b="1" spc="-5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진흥법</a:t>
            </a:r>
            <a:r>
              <a:rPr sz="1800" b="1" spc="-9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1800" b="1" spc="-2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제22조]</a:t>
            </a:r>
            <a:endParaRPr sz="1800" dirty="0">
              <a:latin typeface="나눔고딕" panose="020D0604000000000000" pitchFamily="50" charset="-127"/>
              <a:ea typeface="나눔고딕" panose="020D0604000000000000" pitchFamily="50" charset="-127"/>
              <a:cs typeface="Adobe Clean Han Black"/>
            </a:endParaRPr>
          </a:p>
          <a:p>
            <a:pPr marL="3493135" marR="6321425" indent="-142875">
              <a:lnSpc>
                <a:spcPct val="133600"/>
              </a:lnSpc>
              <a:buChar char="-"/>
              <a:tabLst>
                <a:tab pos="3493135" algn="l"/>
              </a:tabLst>
            </a:pPr>
            <a:r>
              <a:rPr sz="1800" b="1" spc="-21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발행일부터</a:t>
            </a:r>
            <a:r>
              <a:rPr sz="1800" b="1" spc="-25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15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18개월이</a:t>
            </a:r>
            <a:r>
              <a:rPr sz="1800" b="1" spc="-24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2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지난</a:t>
            </a:r>
            <a:r>
              <a:rPr sz="1800" b="1" spc="-24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19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간행물은</a:t>
            </a:r>
            <a:r>
              <a:rPr sz="1800" b="1" spc="-24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2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대통령령으로</a:t>
            </a:r>
            <a:r>
              <a:rPr sz="1800" b="1" spc="-24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19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정하는</a:t>
            </a:r>
            <a:r>
              <a:rPr sz="1800" b="1" spc="-24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17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바에</a:t>
            </a:r>
            <a:r>
              <a:rPr sz="1800" b="1" spc="-25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18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따라</a:t>
            </a:r>
            <a:r>
              <a:rPr sz="1800" b="1" spc="-24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0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정가를</a:t>
            </a:r>
            <a:r>
              <a:rPr sz="1800" b="1" spc="-24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29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변경할</a:t>
            </a:r>
            <a:r>
              <a:rPr sz="1800" b="1" spc="-24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17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수</a:t>
            </a:r>
            <a:r>
              <a:rPr sz="1800" b="1" spc="-24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3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있다. </a:t>
            </a:r>
            <a:r>
              <a:rPr sz="1800" b="1" spc="-17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이</a:t>
            </a:r>
            <a:r>
              <a:rPr sz="1800" b="1" spc="-24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04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경우</a:t>
            </a:r>
            <a:r>
              <a:rPr sz="1800" b="1" spc="-24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3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정가표시는</a:t>
            </a:r>
            <a:r>
              <a:rPr sz="1800" b="1" spc="-24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19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제1항을</a:t>
            </a:r>
            <a:r>
              <a:rPr sz="1800" b="1" spc="-24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1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준용한다.</a:t>
            </a:r>
            <a:endParaRPr sz="1800" dirty="0">
              <a:latin typeface="나눔고딕" panose="020D0604000000000000" pitchFamily="50" charset="-127"/>
              <a:ea typeface="나눔고딕" panose="020D0604000000000000" pitchFamily="50" charset="-127"/>
              <a:cs typeface="Malgun Gothic"/>
            </a:endParaRPr>
          </a:p>
          <a:p>
            <a:pPr marL="3493135" marR="4228465" indent="-142875">
              <a:lnSpc>
                <a:spcPct val="133600"/>
              </a:lnSpc>
              <a:buChar char="-"/>
              <a:tabLst>
                <a:tab pos="3493135" algn="l"/>
              </a:tabLst>
            </a:pPr>
            <a:r>
              <a:rPr sz="1800" b="1" spc="-19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간행물을</a:t>
            </a:r>
            <a:r>
              <a:rPr sz="1800" b="1" spc="-24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18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판매하는</a:t>
            </a:r>
            <a:r>
              <a:rPr sz="1800" b="1" spc="-24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17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자는</a:t>
            </a:r>
            <a:r>
              <a:rPr sz="1800" b="1" spc="-24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0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독서</a:t>
            </a:r>
            <a:r>
              <a:rPr sz="1800" b="1" spc="-24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04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진흥과</a:t>
            </a:r>
            <a:r>
              <a:rPr sz="1800" b="1" spc="-24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2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소비자</a:t>
            </a:r>
            <a:r>
              <a:rPr sz="1800" b="1" spc="-24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1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보호를</a:t>
            </a:r>
            <a:r>
              <a:rPr sz="1800" b="1" spc="-24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0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위하여</a:t>
            </a:r>
            <a:r>
              <a:rPr sz="1800" b="1" spc="-24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2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정가의</a:t>
            </a:r>
            <a:r>
              <a:rPr sz="1800" b="1" spc="-24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15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15퍼센트</a:t>
            </a:r>
            <a:r>
              <a:rPr sz="1800" b="1" spc="-24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2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이내에서</a:t>
            </a:r>
            <a:r>
              <a:rPr sz="1800" b="1" spc="-24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1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가격할인과</a:t>
            </a:r>
            <a:r>
              <a:rPr sz="1800" b="1" spc="-24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1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경제상의</a:t>
            </a:r>
            <a:r>
              <a:rPr sz="1800" b="1" spc="-24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4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이익을 </a:t>
            </a:r>
            <a:r>
              <a:rPr sz="1800" b="1" spc="-21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자유롭게</a:t>
            </a:r>
            <a:r>
              <a:rPr sz="1800" b="1" spc="-24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0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조합하여</a:t>
            </a:r>
            <a:r>
              <a:rPr sz="1800" b="1" spc="-24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19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판매할</a:t>
            </a:r>
            <a:r>
              <a:rPr sz="1800" b="1" spc="-24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17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수</a:t>
            </a:r>
            <a:r>
              <a:rPr sz="1800" b="1" spc="-24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19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있다.</a:t>
            </a:r>
            <a:r>
              <a:rPr sz="1800" b="1" spc="-24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17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이</a:t>
            </a:r>
            <a:r>
              <a:rPr sz="1800" b="1" spc="-24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04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경우</a:t>
            </a:r>
            <a:r>
              <a:rPr sz="1800" b="1" spc="-24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1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가격할인은</a:t>
            </a:r>
            <a:r>
              <a:rPr sz="1800" b="1" spc="-24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14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10퍼센트</a:t>
            </a:r>
            <a:r>
              <a:rPr sz="1800" b="1" spc="-24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2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이내로</a:t>
            </a:r>
            <a:r>
              <a:rPr sz="1800" b="1" spc="-24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04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하여야</a:t>
            </a:r>
            <a:r>
              <a:rPr sz="1800" b="1" spc="-24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한다.</a:t>
            </a:r>
            <a:endParaRPr sz="1800" dirty="0">
              <a:latin typeface="나눔고딕" panose="020D0604000000000000" pitchFamily="50" charset="-127"/>
              <a:ea typeface="나눔고딕" panose="020D0604000000000000" pitchFamily="50" charset="-127"/>
              <a:cs typeface="Malgun Gothic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20104100" cy="11308715"/>
            <a:chOff x="0" y="0"/>
            <a:chExt cx="20104100" cy="113087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20104100" cy="1130855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5276"/>
              <a:ext cx="19298285" cy="11303635"/>
            </a:xfrm>
            <a:custGeom>
              <a:avLst/>
              <a:gdLst/>
              <a:ahLst/>
              <a:cxnLst/>
              <a:rect l="l" t="t" r="r" b="b"/>
              <a:pathLst>
                <a:path w="19298285" h="11303635">
                  <a:moveTo>
                    <a:pt x="11099127" y="11303279"/>
                  </a:moveTo>
                  <a:lnTo>
                    <a:pt x="11098886" y="11239779"/>
                  </a:lnTo>
                  <a:lnTo>
                    <a:pt x="11098162" y="11176279"/>
                  </a:lnTo>
                  <a:lnTo>
                    <a:pt x="11096943" y="11112779"/>
                  </a:lnTo>
                  <a:lnTo>
                    <a:pt x="11095241" y="11061979"/>
                  </a:lnTo>
                  <a:lnTo>
                    <a:pt x="11093056" y="10998479"/>
                  </a:lnTo>
                  <a:lnTo>
                    <a:pt x="11090402" y="10934979"/>
                  </a:lnTo>
                  <a:lnTo>
                    <a:pt x="11087265" y="10884179"/>
                  </a:lnTo>
                  <a:lnTo>
                    <a:pt x="11083658" y="10820679"/>
                  </a:lnTo>
                  <a:lnTo>
                    <a:pt x="11079569" y="10757179"/>
                  </a:lnTo>
                  <a:lnTo>
                    <a:pt x="11075010" y="10706379"/>
                  </a:lnTo>
                  <a:lnTo>
                    <a:pt x="11069980" y="10642879"/>
                  </a:lnTo>
                  <a:lnTo>
                    <a:pt x="11064481" y="10579379"/>
                  </a:lnTo>
                  <a:lnTo>
                    <a:pt x="11058525" y="10528579"/>
                  </a:lnTo>
                  <a:lnTo>
                    <a:pt x="11052099" y="10465079"/>
                  </a:lnTo>
                  <a:lnTo>
                    <a:pt x="11045203" y="10414279"/>
                  </a:lnTo>
                  <a:lnTo>
                    <a:pt x="11037849" y="10350779"/>
                  </a:lnTo>
                  <a:lnTo>
                    <a:pt x="11030052" y="10287279"/>
                  </a:lnTo>
                  <a:lnTo>
                    <a:pt x="11021784" y="10236479"/>
                  </a:lnTo>
                  <a:lnTo>
                    <a:pt x="11013059" y="10172979"/>
                  </a:lnTo>
                  <a:lnTo>
                    <a:pt x="11003890" y="10122179"/>
                  </a:lnTo>
                  <a:lnTo>
                    <a:pt x="10994263" y="10058679"/>
                  </a:lnTo>
                  <a:lnTo>
                    <a:pt x="10984179" y="10007879"/>
                  </a:lnTo>
                  <a:lnTo>
                    <a:pt x="10973664" y="9944379"/>
                  </a:lnTo>
                  <a:lnTo>
                    <a:pt x="10962691" y="9893579"/>
                  </a:lnTo>
                  <a:lnTo>
                    <a:pt x="10951286" y="9830079"/>
                  </a:lnTo>
                  <a:lnTo>
                    <a:pt x="10939424" y="9779279"/>
                  </a:lnTo>
                  <a:lnTo>
                    <a:pt x="10927144" y="9715779"/>
                  </a:lnTo>
                  <a:lnTo>
                    <a:pt x="10914405" y="9664979"/>
                  </a:lnTo>
                  <a:lnTo>
                    <a:pt x="10901236" y="9601479"/>
                  </a:lnTo>
                  <a:lnTo>
                    <a:pt x="10887634" y="9550679"/>
                  </a:lnTo>
                  <a:lnTo>
                    <a:pt x="10873600" y="9499879"/>
                  </a:lnTo>
                  <a:lnTo>
                    <a:pt x="10859135" y="9436379"/>
                  </a:lnTo>
                  <a:lnTo>
                    <a:pt x="10844238" y="9385579"/>
                  </a:lnTo>
                  <a:lnTo>
                    <a:pt x="10828922" y="9322079"/>
                  </a:lnTo>
                  <a:lnTo>
                    <a:pt x="10813174" y="9271279"/>
                  </a:lnTo>
                  <a:lnTo>
                    <a:pt x="10797007" y="9220479"/>
                  </a:lnTo>
                  <a:lnTo>
                    <a:pt x="10780408" y="9156979"/>
                  </a:lnTo>
                  <a:lnTo>
                    <a:pt x="10763402" y="9106179"/>
                  </a:lnTo>
                  <a:lnTo>
                    <a:pt x="10745978" y="9055379"/>
                  </a:lnTo>
                  <a:lnTo>
                    <a:pt x="10728135" y="9004579"/>
                  </a:lnTo>
                  <a:lnTo>
                    <a:pt x="10709872" y="8941079"/>
                  </a:lnTo>
                  <a:lnTo>
                    <a:pt x="10691203" y="8890279"/>
                  </a:lnTo>
                  <a:lnTo>
                    <a:pt x="10672128" y="8839479"/>
                  </a:lnTo>
                  <a:lnTo>
                    <a:pt x="10652646" y="8788679"/>
                  </a:lnTo>
                  <a:lnTo>
                    <a:pt x="10632745" y="8725179"/>
                  </a:lnTo>
                  <a:lnTo>
                    <a:pt x="10612450" y="8674379"/>
                  </a:lnTo>
                  <a:lnTo>
                    <a:pt x="10591749" y="8623579"/>
                  </a:lnTo>
                  <a:lnTo>
                    <a:pt x="10570642" y="8572779"/>
                  </a:lnTo>
                  <a:lnTo>
                    <a:pt x="10549141" y="8521979"/>
                  </a:lnTo>
                  <a:lnTo>
                    <a:pt x="10527246" y="8471179"/>
                  </a:lnTo>
                  <a:lnTo>
                    <a:pt x="10504957" y="8420379"/>
                  </a:lnTo>
                  <a:lnTo>
                    <a:pt x="10482275" y="8356879"/>
                  </a:lnTo>
                  <a:lnTo>
                    <a:pt x="10459199" y="8306079"/>
                  </a:lnTo>
                  <a:lnTo>
                    <a:pt x="10435730" y="8255279"/>
                  </a:lnTo>
                  <a:lnTo>
                    <a:pt x="10411879" y="8204479"/>
                  </a:lnTo>
                  <a:lnTo>
                    <a:pt x="10387635" y="8153679"/>
                  </a:lnTo>
                  <a:lnTo>
                    <a:pt x="10363009" y="8102879"/>
                  </a:lnTo>
                  <a:lnTo>
                    <a:pt x="10338003" y="8052079"/>
                  </a:lnTo>
                  <a:lnTo>
                    <a:pt x="10312616" y="8001279"/>
                  </a:lnTo>
                  <a:lnTo>
                    <a:pt x="10286860" y="7950479"/>
                  </a:lnTo>
                  <a:lnTo>
                    <a:pt x="10260711" y="7899679"/>
                  </a:lnTo>
                  <a:lnTo>
                    <a:pt x="10234206" y="7848879"/>
                  </a:lnTo>
                  <a:lnTo>
                    <a:pt x="10207320" y="7810779"/>
                  </a:lnTo>
                  <a:lnTo>
                    <a:pt x="10180053" y="7759979"/>
                  </a:lnTo>
                  <a:lnTo>
                    <a:pt x="10152431" y="7709179"/>
                  </a:lnTo>
                  <a:lnTo>
                    <a:pt x="10124440" y="7658379"/>
                  </a:lnTo>
                  <a:lnTo>
                    <a:pt x="10096081" y="7607579"/>
                  </a:lnTo>
                  <a:lnTo>
                    <a:pt x="10067353" y="7556779"/>
                  </a:lnTo>
                  <a:lnTo>
                    <a:pt x="10038270" y="7518679"/>
                  </a:lnTo>
                  <a:lnTo>
                    <a:pt x="10008832" y="7467879"/>
                  </a:lnTo>
                  <a:lnTo>
                    <a:pt x="9979025" y="7417079"/>
                  </a:lnTo>
                  <a:lnTo>
                    <a:pt x="9948875" y="7366279"/>
                  </a:lnTo>
                  <a:lnTo>
                    <a:pt x="9918370" y="7328179"/>
                  </a:lnTo>
                  <a:lnTo>
                    <a:pt x="9887496" y="7277379"/>
                  </a:lnTo>
                  <a:lnTo>
                    <a:pt x="9856292" y="7226579"/>
                  </a:lnTo>
                  <a:lnTo>
                    <a:pt x="9824733" y="7188479"/>
                  </a:lnTo>
                  <a:lnTo>
                    <a:pt x="9792818" y="7137679"/>
                  </a:lnTo>
                  <a:lnTo>
                    <a:pt x="9760572" y="7086879"/>
                  </a:lnTo>
                  <a:lnTo>
                    <a:pt x="9727971" y="7048779"/>
                  </a:lnTo>
                  <a:lnTo>
                    <a:pt x="9695040" y="6997979"/>
                  </a:lnTo>
                  <a:lnTo>
                    <a:pt x="9661766" y="6959879"/>
                  </a:lnTo>
                  <a:lnTo>
                    <a:pt x="9628162" y="6909079"/>
                  </a:lnTo>
                  <a:lnTo>
                    <a:pt x="9594215" y="6870979"/>
                  </a:lnTo>
                  <a:lnTo>
                    <a:pt x="9559938" y="6820179"/>
                  </a:lnTo>
                  <a:lnTo>
                    <a:pt x="9525317" y="6782079"/>
                  </a:lnTo>
                  <a:lnTo>
                    <a:pt x="9490380" y="6731279"/>
                  </a:lnTo>
                  <a:lnTo>
                    <a:pt x="9455112" y="6693179"/>
                  </a:lnTo>
                  <a:lnTo>
                    <a:pt x="9419526" y="6642379"/>
                  </a:lnTo>
                  <a:lnTo>
                    <a:pt x="9347365" y="6566179"/>
                  </a:lnTo>
                  <a:lnTo>
                    <a:pt x="9310802" y="6515379"/>
                  </a:lnTo>
                  <a:lnTo>
                    <a:pt x="9236735" y="6439179"/>
                  </a:lnTo>
                  <a:lnTo>
                    <a:pt x="9199220" y="6401079"/>
                  </a:lnTo>
                  <a:lnTo>
                    <a:pt x="9161399" y="6350279"/>
                  </a:lnTo>
                  <a:lnTo>
                    <a:pt x="9084831" y="6274079"/>
                  </a:lnTo>
                  <a:lnTo>
                    <a:pt x="9007030" y="6197879"/>
                  </a:lnTo>
                  <a:lnTo>
                    <a:pt x="8967673" y="6147079"/>
                  </a:lnTo>
                  <a:lnTo>
                    <a:pt x="8888057" y="6070879"/>
                  </a:lnTo>
                  <a:lnTo>
                    <a:pt x="8807247" y="5994679"/>
                  </a:lnTo>
                  <a:lnTo>
                    <a:pt x="8683841" y="5880379"/>
                  </a:lnTo>
                  <a:lnTo>
                    <a:pt x="8600122" y="5804179"/>
                  </a:lnTo>
                  <a:lnTo>
                    <a:pt x="8557831" y="5778779"/>
                  </a:lnTo>
                  <a:lnTo>
                    <a:pt x="8429282" y="5664479"/>
                  </a:lnTo>
                  <a:lnTo>
                    <a:pt x="8385873" y="5626379"/>
                  </a:lnTo>
                  <a:lnTo>
                    <a:pt x="8342198" y="5600979"/>
                  </a:lnTo>
                  <a:lnTo>
                    <a:pt x="8209521" y="5486679"/>
                  </a:lnTo>
                  <a:lnTo>
                    <a:pt x="8164754" y="5461279"/>
                  </a:lnTo>
                  <a:lnTo>
                    <a:pt x="8119719" y="5423179"/>
                  </a:lnTo>
                  <a:lnTo>
                    <a:pt x="8074431" y="5397779"/>
                  </a:lnTo>
                  <a:lnTo>
                    <a:pt x="8028876" y="5359679"/>
                  </a:lnTo>
                  <a:lnTo>
                    <a:pt x="7983055" y="5334279"/>
                  </a:lnTo>
                  <a:lnTo>
                    <a:pt x="7936992" y="5296179"/>
                  </a:lnTo>
                  <a:lnTo>
                    <a:pt x="7890650" y="5270779"/>
                  </a:lnTo>
                  <a:lnTo>
                    <a:pt x="7844066" y="5232679"/>
                  </a:lnTo>
                  <a:lnTo>
                    <a:pt x="7797228" y="5207279"/>
                  </a:lnTo>
                  <a:lnTo>
                    <a:pt x="7750137" y="5169179"/>
                  </a:lnTo>
                  <a:lnTo>
                    <a:pt x="7655217" y="5118379"/>
                  </a:lnTo>
                  <a:lnTo>
                    <a:pt x="7607389" y="5080279"/>
                  </a:lnTo>
                  <a:lnTo>
                    <a:pt x="7510996" y="5029479"/>
                  </a:lnTo>
                  <a:lnTo>
                    <a:pt x="7462444" y="4991379"/>
                  </a:lnTo>
                  <a:lnTo>
                    <a:pt x="7065607" y="4788179"/>
                  </a:lnTo>
                  <a:lnTo>
                    <a:pt x="6706641" y="4610379"/>
                  </a:lnTo>
                  <a:lnTo>
                    <a:pt x="6654508" y="4597679"/>
                  </a:lnTo>
                  <a:lnTo>
                    <a:pt x="6549618" y="4546879"/>
                  </a:lnTo>
                  <a:lnTo>
                    <a:pt x="6496863" y="4534179"/>
                  </a:lnTo>
                  <a:lnTo>
                    <a:pt x="6390754" y="4483379"/>
                  </a:lnTo>
                  <a:lnTo>
                    <a:pt x="6337401" y="4470679"/>
                  </a:lnTo>
                  <a:lnTo>
                    <a:pt x="6283858" y="4445279"/>
                  </a:lnTo>
                  <a:lnTo>
                    <a:pt x="6230112" y="4432579"/>
                  </a:lnTo>
                  <a:lnTo>
                    <a:pt x="6176175" y="4407179"/>
                  </a:lnTo>
                  <a:lnTo>
                    <a:pt x="6122047" y="4394479"/>
                  </a:lnTo>
                  <a:lnTo>
                    <a:pt x="6067730" y="4369079"/>
                  </a:lnTo>
                  <a:lnTo>
                    <a:pt x="5958535" y="4343679"/>
                  </a:lnTo>
                  <a:lnTo>
                    <a:pt x="5903658" y="4318279"/>
                  </a:lnTo>
                  <a:lnTo>
                    <a:pt x="5682373" y="4267479"/>
                  </a:lnTo>
                  <a:lnTo>
                    <a:pt x="5626608" y="4242079"/>
                  </a:lnTo>
                  <a:lnTo>
                    <a:pt x="5231562" y="4153179"/>
                  </a:lnTo>
                  <a:lnTo>
                    <a:pt x="5174475" y="4153179"/>
                  </a:lnTo>
                  <a:lnTo>
                    <a:pt x="4944567" y="4102379"/>
                  </a:lnTo>
                  <a:lnTo>
                    <a:pt x="4886718" y="4102379"/>
                  </a:lnTo>
                  <a:lnTo>
                    <a:pt x="4770564" y="4076979"/>
                  </a:lnTo>
                  <a:lnTo>
                    <a:pt x="4712271" y="4076979"/>
                  </a:lnTo>
                  <a:lnTo>
                    <a:pt x="4653839" y="4064279"/>
                  </a:lnTo>
                  <a:lnTo>
                    <a:pt x="4595266" y="4064279"/>
                  </a:lnTo>
                  <a:lnTo>
                    <a:pt x="4536554" y="4051579"/>
                  </a:lnTo>
                  <a:lnTo>
                    <a:pt x="4418711" y="4051579"/>
                  </a:lnTo>
                  <a:lnTo>
                    <a:pt x="4359592" y="4038879"/>
                  </a:lnTo>
                  <a:lnTo>
                    <a:pt x="4240974" y="4038879"/>
                  </a:lnTo>
                  <a:lnTo>
                    <a:pt x="4181462" y="4026179"/>
                  </a:lnTo>
                  <a:lnTo>
                    <a:pt x="3462261" y="4026179"/>
                  </a:lnTo>
                  <a:lnTo>
                    <a:pt x="3402761" y="4038879"/>
                  </a:lnTo>
                  <a:lnTo>
                    <a:pt x="3284131" y="4038879"/>
                  </a:lnTo>
                  <a:lnTo>
                    <a:pt x="3225012" y="4051579"/>
                  </a:lnTo>
                  <a:lnTo>
                    <a:pt x="3107182" y="4051579"/>
                  </a:lnTo>
                  <a:lnTo>
                    <a:pt x="3048470" y="4064279"/>
                  </a:lnTo>
                  <a:lnTo>
                    <a:pt x="2989897" y="4064279"/>
                  </a:lnTo>
                  <a:lnTo>
                    <a:pt x="2931464" y="4076979"/>
                  </a:lnTo>
                  <a:lnTo>
                    <a:pt x="2873171" y="4076979"/>
                  </a:lnTo>
                  <a:lnTo>
                    <a:pt x="2757017" y="4102379"/>
                  </a:lnTo>
                  <a:lnTo>
                    <a:pt x="2699156" y="4102379"/>
                  </a:lnTo>
                  <a:lnTo>
                    <a:pt x="2469261" y="4153179"/>
                  </a:lnTo>
                  <a:lnTo>
                    <a:pt x="2412174" y="4153179"/>
                  </a:lnTo>
                  <a:lnTo>
                    <a:pt x="2017115" y="4242079"/>
                  </a:lnTo>
                  <a:lnTo>
                    <a:pt x="1961362" y="4267479"/>
                  </a:lnTo>
                  <a:lnTo>
                    <a:pt x="1740065" y="4318279"/>
                  </a:lnTo>
                  <a:lnTo>
                    <a:pt x="1685201" y="4343679"/>
                  </a:lnTo>
                  <a:lnTo>
                    <a:pt x="1576006" y="4369079"/>
                  </a:lnTo>
                  <a:lnTo>
                    <a:pt x="1521688" y="4394479"/>
                  </a:lnTo>
                  <a:lnTo>
                    <a:pt x="1467561" y="4407179"/>
                  </a:lnTo>
                  <a:lnTo>
                    <a:pt x="1413624" y="4432579"/>
                  </a:lnTo>
                  <a:lnTo>
                    <a:pt x="1359877" y="4445279"/>
                  </a:lnTo>
                  <a:lnTo>
                    <a:pt x="1306334" y="4470679"/>
                  </a:lnTo>
                  <a:lnTo>
                    <a:pt x="1252982" y="4483379"/>
                  </a:lnTo>
                  <a:lnTo>
                    <a:pt x="1146873" y="4534179"/>
                  </a:lnTo>
                  <a:lnTo>
                    <a:pt x="1094117" y="4546879"/>
                  </a:lnTo>
                  <a:lnTo>
                    <a:pt x="989228" y="4597679"/>
                  </a:lnTo>
                  <a:lnTo>
                    <a:pt x="937094" y="4610379"/>
                  </a:lnTo>
                  <a:lnTo>
                    <a:pt x="578129" y="4788179"/>
                  </a:lnTo>
                  <a:lnTo>
                    <a:pt x="181292" y="4991379"/>
                  </a:lnTo>
                  <a:lnTo>
                    <a:pt x="132727" y="5029479"/>
                  </a:lnTo>
                  <a:lnTo>
                    <a:pt x="36347" y="5080279"/>
                  </a:lnTo>
                  <a:lnTo>
                    <a:pt x="0" y="5105679"/>
                  </a:lnTo>
                  <a:lnTo>
                    <a:pt x="0" y="11303279"/>
                  </a:lnTo>
                  <a:lnTo>
                    <a:pt x="11099127" y="11303279"/>
                  </a:lnTo>
                  <a:close/>
                </a:path>
                <a:path w="19298285" h="11303635">
                  <a:moveTo>
                    <a:pt x="19297841" y="1879600"/>
                  </a:moveTo>
                  <a:lnTo>
                    <a:pt x="19297498" y="1828800"/>
                  </a:lnTo>
                  <a:lnTo>
                    <a:pt x="19296482" y="1778000"/>
                  </a:lnTo>
                  <a:lnTo>
                    <a:pt x="19294793" y="1727200"/>
                  </a:lnTo>
                  <a:lnTo>
                    <a:pt x="19292443" y="1689100"/>
                  </a:lnTo>
                  <a:lnTo>
                    <a:pt x="19289421" y="1638300"/>
                  </a:lnTo>
                  <a:lnTo>
                    <a:pt x="19285751" y="1587500"/>
                  </a:lnTo>
                  <a:lnTo>
                    <a:pt x="19281420" y="1536700"/>
                  </a:lnTo>
                  <a:lnTo>
                    <a:pt x="19276441" y="1498600"/>
                  </a:lnTo>
                  <a:lnTo>
                    <a:pt x="19270828" y="1447800"/>
                  </a:lnTo>
                  <a:lnTo>
                    <a:pt x="19264567" y="1397000"/>
                  </a:lnTo>
                  <a:lnTo>
                    <a:pt x="19257671" y="1358900"/>
                  </a:lnTo>
                  <a:lnTo>
                    <a:pt x="19250140" y="1308100"/>
                  </a:lnTo>
                  <a:lnTo>
                    <a:pt x="19241986" y="1257300"/>
                  </a:lnTo>
                  <a:lnTo>
                    <a:pt x="19233211" y="1219200"/>
                  </a:lnTo>
                  <a:lnTo>
                    <a:pt x="19223825" y="1168400"/>
                  </a:lnTo>
                  <a:lnTo>
                    <a:pt x="19213818" y="1130300"/>
                  </a:lnTo>
                  <a:lnTo>
                    <a:pt x="19203201" y="1079500"/>
                  </a:lnTo>
                  <a:lnTo>
                    <a:pt x="19191986" y="1041400"/>
                  </a:lnTo>
                  <a:lnTo>
                    <a:pt x="19180175" y="990600"/>
                  </a:lnTo>
                  <a:lnTo>
                    <a:pt x="19167768" y="952500"/>
                  </a:lnTo>
                  <a:lnTo>
                    <a:pt x="19154763" y="901700"/>
                  </a:lnTo>
                  <a:lnTo>
                    <a:pt x="19141186" y="863600"/>
                  </a:lnTo>
                  <a:lnTo>
                    <a:pt x="19127013" y="812800"/>
                  </a:lnTo>
                  <a:lnTo>
                    <a:pt x="19112269" y="774700"/>
                  </a:lnTo>
                  <a:lnTo>
                    <a:pt x="19096965" y="723900"/>
                  </a:lnTo>
                  <a:lnTo>
                    <a:pt x="19081077" y="685800"/>
                  </a:lnTo>
                  <a:lnTo>
                    <a:pt x="19064644" y="647700"/>
                  </a:lnTo>
                  <a:lnTo>
                    <a:pt x="19047638" y="596900"/>
                  </a:lnTo>
                  <a:lnTo>
                    <a:pt x="19030087" y="558800"/>
                  </a:lnTo>
                  <a:lnTo>
                    <a:pt x="19011977" y="520700"/>
                  </a:lnTo>
                  <a:lnTo>
                    <a:pt x="18993333" y="482600"/>
                  </a:lnTo>
                  <a:lnTo>
                    <a:pt x="18974143" y="431800"/>
                  </a:lnTo>
                  <a:lnTo>
                    <a:pt x="18954420" y="393700"/>
                  </a:lnTo>
                  <a:lnTo>
                    <a:pt x="18934164" y="355600"/>
                  </a:lnTo>
                  <a:lnTo>
                    <a:pt x="18913386" y="317500"/>
                  </a:lnTo>
                  <a:lnTo>
                    <a:pt x="18892076" y="279400"/>
                  </a:lnTo>
                  <a:lnTo>
                    <a:pt x="18870257" y="241300"/>
                  </a:lnTo>
                  <a:lnTo>
                    <a:pt x="18847931" y="203200"/>
                  </a:lnTo>
                  <a:lnTo>
                    <a:pt x="18825083" y="152400"/>
                  </a:lnTo>
                  <a:lnTo>
                    <a:pt x="18801741" y="114300"/>
                  </a:lnTo>
                  <a:lnTo>
                    <a:pt x="18777903" y="76200"/>
                  </a:lnTo>
                  <a:lnTo>
                    <a:pt x="18753557" y="38100"/>
                  </a:lnTo>
                  <a:lnTo>
                    <a:pt x="18728728" y="12700"/>
                  </a:lnTo>
                  <a:lnTo>
                    <a:pt x="18724944" y="0"/>
                  </a:lnTo>
                  <a:lnTo>
                    <a:pt x="13169367" y="0"/>
                  </a:lnTo>
                  <a:lnTo>
                    <a:pt x="13165569" y="12700"/>
                  </a:lnTo>
                  <a:lnTo>
                    <a:pt x="13140741" y="38100"/>
                  </a:lnTo>
                  <a:lnTo>
                    <a:pt x="13116408" y="76200"/>
                  </a:lnTo>
                  <a:lnTo>
                    <a:pt x="13092570" y="114300"/>
                  </a:lnTo>
                  <a:lnTo>
                    <a:pt x="13069215" y="152400"/>
                  </a:lnTo>
                  <a:lnTo>
                    <a:pt x="13046380" y="203200"/>
                  </a:lnTo>
                  <a:lnTo>
                    <a:pt x="13024041" y="241300"/>
                  </a:lnTo>
                  <a:lnTo>
                    <a:pt x="13002222" y="279400"/>
                  </a:lnTo>
                  <a:lnTo>
                    <a:pt x="12980924" y="317500"/>
                  </a:lnTo>
                  <a:lnTo>
                    <a:pt x="12960147" y="355600"/>
                  </a:lnTo>
                  <a:lnTo>
                    <a:pt x="12939890" y="393700"/>
                  </a:lnTo>
                  <a:lnTo>
                    <a:pt x="12920167" y="431800"/>
                  </a:lnTo>
                  <a:lnTo>
                    <a:pt x="12900978" y="482600"/>
                  </a:lnTo>
                  <a:lnTo>
                    <a:pt x="12882321" y="520700"/>
                  </a:lnTo>
                  <a:lnTo>
                    <a:pt x="12864224" y="558800"/>
                  </a:lnTo>
                  <a:lnTo>
                    <a:pt x="12846672" y="596900"/>
                  </a:lnTo>
                  <a:lnTo>
                    <a:pt x="12829667" y="647700"/>
                  </a:lnTo>
                  <a:lnTo>
                    <a:pt x="12813221" y="685800"/>
                  </a:lnTo>
                  <a:lnTo>
                    <a:pt x="12797346" y="723900"/>
                  </a:lnTo>
                  <a:lnTo>
                    <a:pt x="12782029" y="774700"/>
                  </a:lnTo>
                  <a:lnTo>
                    <a:pt x="12767285" y="812800"/>
                  </a:lnTo>
                  <a:lnTo>
                    <a:pt x="12753124" y="863600"/>
                  </a:lnTo>
                  <a:lnTo>
                    <a:pt x="12739535" y="901700"/>
                  </a:lnTo>
                  <a:lnTo>
                    <a:pt x="12726543" y="952500"/>
                  </a:lnTo>
                  <a:lnTo>
                    <a:pt x="12714135" y="990600"/>
                  </a:lnTo>
                  <a:lnTo>
                    <a:pt x="12702312" y="1041400"/>
                  </a:lnTo>
                  <a:lnTo>
                    <a:pt x="12691097" y="1079500"/>
                  </a:lnTo>
                  <a:lnTo>
                    <a:pt x="12680493" y="1130300"/>
                  </a:lnTo>
                  <a:lnTo>
                    <a:pt x="12670485" y="1168400"/>
                  </a:lnTo>
                  <a:lnTo>
                    <a:pt x="12661087" y="1219200"/>
                  </a:lnTo>
                  <a:lnTo>
                    <a:pt x="12652324" y="1257300"/>
                  </a:lnTo>
                  <a:lnTo>
                    <a:pt x="12644171" y="1308100"/>
                  </a:lnTo>
                  <a:lnTo>
                    <a:pt x="12636640" y="1358900"/>
                  </a:lnTo>
                  <a:lnTo>
                    <a:pt x="12629744" y="1397000"/>
                  </a:lnTo>
                  <a:lnTo>
                    <a:pt x="12623483" y="1447800"/>
                  </a:lnTo>
                  <a:lnTo>
                    <a:pt x="12617856" y="1498600"/>
                  </a:lnTo>
                  <a:lnTo>
                    <a:pt x="12612878" y="1536700"/>
                  </a:lnTo>
                  <a:lnTo>
                    <a:pt x="12608560" y="1587500"/>
                  </a:lnTo>
                  <a:lnTo>
                    <a:pt x="12604877" y="1638300"/>
                  </a:lnTo>
                  <a:lnTo>
                    <a:pt x="12601867" y="1689100"/>
                  </a:lnTo>
                  <a:lnTo>
                    <a:pt x="12599505" y="1727200"/>
                  </a:lnTo>
                  <a:lnTo>
                    <a:pt x="12597829" y="1778000"/>
                  </a:lnTo>
                  <a:lnTo>
                    <a:pt x="12596813" y="1828800"/>
                  </a:lnTo>
                  <a:lnTo>
                    <a:pt x="12596470" y="1879600"/>
                  </a:lnTo>
                  <a:lnTo>
                    <a:pt x="12596813" y="1917700"/>
                  </a:lnTo>
                  <a:lnTo>
                    <a:pt x="12597829" y="1968500"/>
                  </a:lnTo>
                  <a:lnTo>
                    <a:pt x="12599505" y="2019300"/>
                  </a:lnTo>
                  <a:lnTo>
                    <a:pt x="12601867" y="2070100"/>
                  </a:lnTo>
                  <a:lnTo>
                    <a:pt x="12604877" y="2120900"/>
                  </a:lnTo>
                  <a:lnTo>
                    <a:pt x="12608560" y="2159000"/>
                  </a:lnTo>
                  <a:lnTo>
                    <a:pt x="12612878" y="2209800"/>
                  </a:lnTo>
                  <a:lnTo>
                    <a:pt x="12617856" y="2260600"/>
                  </a:lnTo>
                  <a:lnTo>
                    <a:pt x="12623483" y="2298700"/>
                  </a:lnTo>
                  <a:lnTo>
                    <a:pt x="12629744" y="2349500"/>
                  </a:lnTo>
                  <a:lnTo>
                    <a:pt x="12636640" y="2400300"/>
                  </a:lnTo>
                  <a:lnTo>
                    <a:pt x="12644171" y="2438400"/>
                  </a:lnTo>
                  <a:lnTo>
                    <a:pt x="12652324" y="2489200"/>
                  </a:lnTo>
                  <a:lnTo>
                    <a:pt x="12661087" y="2527300"/>
                  </a:lnTo>
                  <a:lnTo>
                    <a:pt x="12670485" y="2578100"/>
                  </a:lnTo>
                  <a:lnTo>
                    <a:pt x="12680493" y="2628900"/>
                  </a:lnTo>
                  <a:lnTo>
                    <a:pt x="12691097" y="2667000"/>
                  </a:lnTo>
                  <a:lnTo>
                    <a:pt x="12702312" y="2717800"/>
                  </a:lnTo>
                  <a:lnTo>
                    <a:pt x="12714135" y="2755900"/>
                  </a:lnTo>
                  <a:lnTo>
                    <a:pt x="12726543" y="2806700"/>
                  </a:lnTo>
                  <a:lnTo>
                    <a:pt x="12739535" y="2844800"/>
                  </a:lnTo>
                  <a:lnTo>
                    <a:pt x="12753124" y="2895600"/>
                  </a:lnTo>
                  <a:lnTo>
                    <a:pt x="12767285" y="2933700"/>
                  </a:lnTo>
                  <a:lnTo>
                    <a:pt x="12782029" y="2971800"/>
                  </a:lnTo>
                  <a:lnTo>
                    <a:pt x="12797346" y="3022600"/>
                  </a:lnTo>
                  <a:lnTo>
                    <a:pt x="12813221" y="3060700"/>
                  </a:lnTo>
                  <a:lnTo>
                    <a:pt x="12829667" y="3111500"/>
                  </a:lnTo>
                  <a:lnTo>
                    <a:pt x="12846672" y="3149600"/>
                  </a:lnTo>
                  <a:lnTo>
                    <a:pt x="12864224" y="3187700"/>
                  </a:lnTo>
                  <a:lnTo>
                    <a:pt x="12882321" y="3225800"/>
                  </a:lnTo>
                  <a:lnTo>
                    <a:pt x="12900978" y="3276600"/>
                  </a:lnTo>
                  <a:lnTo>
                    <a:pt x="12920167" y="3314700"/>
                  </a:lnTo>
                  <a:lnTo>
                    <a:pt x="12939890" y="3352800"/>
                  </a:lnTo>
                  <a:lnTo>
                    <a:pt x="12960147" y="3390900"/>
                  </a:lnTo>
                  <a:lnTo>
                    <a:pt x="12980924" y="3429000"/>
                  </a:lnTo>
                  <a:lnTo>
                    <a:pt x="13002222" y="3479800"/>
                  </a:lnTo>
                  <a:lnTo>
                    <a:pt x="13024041" y="3517900"/>
                  </a:lnTo>
                  <a:lnTo>
                    <a:pt x="13046380" y="3556000"/>
                  </a:lnTo>
                  <a:lnTo>
                    <a:pt x="13069215" y="3594100"/>
                  </a:lnTo>
                  <a:lnTo>
                    <a:pt x="13092570" y="3632200"/>
                  </a:lnTo>
                  <a:lnTo>
                    <a:pt x="13116408" y="3670300"/>
                  </a:lnTo>
                  <a:lnTo>
                    <a:pt x="13140741" y="3708400"/>
                  </a:lnTo>
                  <a:lnTo>
                    <a:pt x="13165569" y="3746500"/>
                  </a:lnTo>
                  <a:lnTo>
                    <a:pt x="13190893" y="3784600"/>
                  </a:lnTo>
                  <a:lnTo>
                    <a:pt x="13216687" y="3822700"/>
                  </a:lnTo>
                  <a:lnTo>
                    <a:pt x="13242951" y="3848100"/>
                  </a:lnTo>
                  <a:lnTo>
                    <a:pt x="13269697" y="3886200"/>
                  </a:lnTo>
                  <a:lnTo>
                    <a:pt x="13296913" y="3924300"/>
                  </a:lnTo>
                  <a:lnTo>
                    <a:pt x="13324586" y="3962400"/>
                  </a:lnTo>
                  <a:lnTo>
                    <a:pt x="13352717" y="4000500"/>
                  </a:lnTo>
                  <a:lnTo>
                    <a:pt x="13381304" y="4025900"/>
                  </a:lnTo>
                  <a:lnTo>
                    <a:pt x="13410337" y="4064000"/>
                  </a:lnTo>
                  <a:lnTo>
                    <a:pt x="13439813" y="4102100"/>
                  </a:lnTo>
                  <a:lnTo>
                    <a:pt x="13469734" y="4127500"/>
                  </a:lnTo>
                  <a:lnTo>
                    <a:pt x="13500100" y="4165600"/>
                  </a:lnTo>
                  <a:lnTo>
                    <a:pt x="13530885" y="4191000"/>
                  </a:lnTo>
                  <a:lnTo>
                    <a:pt x="13562102" y="4229100"/>
                  </a:lnTo>
                  <a:lnTo>
                    <a:pt x="13593737" y="4254500"/>
                  </a:lnTo>
                  <a:lnTo>
                    <a:pt x="13625779" y="4292600"/>
                  </a:lnTo>
                  <a:lnTo>
                    <a:pt x="13658253" y="4318000"/>
                  </a:lnTo>
                  <a:lnTo>
                    <a:pt x="13691121" y="4356100"/>
                  </a:lnTo>
                  <a:lnTo>
                    <a:pt x="13758088" y="4406900"/>
                  </a:lnTo>
                  <a:lnTo>
                    <a:pt x="13792149" y="4445000"/>
                  </a:lnTo>
                  <a:lnTo>
                    <a:pt x="13861466" y="4495800"/>
                  </a:lnTo>
                  <a:lnTo>
                    <a:pt x="13932307" y="4546600"/>
                  </a:lnTo>
                  <a:lnTo>
                    <a:pt x="13968286" y="4584700"/>
                  </a:lnTo>
                  <a:lnTo>
                    <a:pt x="14041336" y="4635500"/>
                  </a:lnTo>
                  <a:lnTo>
                    <a:pt x="14153604" y="4711700"/>
                  </a:lnTo>
                  <a:lnTo>
                    <a:pt x="14191717" y="4724400"/>
                  </a:lnTo>
                  <a:lnTo>
                    <a:pt x="14230172" y="4749800"/>
                  </a:lnTo>
                  <a:lnTo>
                    <a:pt x="14347546" y="4826000"/>
                  </a:lnTo>
                  <a:lnTo>
                    <a:pt x="14387309" y="4838700"/>
                  </a:lnTo>
                  <a:lnTo>
                    <a:pt x="14427403" y="4864100"/>
                  </a:lnTo>
                  <a:lnTo>
                    <a:pt x="14467815" y="4876800"/>
                  </a:lnTo>
                  <a:lnTo>
                    <a:pt x="14549539" y="4927600"/>
                  </a:lnTo>
                  <a:lnTo>
                    <a:pt x="14632470" y="4953000"/>
                  </a:lnTo>
                  <a:lnTo>
                    <a:pt x="14674368" y="4978400"/>
                  </a:lnTo>
                  <a:lnTo>
                    <a:pt x="14759026" y="5003800"/>
                  </a:lnTo>
                  <a:lnTo>
                    <a:pt x="14801774" y="5029200"/>
                  </a:lnTo>
                  <a:lnTo>
                    <a:pt x="15243467" y="5156200"/>
                  </a:lnTo>
                  <a:lnTo>
                    <a:pt x="15288959" y="5156200"/>
                  </a:lnTo>
                  <a:lnTo>
                    <a:pt x="15380602" y="5181600"/>
                  </a:lnTo>
                  <a:lnTo>
                    <a:pt x="15426754" y="5181600"/>
                  </a:lnTo>
                  <a:lnTo>
                    <a:pt x="15473109" y="5194300"/>
                  </a:lnTo>
                  <a:lnTo>
                    <a:pt x="15519667" y="5194300"/>
                  </a:lnTo>
                  <a:lnTo>
                    <a:pt x="15566428" y="5207000"/>
                  </a:lnTo>
                  <a:lnTo>
                    <a:pt x="15613380" y="5207000"/>
                  </a:lnTo>
                  <a:lnTo>
                    <a:pt x="15660523" y="5219700"/>
                  </a:lnTo>
                  <a:lnTo>
                    <a:pt x="16233775" y="5219700"/>
                  </a:lnTo>
                  <a:lnTo>
                    <a:pt x="16280918" y="5207000"/>
                  </a:lnTo>
                  <a:lnTo>
                    <a:pt x="16327882" y="5207000"/>
                  </a:lnTo>
                  <a:lnTo>
                    <a:pt x="16374631" y="5194300"/>
                  </a:lnTo>
                  <a:lnTo>
                    <a:pt x="16421189" y="5194300"/>
                  </a:lnTo>
                  <a:lnTo>
                    <a:pt x="16467557" y="5181600"/>
                  </a:lnTo>
                  <a:lnTo>
                    <a:pt x="16513696" y="5181600"/>
                  </a:lnTo>
                  <a:lnTo>
                    <a:pt x="16605339" y="5156200"/>
                  </a:lnTo>
                  <a:lnTo>
                    <a:pt x="16650843" y="5156200"/>
                  </a:lnTo>
                  <a:lnTo>
                    <a:pt x="17092537" y="5029200"/>
                  </a:lnTo>
                  <a:lnTo>
                    <a:pt x="17135272" y="5003800"/>
                  </a:lnTo>
                  <a:lnTo>
                    <a:pt x="17219930" y="4978400"/>
                  </a:lnTo>
                  <a:lnTo>
                    <a:pt x="17261840" y="4953000"/>
                  </a:lnTo>
                  <a:lnTo>
                    <a:pt x="17344771" y="4927600"/>
                  </a:lnTo>
                  <a:lnTo>
                    <a:pt x="17426496" y="4876800"/>
                  </a:lnTo>
                  <a:lnTo>
                    <a:pt x="17466895" y="4864100"/>
                  </a:lnTo>
                  <a:lnTo>
                    <a:pt x="17506988" y="4838700"/>
                  </a:lnTo>
                  <a:lnTo>
                    <a:pt x="17546765" y="4826000"/>
                  </a:lnTo>
                  <a:lnTo>
                    <a:pt x="17664126" y="4749800"/>
                  </a:lnTo>
                  <a:lnTo>
                    <a:pt x="17702594" y="4724400"/>
                  </a:lnTo>
                  <a:lnTo>
                    <a:pt x="17740707" y="4711700"/>
                  </a:lnTo>
                  <a:lnTo>
                    <a:pt x="17852962" y="4635500"/>
                  </a:lnTo>
                  <a:lnTo>
                    <a:pt x="17926025" y="4584700"/>
                  </a:lnTo>
                  <a:lnTo>
                    <a:pt x="17962004" y="4546600"/>
                  </a:lnTo>
                  <a:lnTo>
                    <a:pt x="18032832" y="4495800"/>
                  </a:lnTo>
                  <a:lnTo>
                    <a:pt x="18102149" y="4445000"/>
                  </a:lnTo>
                  <a:lnTo>
                    <a:pt x="18136223" y="4406900"/>
                  </a:lnTo>
                  <a:lnTo>
                    <a:pt x="18203177" y="4356100"/>
                  </a:lnTo>
                  <a:lnTo>
                    <a:pt x="18236057" y="4318000"/>
                  </a:lnTo>
                  <a:lnTo>
                    <a:pt x="18268519" y="4292600"/>
                  </a:lnTo>
                  <a:lnTo>
                    <a:pt x="18300573" y="4254500"/>
                  </a:lnTo>
                  <a:lnTo>
                    <a:pt x="18332209" y="4229100"/>
                  </a:lnTo>
                  <a:lnTo>
                    <a:pt x="18363426" y="4191000"/>
                  </a:lnTo>
                  <a:lnTo>
                    <a:pt x="18394210" y="4165600"/>
                  </a:lnTo>
                  <a:lnTo>
                    <a:pt x="18424563" y="4127500"/>
                  </a:lnTo>
                  <a:lnTo>
                    <a:pt x="18454485" y="4102100"/>
                  </a:lnTo>
                  <a:lnTo>
                    <a:pt x="18483961" y="4064000"/>
                  </a:lnTo>
                  <a:lnTo>
                    <a:pt x="18513006" y="4025900"/>
                  </a:lnTo>
                  <a:lnTo>
                    <a:pt x="18541581" y="4000500"/>
                  </a:lnTo>
                  <a:lnTo>
                    <a:pt x="18569724" y="3962400"/>
                  </a:lnTo>
                  <a:lnTo>
                    <a:pt x="18597398" y="3924300"/>
                  </a:lnTo>
                  <a:lnTo>
                    <a:pt x="18624601" y="3886200"/>
                  </a:lnTo>
                  <a:lnTo>
                    <a:pt x="18651347" y="3848100"/>
                  </a:lnTo>
                  <a:lnTo>
                    <a:pt x="18677624" y="3822700"/>
                  </a:lnTo>
                  <a:lnTo>
                    <a:pt x="18703417" y="3784600"/>
                  </a:lnTo>
                  <a:lnTo>
                    <a:pt x="18728728" y="3746500"/>
                  </a:lnTo>
                  <a:lnTo>
                    <a:pt x="18753557" y="3708400"/>
                  </a:lnTo>
                  <a:lnTo>
                    <a:pt x="18777903" y="3670300"/>
                  </a:lnTo>
                  <a:lnTo>
                    <a:pt x="18801741" y="3632200"/>
                  </a:lnTo>
                  <a:lnTo>
                    <a:pt x="18825083" y="3594100"/>
                  </a:lnTo>
                  <a:lnTo>
                    <a:pt x="18847931" y="3556000"/>
                  </a:lnTo>
                  <a:lnTo>
                    <a:pt x="18870257" y="3517900"/>
                  </a:lnTo>
                  <a:lnTo>
                    <a:pt x="18892076" y="3479800"/>
                  </a:lnTo>
                  <a:lnTo>
                    <a:pt x="18913386" y="3429000"/>
                  </a:lnTo>
                  <a:lnTo>
                    <a:pt x="18934164" y="3390900"/>
                  </a:lnTo>
                  <a:lnTo>
                    <a:pt x="18954420" y="3352800"/>
                  </a:lnTo>
                  <a:lnTo>
                    <a:pt x="18974143" y="3314700"/>
                  </a:lnTo>
                  <a:lnTo>
                    <a:pt x="18993333" y="3276600"/>
                  </a:lnTo>
                  <a:lnTo>
                    <a:pt x="19011977" y="3225800"/>
                  </a:lnTo>
                  <a:lnTo>
                    <a:pt x="19030087" y="3187700"/>
                  </a:lnTo>
                  <a:lnTo>
                    <a:pt x="19047638" y="3149600"/>
                  </a:lnTo>
                  <a:lnTo>
                    <a:pt x="19064644" y="3111500"/>
                  </a:lnTo>
                  <a:lnTo>
                    <a:pt x="19081077" y="3060700"/>
                  </a:lnTo>
                  <a:lnTo>
                    <a:pt x="19096965" y="3022600"/>
                  </a:lnTo>
                  <a:lnTo>
                    <a:pt x="19112269" y="2971800"/>
                  </a:lnTo>
                  <a:lnTo>
                    <a:pt x="19127013" y="2933700"/>
                  </a:lnTo>
                  <a:lnTo>
                    <a:pt x="19141186" y="2895600"/>
                  </a:lnTo>
                  <a:lnTo>
                    <a:pt x="19154763" y="2844800"/>
                  </a:lnTo>
                  <a:lnTo>
                    <a:pt x="19167768" y="2806700"/>
                  </a:lnTo>
                  <a:lnTo>
                    <a:pt x="19180175" y="2755900"/>
                  </a:lnTo>
                  <a:lnTo>
                    <a:pt x="19191986" y="2717800"/>
                  </a:lnTo>
                  <a:lnTo>
                    <a:pt x="19203201" y="2667000"/>
                  </a:lnTo>
                  <a:lnTo>
                    <a:pt x="19213818" y="2628900"/>
                  </a:lnTo>
                  <a:lnTo>
                    <a:pt x="19223825" y="2578100"/>
                  </a:lnTo>
                  <a:lnTo>
                    <a:pt x="19233211" y="2527300"/>
                  </a:lnTo>
                  <a:lnTo>
                    <a:pt x="19241986" y="2489200"/>
                  </a:lnTo>
                  <a:lnTo>
                    <a:pt x="19250140" y="2438400"/>
                  </a:lnTo>
                  <a:lnTo>
                    <a:pt x="19257671" y="2400300"/>
                  </a:lnTo>
                  <a:lnTo>
                    <a:pt x="19264567" y="2349500"/>
                  </a:lnTo>
                  <a:lnTo>
                    <a:pt x="19270828" y="2298700"/>
                  </a:lnTo>
                  <a:lnTo>
                    <a:pt x="19276441" y="2260600"/>
                  </a:lnTo>
                  <a:lnTo>
                    <a:pt x="19281420" y="2209800"/>
                  </a:lnTo>
                  <a:lnTo>
                    <a:pt x="19285751" y="2159000"/>
                  </a:lnTo>
                  <a:lnTo>
                    <a:pt x="19289421" y="2120900"/>
                  </a:lnTo>
                  <a:lnTo>
                    <a:pt x="19292443" y="2070100"/>
                  </a:lnTo>
                  <a:lnTo>
                    <a:pt x="19294793" y="2019300"/>
                  </a:lnTo>
                  <a:lnTo>
                    <a:pt x="19296482" y="1968500"/>
                  </a:lnTo>
                  <a:lnTo>
                    <a:pt x="19297498" y="1917700"/>
                  </a:lnTo>
                  <a:lnTo>
                    <a:pt x="19297841" y="1879600"/>
                  </a:lnTo>
                  <a:close/>
                </a:path>
              </a:pathLst>
            </a:custGeom>
            <a:solidFill>
              <a:srgbClr val="FFFFFF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46988" y="9451333"/>
              <a:ext cx="2673985" cy="922019"/>
            </a:xfrm>
            <a:custGeom>
              <a:avLst/>
              <a:gdLst/>
              <a:ahLst/>
              <a:cxnLst/>
              <a:rect l="l" t="t" r="r" b="b"/>
              <a:pathLst>
                <a:path w="2673985" h="922020">
                  <a:moveTo>
                    <a:pt x="921981" y="460997"/>
                  </a:moveTo>
                  <a:lnTo>
                    <a:pt x="919607" y="413867"/>
                  </a:lnTo>
                  <a:lnTo>
                    <a:pt x="912622" y="368096"/>
                  </a:lnTo>
                  <a:lnTo>
                    <a:pt x="901268" y="323913"/>
                  </a:lnTo>
                  <a:lnTo>
                    <a:pt x="885761" y="281559"/>
                  </a:lnTo>
                  <a:lnTo>
                    <a:pt x="867829" y="244322"/>
                  </a:lnTo>
                  <a:lnTo>
                    <a:pt x="843254" y="203250"/>
                  </a:lnTo>
                  <a:lnTo>
                    <a:pt x="816724" y="167767"/>
                  </a:lnTo>
                  <a:lnTo>
                    <a:pt x="786968" y="135026"/>
                  </a:lnTo>
                  <a:lnTo>
                    <a:pt x="754227" y="105270"/>
                  </a:lnTo>
                  <a:lnTo>
                    <a:pt x="718743" y="78740"/>
                  </a:lnTo>
                  <a:lnTo>
                    <a:pt x="680732" y="55638"/>
                  </a:lnTo>
                  <a:lnTo>
                    <a:pt x="677659" y="54165"/>
                  </a:lnTo>
                  <a:lnTo>
                    <a:pt x="677659" y="244322"/>
                  </a:lnTo>
                  <a:lnTo>
                    <a:pt x="677659" y="677659"/>
                  </a:lnTo>
                  <a:lnTo>
                    <a:pt x="544842" y="677659"/>
                  </a:lnTo>
                  <a:lnTo>
                    <a:pt x="383857" y="445833"/>
                  </a:lnTo>
                  <a:lnTo>
                    <a:pt x="383857" y="677659"/>
                  </a:lnTo>
                  <a:lnTo>
                    <a:pt x="244322" y="677659"/>
                  </a:lnTo>
                  <a:lnTo>
                    <a:pt x="244322" y="244322"/>
                  </a:lnTo>
                  <a:lnTo>
                    <a:pt x="377139" y="244322"/>
                  </a:lnTo>
                  <a:lnTo>
                    <a:pt x="538124" y="476161"/>
                  </a:lnTo>
                  <a:lnTo>
                    <a:pt x="538124" y="244322"/>
                  </a:lnTo>
                  <a:lnTo>
                    <a:pt x="677659" y="244322"/>
                  </a:lnTo>
                  <a:lnTo>
                    <a:pt x="677659" y="54165"/>
                  </a:lnTo>
                  <a:lnTo>
                    <a:pt x="640435" y="36233"/>
                  </a:lnTo>
                  <a:lnTo>
                    <a:pt x="598081" y="20726"/>
                  </a:lnTo>
                  <a:lnTo>
                    <a:pt x="553897" y="9372"/>
                  </a:lnTo>
                  <a:lnTo>
                    <a:pt x="508127" y="2387"/>
                  </a:lnTo>
                  <a:lnTo>
                    <a:pt x="460997" y="0"/>
                  </a:lnTo>
                  <a:lnTo>
                    <a:pt x="413854" y="2387"/>
                  </a:lnTo>
                  <a:lnTo>
                    <a:pt x="368084" y="9372"/>
                  </a:lnTo>
                  <a:lnTo>
                    <a:pt x="323913" y="20726"/>
                  </a:lnTo>
                  <a:lnTo>
                    <a:pt x="281559" y="36233"/>
                  </a:lnTo>
                  <a:lnTo>
                    <a:pt x="241249" y="55638"/>
                  </a:lnTo>
                  <a:lnTo>
                    <a:pt x="203250" y="78740"/>
                  </a:lnTo>
                  <a:lnTo>
                    <a:pt x="167754" y="105270"/>
                  </a:lnTo>
                  <a:lnTo>
                    <a:pt x="135026" y="135026"/>
                  </a:lnTo>
                  <a:lnTo>
                    <a:pt x="105270" y="167767"/>
                  </a:lnTo>
                  <a:lnTo>
                    <a:pt x="78727" y="203250"/>
                  </a:lnTo>
                  <a:lnTo>
                    <a:pt x="55638" y="241261"/>
                  </a:lnTo>
                  <a:lnTo>
                    <a:pt x="36233" y="281559"/>
                  </a:lnTo>
                  <a:lnTo>
                    <a:pt x="20726" y="323913"/>
                  </a:lnTo>
                  <a:lnTo>
                    <a:pt x="9372" y="368096"/>
                  </a:lnTo>
                  <a:lnTo>
                    <a:pt x="2387" y="413867"/>
                  </a:lnTo>
                  <a:lnTo>
                    <a:pt x="0" y="460997"/>
                  </a:lnTo>
                  <a:lnTo>
                    <a:pt x="2387" y="508127"/>
                  </a:lnTo>
                  <a:lnTo>
                    <a:pt x="9372" y="553897"/>
                  </a:lnTo>
                  <a:lnTo>
                    <a:pt x="20726" y="598081"/>
                  </a:lnTo>
                  <a:lnTo>
                    <a:pt x="36233" y="640435"/>
                  </a:lnTo>
                  <a:lnTo>
                    <a:pt x="55638" y="680732"/>
                  </a:lnTo>
                  <a:lnTo>
                    <a:pt x="78727" y="718743"/>
                  </a:lnTo>
                  <a:lnTo>
                    <a:pt x="105270" y="754227"/>
                  </a:lnTo>
                  <a:lnTo>
                    <a:pt x="135026" y="786968"/>
                  </a:lnTo>
                  <a:lnTo>
                    <a:pt x="167754" y="816724"/>
                  </a:lnTo>
                  <a:lnTo>
                    <a:pt x="203250" y="843254"/>
                  </a:lnTo>
                  <a:lnTo>
                    <a:pt x="241249" y="866343"/>
                  </a:lnTo>
                  <a:lnTo>
                    <a:pt x="281559" y="885761"/>
                  </a:lnTo>
                  <a:lnTo>
                    <a:pt x="323913" y="901268"/>
                  </a:lnTo>
                  <a:lnTo>
                    <a:pt x="368084" y="912622"/>
                  </a:lnTo>
                  <a:lnTo>
                    <a:pt x="413854" y="919607"/>
                  </a:lnTo>
                  <a:lnTo>
                    <a:pt x="460997" y="921994"/>
                  </a:lnTo>
                  <a:lnTo>
                    <a:pt x="508127" y="919607"/>
                  </a:lnTo>
                  <a:lnTo>
                    <a:pt x="553897" y="912622"/>
                  </a:lnTo>
                  <a:lnTo>
                    <a:pt x="598081" y="901268"/>
                  </a:lnTo>
                  <a:lnTo>
                    <a:pt x="640435" y="885761"/>
                  </a:lnTo>
                  <a:lnTo>
                    <a:pt x="680732" y="866343"/>
                  </a:lnTo>
                  <a:lnTo>
                    <a:pt x="718743" y="843254"/>
                  </a:lnTo>
                  <a:lnTo>
                    <a:pt x="754227" y="816724"/>
                  </a:lnTo>
                  <a:lnTo>
                    <a:pt x="786968" y="786968"/>
                  </a:lnTo>
                  <a:lnTo>
                    <a:pt x="816724" y="754227"/>
                  </a:lnTo>
                  <a:lnTo>
                    <a:pt x="843254" y="718743"/>
                  </a:lnTo>
                  <a:lnTo>
                    <a:pt x="866343" y="680732"/>
                  </a:lnTo>
                  <a:lnTo>
                    <a:pt x="885761" y="640435"/>
                  </a:lnTo>
                  <a:lnTo>
                    <a:pt x="901268" y="598081"/>
                  </a:lnTo>
                  <a:lnTo>
                    <a:pt x="912622" y="553897"/>
                  </a:lnTo>
                  <a:lnTo>
                    <a:pt x="919607" y="508127"/>
                  </a:lnTo>
                  <a:lnTo>
                    <a:pt x="921981" y="460997"/>
                  </a:lnTo>
                  <a:close/>
                </a:path>
                <a:path w="2673985" h="922020">
                  <a:moveTo>
                    <a:pt x="1591805" y="447167"/>
                  </a:moveTo>
                  <a:lnTo>
                    <a:pt x="1587296" y="399211"/>
                  </a:lnTo>
                  <a:lnTo>
                    <a:pt x="1574330" y="354799"/>
                  </a:lnTo>
                  <a:lnTo>
                    <a:pt x="1553730" y="314833"/>
                  </a:lnTo>
                  <a:lnTo>
                    <a:pt x="1539913" y="297345"/>
                  </a:lnTo>
                  <a:lnTo>
                    <a:pt x="1526349" y="280162"/>
                  </a:lnTo>
                  <a:lnTo>
                    <a:pt x="1506804" y="263461"/>
                  </a:lnTo>
                  <a:lnTo>
                    <a:pt x="1493012" y="251675"/>
                  </a:lnTo>
                  <a:lnTo>
                    <a:pt x="1490395" y="250228"/>
                  </a:lnTo>
                  <a:lnTo>
                    <a:pt x="1490395" y="447167"/>
                  </a:lnTo>
                  <a:lnTo>
                    <a:pt x="1483588" y="495452"/>
                  </a:lnTo>
                  <a:lnTo>
                    <a:pt x="1464424" y="536702"/>
                  </a:lnTo>
                  <a:lnTo>
                    <a:pt x="1434833" y="568782"/>
                  </a:lnTo>
                  <a:lnTo>
                    <a:pt x="1396758" y="589584"/>
                  </a:lnTo>
                  <a:lnTo>
                    <a:pt x="1352105" y="596988"/>
                  </a:lnTo>
                  <a:lnTo>
                    <a:pt x="1307439" y="589584"/>
                  </a:lnTo>
                  <a:lnTo>
                    <a:pt x="1269352" y="568782"/>
                  </a:lnTo>
                  <a:lnTo>
                    <a:pt x="1239774" y="536702"/>
                  </a:lnTo>
                  <a:lnTo>
                    <a:pt x="1220609" y="495452"/>
                  </a:lnTo>
                  <a:lnTo>
                    <a:pt x="1213802" y="447167"/>
                  </a:lnTo>
                  <a:lnTo>
                    <a:pt x="1220609" y="398881"/>
                  </a:lnTo>
                  <a:lnTo>
                    <a:pt x="1239774" y="357632"/>
                  </a:lnTo>
                  <a:lnTo>
                    <a:pt x="1269352" y="325551"/>
                  </a:lnTo>
                  <a:lnTo>
                    <a:pt x="1307439" y="304749"/>
                  </a:lnTo>
                  <a:lnTo>
                    <a:pt x="1352105" y="297345"/>
                  </a:lnTo>
                  <a:lnTo>
                    <a:pt x="1396758" y="304749"/>
                  </a:lnTo>
                  <a:lnTo>
                    <a:pt x="1434833" y="325551"/>
                  </a:lnTo>
                  <a:lnTo>
                    <a:pt x="1464424" y="357632"/>
                  </a:lnTo>
                  <a:lnTo>
                    <a:pt x="1483588" y="398881"/>
                  </a:lnTo>
                  <a:lnTo>
                    <a:pt x="1490395" y="447167"/>
                  </a:lnTo>
                  <a:lnTo>
                    <a:pt x="1490395" y="250228"/>
                  </a:lnTo>
                  <a:lnTo>
                    <a:pt x="1454569" y="230251"/>
                  </a:lnTo>
                  <a:lnTo>
                    <a:pt x="1411859" y="216750"/>
                  </a:lnTo>
                  <a:lnTo>
                    <a:pt x="1365707" y="212051"/>
                  </a:lnTo>
                  <a:lnTo>
                    <a:pt x="1325956" y="215430"/>
                  </a:lnTo>
                  <a:lnTo>
                    <a:pt x="1289570" y="225348"/>
                  </a:lnTo>
                  <a:lnTo>
                    <a:pt x="1256398" y="241477"/>
                  </a:lnTo>
                  <a:lnTo>
                    <a:pt x="1226248" y="263461"/>
                  </a:lnTo>
                  <a:lnTo>
                    <a:pt x="1226248" y="221284"/>
                  </a:lnTo>
                  <a:lnTo>
                    <a:pt x="1120216" y="221284"/>
                  </a:lnTo>
                  <a:lnTo>
                    <a:pt x="1120216" y="815962"/>
                  </a:lnTo>
                  <a:lnTo>
                    <a:pt x="1230858" y="815962"/>
                  </a:lnTo>
                  <a:lnTo>
                    <a:pt x="1230858" y="634758"/>
                  </a:lnTo>
                  <a:lnTo>
                    <a:pt x="1260195" y="655104"/>
                  </a:lnTo>
                  <a:lnTo>
                    <a:pt x="1292352" y="670001"/>
                  </a:lnTo>
                  <a:lnTo>
                    <a:pt x="1327467" y="679157"/>
                  </a:lnTo>
                  <a:lnTo>
                    <a:pt x="1365707" y="682269"/>
                  </a:lnTo>
                  <a:lnTo>
                    <a:pt x="1411859" y="677570"/>
                  </a:lnTo>
                  <a:lnTo>
                    <a:pt x="1454569" y="664083"/>
                  </a:lnTo>
                  <a:lnTo>
                    <a:pt x="1493012" y="642645"/>
                  </a:lnTo>
                  <a:lnTo>
                    <a:pt x="1502244" y="634758"/>
                  </a:lnTo>
                  <a:lnTo>
                    <a:pt x="1526349" y="614172"/>
                  </a:lnTo>
                  <a:lnTo>
                    <a:pt x="1539925" y="596988"/>
                  </a:lnTo>
                  <a:lnTo>
                    <a:pt x="1553730" y="579501"/>
                  </a:lnTo>
                  <a:lnTo>
                    <a:pt x="1574330" y="539534"/>
                  </a:lnTo>
                  <a:lnTo>
                    <a:pt x="1587296" y="495122"/>
                  </a:lnTo>
                  <a:lnTo>
                    <a:pt x="1591805" y="447167"/>
                  </a:lnTo>
                  <a:close/>
                </a:path>
                <a:path w="2673985" h="922020">
                  <a:moveTo>
                    <a:pt x="2118728" y="221284"/>
                  </a:moveTo>
                  <a:lnTo>
                    <a:pt x="2025142" y="221284"/>
                  </a:lnTo>
                  <a:lnTo>
                    <a:pt x="2025142" y="447167"/>
                  </a:lnTo>
                  <a:lnTo>
                    <a:pt x="2018334" y="495452"/>
                  </a:lnTo>
                  <a:lnTo>
                    <a:pt x="1999170" y="536702"/>
                  </a:lnTo>
                  <a:lnTo>
                    <a:pt x="1969592" y="568782"/>
                  </a:lnTo>
                  <a:lnTo>
                    <a:pt x="1931504" y="589584"/>
                  </a:lnTo>
                  <a:lnTo>
                    <a:pt x="1886851" y="596988"/>
                  </a:lnTo>
                  <a:lnTo>
                    <a:pt x="1842185" y="589584"/>
                  </a:lnTo>
                  <a:lnTo>
                    <a:pt x="1804111" y="568782"/>
                  </a:lnTo>
                  <a:lnTo>
                    <a:pt x="1774520" y="536702"/>
                  </a:lnTo>
                  <a:lnTo>
                    <a:pt x="1755368" y="495452"/>
                  </a:lnTo>
                  <a:lnTo>
                    <a:pt x="1748548" y="447167"/>
                  </a:lnTo>
                  <a:lnTo>
                    <a:pt x="1755368" y="398881"/>
                  </a:lnTo>
                  <a:lnTo>
                    <a:pt x="1774520" y="357632"/>
                  </a:lnTo>
                  <a:lnTo>
                    <a:pt x="1804111" y="325551"/>
                  </a:lnTo>
                  <a:lnTo>
                    <a:pt x="1842185" y="304749"/>
                  </a:lnTo>
                  <a:lnTo>
                    <a:pt x="1886851" y="297345"/>
                  </a:lnTo>
                  <a:lnTo>
                    <a:pt x="1931504" y="304749"/>
                  </a:lnTo>
                  <a:lnTo>
                    <a:pt x="1969592" y="325551"/>
                  </a:lnTo>
                  <a:lnTo>
                    <a:pt x="1999170" y="357632"/>
                  </a:lnTo>
                  <a:lnTo>
                    <a:pt x="2018334" y="398881"/>
                  </a:lnTo>
                  <a:lnTo>
                    <a:pt x="2025142" y="447167"/>
                  </a:lnTo>
                  <a:lnTo>
                    <a:pt x="2025142" y="221284"/>
                  </a:lnTo>
                  <a:lnTo>
                    <a:pt x="2012696" y="221284"/>
                  </a:lnTo>
                  <a:lnTo>
                    <a:pt x="2012696" y="263461"/>
                  </a:lnTo>
                  <a:lnTo>
                    <a:pt x="1982546" y="241477"/>
                  </a:lnTo>
                  <a:lnTo>
                    <a:pt x="1949373" y="225348"/>
                  </a:lnTo>
                  <a:lnTo>
                    <a:pt x="1912988" y="215430"/>
                  </a:lnTo>
                  <a:lnTo>
                    <a:pt x="1873237" y="212051"/>
                  </a:lnTo>
                  <a:lnTo>
                    <a:pt x="1827085" y="216750"/>
                  </a:lnTo>
                  <a:lnTo>
                    <a:pt x="1784375" y="230251"/>
                  </a:lnTo>
                  <a:lnTo>
                    <a:pt x="1745932" y="251675"/>
                  </a:lnTo>
                  <a:lnTo>
                    <a:pt x="1712595" y="280162"/>
                  </a:lnTo>
                  <a:lnTo>
                    <a:pt x="1685213" y="314833"/>
                  </a:lnTo>
                  <a:lnTo>
                    <a:pt x="1664614" y="354799"/>
                  </a:lnTo>
                  <a:lnTo>
                    <a:pt x="1651647" y="399211"/>
                  </a:lnTo>
                  <a:lnTo>
                    <a:pt x="1647139" y="447167"/>
                  </a:lnTo>
                  <a:lnTo>
                    <a:pt x="1651647" y="495122"/>
                  </a:lnTo>
                  <a:lnTo>
                    <a:pt x="1664614" y="539534"/>
                  </a:lnTo>
                  <a:lnTo>
                    <a:pt x="1685213" y="579501"/>
                  </a:lnTo>
                  <a:lnTo>
                    <a:pt x="1712595" y="614172"/>
                  </a:lnTo>
                  <a:lnTo>
                    <a:pt x="1745932" y="642645"/>
                  </a:lnTo>
                  <a:lnTo>
                    <a:pt x="1784375" y="664083"/>
                  </a:lnTo>
                  <a:lnTo>
                    <a:pt x="1827085" y="677570"/>
                  </a:lnTo>
                  <a:lnTo>
                    <a:pt x="1873237" y="682269"/>
                  </a:lnTo>
                  <a:lnTo>
                    <a:pt x="1912988" y="678891"/>
                  </a:lnTo>
                  <a:lnTo>
                    <a:pt x="1949373" y="668972"/>
                  </a:lnTo>
                  <a:lnTo>
                    <a:pt x="1982546" y="652856"/>
                  </a:lnTo>
                  <a:lnTo>
                    <a:pt x="2012696" y="630885"/>
                  </a:lnTo>
                  <a:lnTo>
                    <a:pt x="2012696" y="673061"/>
                  </a:lnTo>
                  <a:lnTo>
                    <a:pt x="2118728" y="673061"/>
                  </a:lnTo>
                  <a:lnTo>
                    <a:pt x="2118728" y="630885"/>
                  </a:lnTo>
                  <a:lnTo>
                    <a:pt x="2118728" y="596988"/>
                  </a:lnTo>
                  <a:lnTo>
                    <a:pt x="2118728" y="297345"/>
                  </a:lnTo>
                  <a:lnTo>
                    <a:pt x="2118728" y="263461"/>
                  </a:lnTo>
                  <a:lnTo>
                    <a:pt x="2118728" y="221284"/>
                  </a:lnTo>
                  <a:close/>
                </a:path>
                <a:path w="2673985" h="922020">
                  <a:moveTo>
                    <a:pt x="2673769" y="221284"/>
                  </a:moveTo>
                  <a:lnTo>
                    <a:pt x="2565476" y="221284"/>
                  </a:lnTo>
                  <a:lnTo>
                    <a:pt x="2437206" y="513461"/>
                  </a:lnTo>
                  <a:lnTo>
                    <a:pt x="2292121" y="221284"/>
                  </a:lnTo>
                  <a:lnTo>
                    <a:pt x="2180501" y="221284"/>
                  </a:lnTo>
                  <a:lnTo>
                    <a:pt x="2386101" y="626668"/>
                  </a:lnTo>
                  <a:lnTo>
                    <a:pt x="2301354" y="815962"/>
                  </a:lnTo>
                  <a:lnTo>
                    <a:pt x="2409672" y="815962"/>
                  </a:lnTo>
                  <a:lnTo>
                    <a:pt x="2544013" y="513461"/>
                  </a:lnTo>
                  <a:lnTo>
                    <a:pt x="2673769" y="22128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047088" y="720261"/>
            <a:ext cx="2955290" cy="12820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8250" b="1" spc="45" dirty="0">
                <a:solidFill>
                  <a:srgbClr val="FFFFFF"/>
                </a:solidFill>
                <a:latin typeface="Tahoma"/>
                <a:cs typeface="Tahoma"/>
              </a:rPr>
              <a:t>E.O.D</a:t>
            </a:r>
            <a:endParaRPr sz="825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46669" y="2058869"/>
            <a:ext cx="9152890" cy="19939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3300" b="0" spc="4600" dirty="0">
                <a:solidFill>
                  <a:srgbClr val="FFFFFF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Tekton Pro LightExt"/>
              </a:rPr>
              <a:t>-</a:t>
            </a:r>
            <a:endParaRPr sz="3300" dirty="0">
              <a:latin typeface="나눔스퀘어" panose="020B0600000101010101" pitchFamily="50" charset="-127"/>
              <a:ea typeface="나눔스퀘어" panose="020B0600000101010101" pitchFamily="50" charset="-127"/>
              <a:cs typeface="Tekton Pro LightExt"/>
            </a:endParaRPr>
          </a:p>
          <a:p>
            <a:pPr marR="16510">
              <a:lnSpc>
                <a:spcPct val="124900"/>
              </a:lnSpc>
              <a:spcBef>
                <a:spcPts val="1645"/>
              </a:spcBef>
            </a:pPr>
            <a:r>
              <a:rPr sz="3300" spc="-420" dirty="0">
                <a:solidFill>
                  <a:srgbClr val="FFFFFF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Dotum"/>
              </a:rPr>
              <a:t>기타</a:t>
            </a:r>
            <a:r>
              <a:rPr sz="3300" spc="-335" dirty="0">
                <a:solidFill>
                  <a:srgbClr val="FFFFFF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Dotum"/>
              </a:rPr>
              <a:t> </a:t>
            </a:r>
            <a:r>
              <a:rPr sz="3300" spc="-345" dirty="0">
                <a:solidFill>
                  <a:srgbClr val="FFFFFF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Dotum"/>
              </a:rPr>
              <a:t>궁금한</a:t>
            </a:r>
            <a:r>
              <a:rPr sz="3300" spc="-335" dirty="0">
                <a:solidFill>
                  <a:srgbClr val="FFFFFF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Dotum"/>
              </a:rPr>
              <a:t> </a:t>
            </a:r>
            <a:r>
              <a:rPr sz="3300" spc="-385" dirty="0">
                <a:solidFill>
                  <a:srgbClr val="FFFFFF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Dotum"/>
              </a:rPr>
              <a:t>점은</a:t>
            </a:r>
            <a:r>
              <a:rPr sz="3300" spc="-335" dirty="0">
                <a:solidFill>
                  <a:srgbClr val="FFFFFF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Dotum"/>
              </a:rPr>
              <a:t> </a:t>
            </a:r>
            <a:r>
              <a:rPr sz="3300" b="1" spc="-165" dirty="0">
                <a:solidFill>
                  <a:srgbClr val="FFFFFF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네이버페이</a:t>
            </a:r>
            <a:r>
              <a:rPr sz="3300" b="1" spc="-130" dirty="0">
                <a:solidFill>
                  <a:srgbClr val="FFFFFF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 </a:t>
            </a:r>
            <a:r>
              <a:rPr sz="3300" b="1" spc="-90" dirty="0">
                <a:solidFill>
                  <a:srgbClr val="FFFFFF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가맹점</a:t>
            </a:r>
            <a:r>
              <a:rPr sz="3300" b="1" spc="-125" dirty="0">
                <a:solidFill>
                  <a:srgbClr val="FFFFFF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 </a:t>
            </a:r>
            <a:r>
              <a:rPr sz="3300" b="1" spc="-165" dirty="0">
                <a:solidFill>
                  <a:srgbClr val="FFFFFF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고객센터</a:t>
            </a:r>
            <a:r>
              <a:rPr sz="3300" b="1" spc="-130" dirty="0">
                <a:solidFill>
                  <a:srgbClr val="FFFFFF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 </a:t>
            </a:r>
            <a:r>
              <a:rPr sz="3300" b="1" spc="-330" dirty="0">
                <a:solidFill>
                  <a:srgbClr val="FFFFFF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톡톡</a:t>
            </a:r>
            <a:r>
              <a:rPr sz="3300" spc="-330" dirty="0">
                <a:solidFill>
                  <a:srgbClr val="FFFFFF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Dotum"/>
              </a:rPr>
              <a:t>이나 </a:t>
            </a:r>
            <a:r>
              <a:rPr sz="3300" b="1" spc="235" dirty="0">
                <a:solidFill>
                  <a:srgbClr val="FFFFFF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1:1</a:t>
            </a:r>
            <a:r>
              <a:rPr sz="3300" b="1" spc="-130" dirty="0">
                <a:solidFill>
                  <a:srgbClr val="FFFFFF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 </a:t>
            </a:r>
            <a:r>
              <a:rPr sz="3300" b="1" spc="-229" dirty="0">
                <a:solidFill>
                  <a:srgbClr val="FFFFFF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문의하기</a:t>
            </a:r>
            <a:r>
              <a:rPr sz="3300" spc="-229" dirty="0">
                <a:solidFill>
                  <a:srgbClr val="FFFFFF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Dotum"/>
              </a:rPr>
              <a:t>로</a:t>
            </a:r>
            <a:r>
              <a:rPr sz="3300" spc="-335" dirty="0">
                <a:solidFill>
                  <a:srgbClr val="FFFFFF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Dotum"/>
              </a:rPr>
              <a:t> </a:t>
            </a:r>
            <a:r>
              <a:rPr sz="3300" spc="-425" dirty="0">
                <a:solidFill>
                  <a:srgbClr val="FFFFFF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Dotum"/>
              </a:rPr>
              <a:t>연락</a:t>
            </a:r>
            <a:r>
              <a:rPr sz="3300" spc="-335" dirty="0">
                <a:solidFill>
                  <a:srgbClr val="FFFFFF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Dotum"/>
              </a:rPr>
              <a:t> </a:t>
            </a:r>
            <a:r>
              <a:rPr sz="3300" spc="-420" dirty="0">
                <a:solidFill>
                  <a:srgbClr val="FFFFFF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Dotum"/>
              </a:rPr>
              <a:t>주시면</a:t>
            </a:r>
            <a:r>
              <a:rPr sz="3300" spc="-335" dirty="0">
                <a:solidFill>
                  <a:srgbClr val="FFFFFF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Dotum"/>
              </a:rPr>
              <a:t> </a:t>
            </a:r>
            <a:r>
              <a:rPr sz="3300" spc="-434" dirty="0">
                <a:solidFill>
                  <a:srgbClr val="FFFFFF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Dotum"/>
              </a:rPr>
              <a:t>친절히</a:t>
            </a:r>
            <a:r>
              <a:rPr sz="3300" spc="-335" dirty="0">
                <a:solidFill>
                  <a:srgbClr val="FFFFFF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Dotum"/>
              </a:rPr>
              <a:t> </a:t>
            </a:r>
            <a:r>
              <a:rPr sz="3300" spc="-350" dirty="0">
                <a:solidFill>
                  <a:srgbClr val="FFFFFF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Dotum"/>
              </a:rPr>
              <a:t>답변</a:t>
            </a:r>
            <a:r>
              <a:rPr sz="3300" spc="-335" dirty="0">
                <a:solidFill>
                  <a:srgbClr val="FFFFFF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Dotum"/>
              </a:rPr>
              <a:t> </a:t>
            </a:r>
            <a:r>
              <a:rPr sz="3300" spc="-484" dirty="0">
                <a:solidFill>
                  <a:srgbClr val="FFFFFF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Dotum"/>
              </a:rPr>
              <a:t>드리겠습니다.</a:t>
            </a:r>
            <a:endParaRPr sz="3300" dirty="0">
              <a:latin typeface="나눔스퀘어" panose="020B0600000101010101" pitchFamily="50" charset="-127"/>
              <a:ea typeface="나눔스퀘어" panose="020B0600000101010101" pitchFamily="50" charset="-127"/>
              <a:cs typeface="Dotum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pc="5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2.</a:t>
            </a:r>
            <a:r>
              <a:rPr spc="-22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spc="-5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주문형</a:t>
            </a:r>
            <a:r>
              <a:rPr spc="-215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spc="-7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가맹점</a:t>
            </a:r>
            <a:r>
              <a:rPr spc="-204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spc="-1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가입</a:t>
            </a:r>
            <a:r>
              <a:rPr spc="-215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spc="-25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조건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034388" y="10228575"/>
            <a:ext cx="560070" cy="4025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125"/>
              </a:lnSpc>
            </a:pPr>
            <a:r>
              <a:rPr sz="2950" b="1" spc="195" dirty="0">
                <a:solidFill>
                  <a:srgbClr val="D9D9D9"/>
                </a:solidFill>
                <a:latin typeface="Tahoma"/>
                <a:cs typeface="Tahoma"/>
              </a:rPr>
              <a:t>04</a:t>
            </a:r>
            <a:endParaRPr sz="2950">
              <a:latin typeface="Tahoma"/>
              <a:cs typeface="Tahoma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xfrm>
            <a:off x="1580659" y="10272014"/>
            <a:ext cx="6642591" cy="28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664">
              <a:lnSpc>
                <a:spcPts val="2170"/>
              </a:lnSpc>
            </a:pPr>
            <a:r>
              <a:rPr spc="-80" dirty="0"/>
              <a:t>네이버페이</a:t>
            </a:r>
            <a:r>
              <a:rPr spc="-120" dirty="0"/>
              <a:t> </a:t>
            </a:r>
            <a:r>
              <a:rPr spc="-30" dirty="0"/>
              <a:t>주문형</a:t>
            </a:r>
            <a:r>
              <a:rPr spc="-120" dirty="0"/>
              <a:t> </a:t>
            </a:r>
            <a:r>
              <a:rPr spc="-50" dirty="0"/>
              <a:t>가입과</a:t>
            </a:r>
            <a:r>
              <a:rPr spc="-120" dirty="0"/>
              <a:t> </a:t>
            </a:r>
            <a:r>
              <a:rPr spc="-35" dirty="0"/>
              <a:t>심사,</a:t>
            </a:r>
            <a:r>
              <a:rPr spc="-120" dirty="0"/>
              <a:t> </a:t>
            </a:r>
            <a:r>
              <a:rPr spc="-45" dirty="0"/>
              <a:t>취급</a:t>
            </a:r>
            <a:r>
              <a:rPr spc="-120" dirty="0"/>
              <a:t> </a:t>
            </a:r>
            <a:r>
              <a:rPr spc="-75" dirty="0"/>
              <a:t>불가</a:t>
            </a:r>
            <a:r>
              <a:rPr spc="-120" dirty="0"/>
              <a:t> </a:t>
            </a:r>
            <a:r>
              <a:rPr spc="-45" dirty="0"/>
              <a:t>상품</a:t>
            </a:r>
            <a:r>
              <a:rPr spc="-120" dirty="0"/>
              <a:t> </a:t>
            </a:r>
            <a:r>
              <a:rPr dirty="0"/>
              <a:t>및</a:t>
            </a:r>
            <a:r>
              <a:rPr spc="-120" dirty="0"/>
              <a:t> </a:t>
            </a:r>
            <a:r>
              <a:rPr spc="-85" dirty="0"/>
              <a:t>페널티</a:t>
            </a:r>
            <a:r>
              <a:rPr spc="-120" dirty="0"/>
              <a:t> </a:t>
            </a:r>
            <a:r>
              <a:rPr spc="-25" dirty="0"/>
              <a:t>기준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34388" y="2193517"/>
            <a:ext cx="15570835" cy="1282065"/>
          </a:xfrm>
          <a:prstGeom prst="rect">
            <a:avLst/>
          </a:prstGeom>
        </p:spPr>
        <p:txBody>
          <a:bodyPr vert="horz" wrap="square" lIns="0" tIns="1377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85"/>
              </a:spcBef>
            </a:pPr>
            <a:r>
              <a:rPr sz="3300" b="1" spc="-27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주문형(일반)</a:t>
            </a:r>
            <a:r>
              <a:rPr sz="3300" b="1" spc="-22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 </a:t>
            </a:r>
            <a:r>
              <a:rPr sz="3300" b="1" spc="-13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가맹점</a:t>
            </a:r>
            <a:r>
              <a:rPr sz="3300" b="1" spc="-21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 </a:t>
            </a:r>
            <a:r>
              <a:rPr sz="3300" b="1" spc="-15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회원</a:t>
            </a:r>
            <a:r>
              <a:rPr sz="3300" b="1" spc="-22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 </a:t>
            </a:r>
            <a:r>
              <a:rPr sz="3300" b="1" spc="-14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가입을</a:t>
            </a:r>
            <a:r>
              <a:rPr sz="3300" b="1" spc="-21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 </a:t>
            </a:r>
            <a:r>
              <a:rPr sz="3300" b="1" spc="-15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위해서는</a:t>
            </a:r>
            <a:r>
              <a:rPr sz="3300" b="1" spc="-22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 </a:t>
            </a:r>
            <a:r>
              <a:rPr sz="3300" b="1" spc="-13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아래의</a:t>
            </a:r>
            <a:r>
              <a:rPr sz="3300" b="1" spc="-21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 </a:t>
            </a:r>
            <a:r>
              <a:rPr sz="3300" b="1" spc="-204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조건이</a:t>
            </a:r>
            <a:r>
              <a:rPr sz="3300" b="1" spc="-22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 </a:t>
            </a:r>
            <a:r>
              <a:rPr sz="3300" b="1" spc="-204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만족되어야</a:t>
            </a:r>
            <a:r>
              <a:rPr sz="3300" b="1" spc="-21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 </a:t>
            </a:r>
            <a:r>
              <a:rPr sz="3300" b="1" spc="-2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합니다.</a:t>
            </a:r>
            <a:endParaRPr sz="3300">
              <a:latin typeface="나눔스퀘어 ExtraBold" panose="020B0600000101010101" pitchFamily="50" charset="-127"/>
              <a:ea typeface="나눔스퀘어 ExtraBold" panose="020B0600000101010101" pitchFamily="50" charset="-127"/>
              <a:cs typeface="Adobe Clean Han Black"/>
            </a:endParaRPr>
          </a:p>
          <a:p>
            <a:pPr marL="12700">
              <a:lnSpc>
                <a:spcPct val="100000"/>
              </a:lnSpc>
              <a:spcBef>
                <a:spcPts val="990"/>
              </a:spcBef>
            </a:pPr>
            <a:r>
              <a:rPr sz="3300" b="1" spc="-114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담당자</a:t>
            </a:r>
            <a:r>
              <a:rPr sz="3300" b="1" spc="-22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 </a:t>
            </a:r>
            <a:r>
              <a:rPr sz="3300" b="1" spc="-13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심사</a:t>
            </a:r>
            <a:r>
              <a:rPr sz="3300" b="1" spc="-22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 </a:t>
            </a:r>
            <a:r>
              <a:rPr sz="3300" b="1" spc="-7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후</a:t>
            </a:r>
            <a:r>
              <a:rPr sz="3300" b="1" spc="-22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 </a:t>
            </a:r>
            <a:r>
              <a:rPr sz="3300" b="1" spc="-9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아래</a:t>
            </a:r>
            <a:r>
              <a:rPr sz="3300" b="1" spc="-22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 </a:t>
            </a:r>
            <a:r>
              <a:rPr sz="3300" b="1" spc="-15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조건</a:t>
            </a:r>
            <a:r>
              <a:rPr sz="3300" b="1" spc="-22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 </a:t>
            </a:r>
            <a:r>
              <a:rPr sz="3300" b="1" spc="-7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중</a:t>
            </a:r>
            <a:r>
              <a:rPr sz="3300" b="1" spc="-22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 </a:t>
            </a:r>
            <a:r>
              <a:rPr sz="3300" b="1" spc="-19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만족하지</a:t>
            </a:r>
            <a:r>
              <a:rPr sz="3300" b="1" spc="-22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 </a:t>
            </a:r>
            <a:r>
              <a:rPr sz="3300" b="1" spc="-12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않는</a:t>
            </a:r>
            <a:r>
              <a:rPr sz="3300" b="1" spc="-22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 </a:t>
            </a:r>
            <a:r>
              <a:rPr sz="3300" b="1" spc="-204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조건이</a:t>
            </a:r>
            <a:r>
              <a:rPr sz="3300" b="1" spc="-22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 </a:t>
            </a:r>
            <a:r>
              <a:rPr sz="3300" b="1" spc="-15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있는</a:t>
            </a:r>
            <a:r>
              <a:rPr sz="3300" b="1" spc="-22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 </a:t>
            </a:r>
            <a:r>
              <a:rPr sz="3300" b="1" spc="-14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경우,</a:t>
            </a:r>
            <a:r>
              <a:rPr sz="3300" b="1" spc="-22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 </a:t>
            </a:r>
            <a:r>
              <a:rPr sz="3300" b="1" spc="-17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가입이</a:t>
            </a:r>
            <a:r>
              <a:rPr sz="3300" b="1" spc="-22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 </a:t>
            </a:r>
            <a:r>
              <a:rPr sz="3300" b="1" spc="-19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승인되지</a:t>
            </a:r>
            <a:r>
              <a:rPr sz="3300" b="1" spc="-22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 </a:t>
            </a:r>
            <a:r>
              <a:rPr sz="3300" b="1" spc="-14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않을</a:t>
            </a:r>
            <a:r>
              <a:rPr sz="3300" b="1" spc="-22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 </a:t>
            </a:r>
            <a:r>
              <a:rPr sz="3300" b="1" spc="-7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수</a:t>
            </a:r>
            <a:r>
              <a:rPr sz="3300" b="1" spc="-22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 </a:t>
            </a:r>
            <a:r>
              <a:rPr sz="3300" b="1" spc="-2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있습니다.</a:t>
            </a:r>
            <a:endParaRPr sz="3300">
              <a:latin typeface="나눔스퀘어 ExtraBold" panose="020B0600000101010101" pitchFamily="50" charset="-127"/>
              <a:ea typeface="나눔스퀘어 ExtraBold" panose="020B0600000101010101" pitchFamily="50" charset="-127"/>
              <a:cs typeface="Adobe Clean Han Black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3031140"/>
              </p:ext>
            </p:extLst>
          </p:nvPr>
        </p:nvGraphicFramePr>
        <p:xfrm>
          <a:off x="1047088" y="3978936"/>
          <a:ext cx="18009870" cy="57473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996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102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249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50" dirty="0"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endParaRPr sz="1650" dirty="0"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Times New Roman"/>
                      </a:endParaRPr>
                    </a:p>
                    <a:p>
                      <a:pPr marL="575310">
                        <a:lnSpc>
                          <a:spcPct val="100000"/>
                        </a:lnSpc>
                      </a:pPr>
                      <a:r>
                        <a:rPr sz="1650" b="1" spc="13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Adobe Clean Han Black"/>
                        </a:rPr>
                        <a:t>1.</a:t>
                      </a:r>
                      <a:r>
                        <a:rPr sz="1650" b="1" spc="-11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Adobe Clean Han Black"/>
                        </a:rPr>
                        <a:t> </a:t>
                      </a:r>
                      <a:r>
                        <a:rPr sz="1650" b="1" spc="-7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Adobe Clean Han Black"/>
                        </a:rPr>
                        <a:t>쇼핑몰</a:t>
                      </a:r>
                      <a:r>
                        <a:rPr sz="1650" b="1" spc="-10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Adobe Clean Han Black"/>
                        </a:rPr>
                        <a:t> </a:t>
                      </a:r>
                      <a:r>
                        <a:rPr sz="1650" b="1" spc="-2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Adobe Clean Han Black"/>
                        </a:rPr>
                        <a:t>존재</a:t>
                      </a:r>
                      <a:r>
                        <a:rPr sz="1650" b="1" spc="-10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Adobe Clean Han Black"/>
                        </a:rPr>
                        <a:t> </a:t>
                      </a:r>
                      <a:r>
                        <a:rPr sz="1650" b="1" spc="-2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Adobe Clean Han Black"/>
                        </a:rPr>
                        <a:t>여부</a:t>
                      </a:r>
                      <a:endParaRPr sz="1650" dirty="0"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Adobe Clean Han Black"/>
                      </a:endParaRPr>
                    </a:p>
                  </a:txBody>
                  <a:tcPr marL="0" marR="0" marT="0" marB="0">
                    <a:lnR w="3175">
                      <a:solidFill>
                        <a:srgbClr val="1E1E1E"/>
                      </a:solidFill>
                      <a:prstDash val="solid"/>
                    </a:lnR>
                    <a:lnT w="12700">
                      <a:solidFill>
                        <a:srgbClr val="1E1E1E"/>
                      </a:solidFill>
                      <a:prstDash val="solid"/>
                    </a:lnT>
                    <a:lnB w="3175">
                      <a:solidFill>
                        <a:srgbClr val="1E1E1E"/>
                      </a:solidFill>
                      <a:prstDash val="solid"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90"/>
                        </a:spcBef>
                      </a:pPr>
                      <a:endParaRPr sz="1650" dirty="0"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Times New Roman"/>
                      </a:endParaRPr>
                    </a:p>
                    <a:p>
                      <a:pPr marL="576580" marR="4906010">
                        <a:lnSpc>
                          <a:spcPct val="124900"/>
                        </a:lnSpc>
                      </a:pPr>
                      <a:r>
                        <a:rPr sz="1650" b="1" spc="-26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네이버페이</a:t>
                      </a:r>
                      <a:r>
                        <a:rPr sz="1650" b="1" spc="-31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2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주문형</a:t>
                      </a:r>
                      <a:r>
                        <a:rPr sz="1650" b="1" spc="-31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29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가맹점</a:t>
                      </a:r>
                      <a:r>
                        <a:rPr sz="1650" b="1" spc="-31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2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가입을</a:t>
                      </a:r>
                      <a:r>
                        <a:rPr sz="1650" b="1" spc="-31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4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위해서는</a:t>
                      </a:r>
                      <a:r>
                        <a:rPr sz="1650" b="1" spc="-31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04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쇼핑몰(PC/모바일웹</a:t>
                      </a:r>
                      <a:r>
                        <a:rPr sz="1650" b="1" spc="-31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29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또는</a:t>
                      </a:r>
                      <a:r>
                        <a:rPr sz="1650" b="1" spc="-31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19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앱)를</a:t>
                      </a:r>
                      <a:r>
                        <a:rPr sz="1650" b="1" spc="-31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6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운영하고</a:t>
                      </a:r>
                      <a:r>
                        <a:rPr sz="1650" b="1" spc="-31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54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있어야</a:t>
                      </a:r>
                      <a:r>
                        <a:rPr sz="1650" b="1" spc="-31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하며, </a:t>
                      </a:r>
                      <a:r>
                        <a:rPr sz="1650" b="1" spc="-19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PC/모바일웹과</a:t>
                      </a:r>
                      <a:r>
                        <a:rPr sz="1650" b="1" spc="-32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2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앱을</a:t>
                      </a:r>
                      <a:r>
                        <a:rPr sz="1650" b="1" spc="-32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2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모두</a:t>
                      </a:r>
                      <a:r>
                        <a:rPr sz="1650" b="1" spc="-31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3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운영하는</a:t>
                      </a:r>
                      <a:r>
                        <a:rPr sz="1650" b="1" spc="-32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2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경우</a:t>
                      </a:r>
                      <a:r>
                        <a:rPr sz="1650" b="1" spc="-31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18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PC/모바일웹</a:t>
                      </a:r>
                      <a:r>
                        <a:rPr sz="1650" b="1" spc="-32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2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연동</a:t>
                      </a:r>
                      <a:r>
                        <a:rPr sz="1650" b="1" spc="-31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04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필수,</a:t>
                      </a:r>
                      <a:r>
                        <a:rPr sz="1650" b="1" spc="-32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2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앱은</a:t>
                      </a:r>
                      <a:r>
                        <a:rPr sz="1650" b="1" spc="-31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4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선택적으로</a:t>
                      </a:r>
                      <a:r>
                        <a:rPr sz="1650" b="1" spc="-32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4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연동할</a:t>
                      </a:r>
                      <a:r>
                        <a:rPr sz="1650" b="1" spc="-31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16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수</a:t>
                      </a:r>
                      <a:r>
                        <a:rPr sz="1650" b="1" spc="-32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8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있습니다.</a:t>
                      </a:r>
                      <a:endParaRPr sz="1650" dirty="0"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Malgun Gothic"/>
                      </a:endParaRPr>
                    </a:p>
                  </a:txBody>
                  <a:tcPr marL="0" marR="0" marT="100330" marB="0">
                    <a:lnL w="3175">
                      <a:solidFill>
                        <a:srgbClr val="1E1E1E"/>
                      </a:solidFill>
                      <a:prstDash val="solid"/>
                    </a:lnL>
                    <a:lnT w="12700">
                      <a:solidFill>
                        <a:srgbClr val="1E1E1E"/>
                      </a:solidFill>
                      <a:prstDash val="solid"/>
                    </a:lnT>
                    <a:lnB w="3175">
                      <a:solidFill>
                        <a:srgbClr val="1E1E1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370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50"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735"/>
                        </a:spcBef>
                      </a:pPr>
                      <a:endParaRPr sz="1650"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Times New Roman"/>
                      </a:endParaRPr>
                    </a:p>
                    <a:p>
                      <a:pPr marL="575310">
                        <a:lnSpc>
                          <a:spcPct val="100000"/>
                        </a:lnSpc>
                      </a:pPr>
                      <a:r>
                        <a:rPr sz="1650" b="1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Adobe Clean Han Black"/>
                        </a:rPr>
                        <a:t>2.</a:t>
                      </a:r>
                      <a:r>
                        <a:rPr sz="1650" b="1" spc="-9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Adobe Clean Han Black"/>
                        </a:rPr>
                        <a:t> </a:t>
                      </a:r>
                      <a:r>
                        <a:rPr sz="1650" b="1" spc="-8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Adobe Clean Han Black"/>
                        </a:rPr>
                        <a:t>네이버페이</a:t>
                      </a:r>
                      <a:r>
                        <a:rPr sz="1650" b="1" spc="-9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Adobe Clean Han Black"/>
                        </a:rPr>
                        <a:t> </a:t>
                      </a:r>
                      <a:r>
                        <a:rPr sz="1650" b="1" spc="-5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Adobe Clean Han Black"/>
                        </a:rPr>
                        <a:t>취급</a:t>
                      </a:r>
                      <a:r>
                        <a:rPr sz="1650" b="1" spc="-9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Adobe Clean Han Black"/>
                        </a:rPr>
                        <a:t> </a:t>
                      </a:r>
                      <a:r>
                        <a:rPr sz="1650" b="1" spc="-8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Adobe Clean Han Black"/>
                        </a:rPr>
                        <a:t>불가</a:t>
                      </a:r>
                      <a:r>
                        <a:rPr sz="1650" b="1" spc="-9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Adobe Clean Han Black"/>
                        </a:rPr>
                        <a:t> </a:t>
                      </a:r>
                      <a:r>
                        <a:rPr sz="1650" b="1" spc="-6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Adobe Clean Han Black"/>
                        </a:rPr>
                        <a:t>상품</a:t>
                      </a:r>
                      <a:r>
                        <a:rPr sz="1650" b="1" spc="-9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Adobe Clean Han Black"/>
                        </a:rPr>
                        <a:t> </a:t>
                      </a:r>
                      <a:r>
                        <a:rPr sz="1650" b="1" spc="-5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Adobe Clean Han Black"/>
                        </a:rPr>
                        <a:t>기준</a:t>
                      </a:r>
                      <a:r>
                        <a:rPr sz="1650" b="1" spc="-9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Adobe Clean Han Black"/>
                        </a:rPr>
                        <a:t> </a:t>
                      </a:r>
                      <a:r>
                        <a:rPr sz="1650" b="1" spc="-3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Adobe Clean Han Black"/>
                        </a:rPr>
                        <a:t>여부</a:t>
                      </a:r>
                      <a:endParaRPr sz="1650"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Adobe Clean Han Black"/>
                      </a:endParaRPr>
                    </a:p>
                  </a:txBody>
                  <a:tcPr marL="0" marR="0" marT="0" marB="0">
                    <a:lnR w="3175">
                      <a:solidFill>
                        <a:srgbClr val="1E1E1E"/>
                      </a:solidFill>
                      <a:prstDash val="solid"/>
                    </a:lnR>
                    <a:lnT w="3175">
                      <a:solidFill>
                        <a:srgbClr val="1E1E1E"/>
                      </a:solidFill>
                      <a:prstDash val="solid"/>
                    </a:lnT>
                    <a:lnB w="3175">
                      <a:solidFill>
                        <a:srgbClr val="1E1E1E"/>
                      </a:solidFill>
                      <a:prstDash val="solid"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00"/>
                        </a:spcBef>
                      </a:pPr>
                      <a:endParaRPr sz="1650" dirty="0"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Times New Roman"/>
                      </a:endParaRPr>
                    </a:p>
                    <a:p>
                      <a:pPr marL="576580" marR="6159500">
                        <a:lnSpc>
                          <a:spcPct val="124900"/>
                        </a:lnSpc>
                        <a:spcBef>
                          <a:spcPts val="5"/>
                        </a:spcBef>
                      </a:pPr>
                      <a:r>
                        <a:rPr sz="1650" b="1" spc="-25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가맹점이</a:t>
                      </a:r>
                      <a:r>
                        <a:rPr sz="1650" b="1" spc="-33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2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취급하는</a:t>
                      </a:r>
                      <a:r>
                        <a:rPr sz="1650" b="1" spc="-33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29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상품이</a:t>
                      </a:r>
                      <a:r>
                        <a:rPr sz="1650" b="1" spc="-33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5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네이버</a:t>
                      </a:r>
                      <a:r>
                        <a:rPr sz="1650" b="1" spc="-33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2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페이</a:t>
                      </a:r>
                      <a:r>
                        <a:rPr sz="1650" b="1" spc="-33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1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취급</a:t>
                      </a:r>
                      <a:r>
                        <a:rPr sz="1650" b="1" spc="-32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4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불가</a:t>
                      </a:r>
                      <a:r>
                        <a:rPr sz="1650" b="1" spc="-33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29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상품</a:t>
                      </a:r>
                      <a:r>
                        <a:rPr sz="1650" b="1" spc="-33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29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기준에</a:t>
                      </a:r>
                      <a:r>
                        <a:rPr sz="1650" b="1" spc="-33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54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부합하지</a:t>
                      </a:r>
                      <a:r>
                        <a:rPr sz="1650" b="1" spc="-33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0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않아야</a:t>
                      </a:r>
                      <a:r>
                        <a:rPr sz="1650" b="1" spc="-32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6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합니다. </a:t>
                      </a:r>
                      <a:r>
                        <a:rPr sz="1650" b="1" u="sng" spc="-250" dirty="0">
                          <a:solidFill>
                            <a:srgbClr val="4F5CD6"/>
                          </a:solidFill>
                          <a:uFill>
                            <a:solidFill>
                              <a:srgbClr val="4F5CD6"/>
                            </a:solidFill>
                          </a:u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  <a:hlinkClick r:id="rId2"/>
                        </a:rPr>
                        <a:t>취급불가</a:t>
                      </a:r>
                      <a:r>
                        <a:rPr sz="1650" b="1" u="sng" spc="-310" dirty="0">
                          <a:solidFill>
                            <a:srgbClr val="4F5CD6"/>
                          </a:solidFill>
                          <a:uFill>
                            <a:solidFill>
                              <a:srgbClr val="4F5CD6"/>
                            </a:solidFill>
                          </a:u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  <a:hlinkClick r:id="rId2"/>
                        </a:rPr>
                        <a:t> </a:t>
                      </a:r>
                      <a:r>
                        <a:rPr sz="1650" b="1" u="sng" spc="-229" dirty="0">
                          <a:solidFill>
                            <a:srgbClr val="4F5CD6"/>
                          </a:solidFill>
                          <a:uFill>
                            <a:solidFill>
                              <a:srgbClr val="4F5CD6"/>
                            </a:solidFill>
                          </a:u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  <a:hlinkClick r:id="rId2"/>
                        </a:rPr>
                        <a:t>상품</a:t>
                      </a:r>
                      <a:r>
                        <a:rPr sz="1650" b="1" u="sng" spc="-310" dirty="0">
                          <a:solidFill>
                            <a:srgbClr val="4F5CD6"/>
                          </a:solidFill>
                          <a:uFill>
                            <a:solidFill>
                              <a:srgbClr val="4F5CD6"/>
                            </a:solidFill>
                          </a:u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  <a:hlinkClick r:id="rId2"/>
                        </a:rPr>
                        <a:t> </a:t>
                      </a:r>
                      <a:r>
                        <a:rPr sz="1650" b="1" u="sng" spc="-245" dirty="0">
                          <a:solidFill>
                            <a:srgbClr val="4F5CD6"/>
                          </a:solidFill>
                          <a:uFill>
                            <a:solidFill>
                              <a:srgbClr val="4F5CD6"/>
                            </a:solidFill>
                          </a:u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  <a:hlinkClick r:id="rId2"/>
                        </a:rPr>
                        <a:t>자세히</a:t>
                      </a:r>
                      <a:r>
                        <a:rPr sz="1650" b="1" u="sng" spc="-310" dirty="0">
                          <a:solidFill>
                            <a:srgbClr val="4F5CD6"/>
                          </a:solidFill>
                          <a:uFill>
                            <a:solidFill>
                              <a:srgbClr val="4F5CD6"/>
                            </a:solidFill>
                          </a:u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  <a:hlinkClick r:id="rId2"/>
                        </a:rPr>
                        <a:t> </a:t>
                      </a:r>
                      <a:r>
                        <a:rPr sz="1650" b="1" u="sng" spc="-275" dirty="0">
                          <a:solidFill>
                            <a:srgbClr val="4F5CD6"/>
                          </a:solidFill>
                          <a:uFill>
                            <a:solidFill>
                              <a:srgbClr val="4F5CD6"/>
                            </a:solidFill>
                          </a:u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  <a:hlinkClick r:id="rId2"/>
                        </a:rPr>
                        <a:t>보기</a:t>
                      </a:r>
                      <a:r>
                        <a:rPr sz="1650" b="1" u="sng" spc="-50" dirty="0">
                          <a:solidFill>
                            <a:srgbClr val="4F5CD6"/>
                          </a:solidFill>
                          <a:uFill>
                            <a:solidFill>
                              <a:srgbClr val="4F5CD6"/>
                            </a:solidFill>
                          </a:u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  <a:hlinkClick r:id="rId2"/>
                        </a:rPr>
                        <a:t>》</a:t>
                      </a:r>
                      <a:endParaRPr sz="1650" dirty="0"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Malgun Gothic"/>
                      </a:endParaRPr>
                    </a:p>
                  </a:txBody>
                  <a:tcPr marL="0" marR="0" marT="114300" marB="0">
                    <a:lnL w="3175">
                      <a:solidFill>
                        <a:srgbClr val="1E1E1E"/>
                      </a:solidFill>
                      <a:prstDash val="solid"/>
                    </a:lnL>
                    <a:lnT w="3175">
                      <a:solidFill>
                        <a:srgbClr val="1E1E1E"/>
                      </a:solidFill>
                      <a:prstDash val="solid"/>
                    </a:lnT>
                    <a:lnB w="3175">
                      <a:solidFill>
                        <a:srgbClr val="1E1E1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20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25"/>
                        </a:spcBef>
                      </a:pPr>
                      <a:endParaRPr sz="1650"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Times New Roman"/>
                      </a:endParaRPr>
                    </a:p>
                    <a:p>
                      <a:pPr marL="622935" marR="537845" indent="-47625">
                        <a:lnSpc>
                          <a:spcPct val="124900"/>
                        </a:lnSpc>
                      </a:pPr>
                      <a:r>
                        <a:rPr sz="1650" b="1" spc="-2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Adobe Clean Han Black"/>
                        </a:rPr>
                        <a:t>3.</a:t>
                      </a:r>
                      <a:r>
                        <a:rPr sz="1650" b="1" spc="-10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Adobe Clean Han Black"/>
                        </a:rPr>
                        <a:t> </a:t>
                      </a:r>
                      <a:r>
                        <a:rPr sz="1650" b="1" spc="-5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Adobe Clean Han Black"/>
                        </a:rPr>
                        <a:t>통신판매업</a:t>
                      </a:r>
                      <a:r>
                        <a:rPr sz="1650" b="1" spc="-10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Adobe Clean Han Black"/>
                        </a:rPr>
                        <a:t> </a:t>
                      </a:r>
                      <a:r>
                        <a:rPr sz="1650" b="1" spc="-5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Adobe Clean Han Black"/>
                        </a:rPr>
                        <a:t>신고</a:t>
                      </a:r>
                      <a:r>
                        <a:rPr sz="1650" b="1" spc="-10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Adobe Clean Han Black"/>
                        </a:rPr>
                        <a:t> </a:t>
                      </a:r>
                      <a:r>
                        <a:rPr sz="1650" b="1" spc="-6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Adobe Clean Han Black"/>
                        </a:rPr>
                        <a:t>완료</a:t>
                      </a:r>
                      <a:r>
                        <a:rPr sz="1650" b="1" spc="-10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Adobe Clean Han Black"/>
                        </a:rPr>
                        <a:t> </a:t>
                      </a:r>
                      <a:r>
                        <a:rPr sz="1650" b="1" spc="-5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Adobe Clean Han Black"/>
                        </a:rPr>
                        <a:t>및 </a:t>
                      </a:r>
                      <a:r>
                        <a:rPr sz="1650" b="1" spc="-8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Adobe Clean Han Black"/>
                        </a:rPr>
                        <a:t>공정거래위원회에서</a:t>
                      </a:r>
                      <a:r>
                        <a:rPr sz="1650" b="1" spc="-9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Adobe Clean Han Black"/>
                        </a:rPr>
                        <a:t> </a:t>
                      </a:r>
                      <a:r>
                        <a:rPr sz="1650" b="1" spc="-5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Adobe Clean Han Black"/>
                        </a:rPr>
                        <a:t>정상</a:t>
                      </a:r>
                      <a:r>
                        <a:rPr sz="1650" b="1" spc="-8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Adobe Clean Han Black"/>
                        </a:rPr>
                        <a:t> </a:t>
                      </a:r>
                      <a:r>
                        <a:rPr sz="1650" b="1" spc="-3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Adobe Clean Han Black"/>
                        </a:rPr>
                        <a:t>조회</a:t>
                      </a:r>
                      <a:r>
                        <a:rPr sz="1650" b="1" spc="-8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Adobe Clean Han Black"/>
                        </a:rPr>
                        <a:t> </a:t>
                      </a:r>
                      <a:r>
                        <a:rPr sz="1650" b="1" spc="-2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Adobe Clean Han Black"/>
                        </a:rPr>
                        <a:t>가능</a:t>
                      </a:r>
                      <a:r>
                        <a:rPr sz="1650" b="1" spc="-8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Adobe Clean Han Black"/>
                        </a:rPr>
                        <a:t> </a:t>
                      </a:r>
                      <a:r>
                        <a:rPr sz="1650" b="1" spc="-2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Adobe Clean Han Black"/>
                        </a:rPr>
                        <a:t>여부</a:t>
                      </a:r>
                      <a:endParaRPr sz="1650"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Adobe Clean Han Black"/>
                      </a:endParaRPr>
                    </a:p>
                  </a:txBody>
                  <a:tcPr marL="0" marR="0" marT="117475" marB="0">
                    <a:lnR w="3175">
                      <a:solidFill>
                        <a:srgbClr val="1E1E1E"/>
                      </a:solidFill>
                      <a:prstDash val="solid"/>
                    </a:lnR>
                    <a:lnT w="3175">
                      <a:solidFill>
                        <a:srgbClr val="1E1E1E"/>
                      </a:solidFill>
                      <a:prstDash val="solid"/>
                    </a:lnT>
                    <a:lnB w="3175">
                      <a:solidFill>
                        <a:srgbClr val="1E1E1E"/>
                      </a:solidFill>
                      <a:prstDash val="solid"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50" dirty="0"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endParaRPr sz="1650" dirty="0"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Times New Roman"/>
                      </a:endParaRPr>
                    </a:p>
                    <a:p>
                      <a:pPr marL="576580">
                        <a:lnSpc>
                          <a:spcPct val="100000"/>
                        </a:lnSpc>
                      </a:pPr>
                      <a:r>
                        <a:rPr sz="1650" b="1" spc="-27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네이버페이센터</a:t>
                      </a:r>
                      <a:r>
                        <a:rPr sz="1650" b="1" spc="-32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0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가입</a:t>
                      </a:r>
                      <a:r>
                        <a:rPr sz="1650" b="1" spc="-32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29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신청</a:t>
                      </a:r>
                      <a:r>
                        <a:rPr sz="1650" b="1" spc="-32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16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전</a:t>
                      </a:r>
                      <a:r>
                        <a:rPr sz="1650" b="1" spc="-32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4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통신판매업</a:t>
                      </a:r>
                      <a:r>
                        <a:rPr sz="1650" b="1" spc="-32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6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신고를</a:t>
                      </a:r>
                      <a:r>
                        <a:rPr sz="1650" b="1" spc="-32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7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완료하셔야</a:t>
                      </a:r>
                      <a:r>
                        <a:rPr sz="1650" b="1" spc="-32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16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하며,</a:t>
                      </a:r>
                      <a:r>
                        <a:rPr sz="1650" b="1" spc="-32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7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신고된</a:t>
                      </a:r>
                      <a:r>
                        <a:rPr sz="1650" b="1" spc="-32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4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정보는</a:t>
                      </a:r>
                      <a:r>
                        <a:rPr sz="1650" b="1" spc="-32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6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공정거래위원회에서</a:t>
                      </a:r>
                      <a:r>
                        <a:rPr sz="1650" b="1" spc="-32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5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정상적으로</a:t>
                      </a:r>
                      <a:r>
                        <a:rPr sz="1650" b="1" spc="-32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29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조회가</a:t>
                      </a:r>
                      <a:r>
                        <a:rPr sz="1650" b="1" spc="-32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1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가능해야</a:t>
                      </a:r>
                      <a:r>
                        <a:rPr sz="1650" b="1" spc="-32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합니다.</a:t>
                      </a:r>
                      <a:endParaRPr sz="1650" dirty="0"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Malgun Gothic"/>
                      </a:endParaRPr>
                    </a:p>
                  </a:txBody>
                  <a:tcPr marL="0" marR="0" marT="0" marB="0">
                    <a:lnL w="3175">
                      <a:solidFill>
                        <a:srgbClr val="1E1E1E"/>
                      </a:solidFill>
                      <a:prstDash val="solid"/>
                    </a:lnL>
                    <a:lnT w="3175">
                      <a:solidFill>
                        <a:srgbClr val="1E1E1E"/>
                      </a:solidFill>
                      <a:prstDash val="solid"/>
                    </a:lnT>
                    <a:lnB w="3175">
                      <a:solidFill>
                        <a:srgbClr val="1E1E1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433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00"/>
                        </a:spcBef>
                      </a:pPr>
                      <a:endParaRPr sz="1650"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Times New Roman"/>
                      </a:endParaRPr>
                    </a:p>
                    <a:p>
                      <a:pPr marL="575310" marR="1196975">
                        <a:lnSpc>
                          <a:spcPct val="124900"/>
                        </a:lnSpc>
                        <a:spcBef>
                          <a:spcPts val="5"/>
                        </a:spcBef>
                      </a:pPr>
                      <a:r>
                        <a:rPr sz="1650" b="1" spc="-4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Adobe Clean Han Black"/>
                        </a:rPr>
                        <a:t>4.</a:t>
                      </a:r>
                      <a:r>
                        <a:rPr sz="1650" b="1" spc="-10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Adobe Clean Han Black"/>
                        </a:rPr>
                        <a:t> </a:t>
                      </a:r>
                      <a:r>
                        <a:rPr sz="1650" b="1" spc="-7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Adobe Clean Han Black"/>
                        </a:rPr>
                        <a:t>쇼핑몰</a:t>
                      </a:r>
                      <a:r>
                        <a:rPr sz="1650" b="1" spc="-10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Adobe Clean Han Black"/>
                        </a:rPr>
                        <a:t> </a:t>
                      </a:r>
                      <a:r>
                        <a:rPr sz="1650" b="1" spc="-2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Adobe Clean Han Black"/>
                        </a:rPr>
                        <a:t>내</a:t>
                      </a:r>
                      <a:r>
                        <a:rPr sz="1650" b="1" spc="-10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Adobe Clean Han Black"/>
                        </a:rPr>
                        <a:t> </a:t>
                      </a:r>
                      <a:r>
                        <a:rPr sz="1650" b="1" spc="-6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Adobe Clean Han Black"/>
                        </a:rPr>
                        <a:t>정보</a:t>
                      </a:r>
                      <a:r>
                        <a:rPr sz="1650" b="1" spc="-10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Adobe Clean Han Black"/>
                        </a:rPr>
                        <a:t> </a:t>
                      </a:r>
                      <a:r>
                        <a:rPr sz="1650" b="1" spc="-4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Adobe Clean Han Black"/>
                        </a:rPr>
                        <a:t>기재</a:t>
                      </a:r>
                      <a:r>
                        <a:rPr sz="1650" b="1" spc="-10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Adobe Clean Han Black"/>
                        </a:rPr>
                        <a:t> </a:t>
                      </a:r>
                      <a:r>
                        <a:rPr sz="1650" b="1" spc="-5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Adobe Clean Han Black"/>
                        </a:rPr>
                        <a:t>및 </a:t>
                      </a:r>
                      <a:r>
                        <a:rPr sz="1650" b="1" spc="-8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Adobe Clean Han Black"/>
                        </a:rPr>
                        <a:t>공정거래위원회</a:t>
                      </a:r>
                      <a:r>
                        <a:rPr sz="1650" b="1" spc="-9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Adobe Clean Han Black"/>
                        </a:rPr>
                        <a:t> </a:t>
                      </a:r>
                      <a:r>
                        <a:rPr sz="1650" b="1" spc="-5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Adobe Clean Han Black"/>
                        </a:rPr>
                        <a:t>정보와</a:t>
                      </a:r>
                      <a:r>
                        <a:rPr sz="1650" b="1" spc="-8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Adobe Clean Han Black"/>
                        </a:rPr>
                        <a:t> </a:t>
                      </a:r>
                      <a:r>
                        <a:rPr sz="1650" b="1" spc="-6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Adobe Clean Han Black"/>
                        </a:rPr>
                        <a:t>일치</a:t>
                      </a:r>
                      <a:r>
                        <a:rPr sz="1650" b="1" spc="-8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Adobe Clean Han Black"/>
                        </a:rPr>
                        <a:t> </a:t>
                      </a:r>
                      <a:r>
                        <a:rPr sz="1650" b="1" spc="-3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Adobe Clean Han Black"/>
                        </a:rPr>
                        <a:t>여부</a:t>
                      </a:r>
                      <a:endParaRPr sz="1650"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Adobe Clean Han Black"/>
                      </a:endParaRPr>
                    </a:p>
                  </a:txBody>
                  <a:tcPr marL="0" marR="0" marT="114300" marB="0">
                    <a:lnR w="3175">
                      <a:solidFill>
                        <a:srgbClr val="1E1E1E"/>
                      </a:solidFill>
                      <a:prstDash val="solid"/>
                    </a:lnR>
                    <a:lnT w="3175">
                      <a:solidFill>
                        <a:srgbClr val="1E1E1E"/>
                      </a:solidFill>
                      <a:prstDash val="solid"/>
                    </a:lnT>
                    <a:lnB w="12700">
                      <a:solidFill>
                        <a:srgbClr val="1E1E1E"/>
                      </a:solidFill>
                      <a:prstDash val="solid"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395"/>
                        </a:spcBef>
                      </a:pPr>
                      <a:endParaRPr sz="1650" dirty="0"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Times New Roman"/>
                      </a:endParaRPr>
                    </a:p>
                    <a:p>
                      <a:pPr marL="576580">
                        <a:lnSpc>
                          <a:spcPct val="100000"/>
                        </a:lnSpc>
                      </a:pPr>
                      <a:r>
                        <a:rPr sz="1650" b="1" spc="-24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쇼핑몰</a:t>
                      </a:r>
                      <a:r>
                        <a:rPr sz="1650" b="1" spc="-31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1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하단에</a:t>
                      </a:r>
                      <a:r>
                        <a:rPr sz="1650" b="1" spc="-31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5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‘상호명,</a:t>
                      </a:r>
                      <a:r>
                        <a:rPr sz="1650" b="1" spc="-30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1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사업자번호,</a:t>
                      </a:r>
                      <a:r>
                        <a:rPr sz="1650" b="1" spc="-31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04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대표자명,</a:t>
                      </a:r>
                      <a:r>
                        <a:rPr sz="1650" b="1" spc="-30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19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소재지,</a:t>
                      </a:r>
                      <a:r>
                        <a:rPr sz="1650" b="1" spc="-31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54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통신판매번호’가</a:t>
                      </a:r>
                      <a:r>
                        <a:rPr sz="1650" b="1" spc="-30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2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모두</a:t>
                      </a:r>
                      <a:r>
                        <a:rPr sz="1650" b="1" spc="-31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6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노출되어야</a:t>
                      </a:r>
                      <a:r>
                        <a:rPr sz="1650" b="1" spc="-30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하며,</a:t>
                      </a:r>
                      <a:endParaRPr sz="1650" dirty="0"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Malgun Gothic"/>
                      </a:endParaRPr>
                    </a:p>
                    <a:p>
                      <a:pPr marL="576580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1650" b="1" spc="-22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해당</a:t>
                      </a:r>
                      <a:r>
                        <a:rPr sz="1650" b="1" spc="-31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4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정보는</a:t>
                      </a:r>
                      <a:r>
                        <a:rPr sz="1650" b="1" spc="-31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3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제출서류(사업자등록증</a:t>
                      </a:r>
                      <a:r>
                        <a:rPr sz="1650" b="1" spc="-31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2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최근</a:t>
                      </a:r>
                      <a:r>
                        <a:rPr sz="1650" b="1" spc="-31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17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1년</a:t>
                      </a:r>
                      <a:r>
                        <a:rPr sz="1650" b="1" spc="-31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29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이내</a:t>
                      </a:r>
                      <a:r>
                        <a:rPr sz="1650" b="1" spc="-31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1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발급분)</a:t>
                      </a:r>
                      <a:r>
                        <a:rPr sz="1650" b="1" spc="-31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16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및</a:t>
                      </a:r>
                      <a:r>
                        <a:rPr sz="1650" b="1" spc="-31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6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공정거래위원회에서</a:t>
                      </a:r>
                      <a:r>
                        <a:rPr sz="1650" b="1" spc="-31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4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조회되는</a:t>
                      </a:r>
                      <a:r>
                        <a:rPr sz="1650" b="1" spc="-31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2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정보와</a:t>
                      </a:r>
                      <a:r>
                        <a:rPr sz="1650" b="1" spc="-31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54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일치해야</a:t>
                      </a:r>
                      <a:r>
                        <a:rPr sz="1650" b="1" spc="-31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합니다.</a:t>
                      </a:r>
                      <a:endParaRPr sz="1650" dirty="0"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Malgun Gothic"/>
                      </a:endParaRPr>
                    </a:p>
                  </a:txBody>
                  <a:tcPr marL="0" marR="0" marT="177165" marB="0">
                    <a:lnL w="3175">
                      <a:solidFill>
                        <a:srgbClr val="1E1E1E"/>
                      </a:solidFill>
                      <a:prstDash val="solid"/>
                    </a:lnL>
                    <a:lnT w="3175">
                      <a:solidFill>
                        <a:srgbClr val="1E1E1E"/>
                      </a:solidFill>
                      <a:prstDash val="solid"/>
                    </a:lnT>
                    <a:lnB w="12700">
                      <a:solidFill>
                        <a:srgbClr val="1E1E1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3.</a:t>
            </a:r>
            <a:r>
              <a:rPr spc="-229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spc="-5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주문형</a:t>
            </a:r>
            <a:r>
              <a:rPr spc="-185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spc="-7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가맹점</a:t>
            </a:r>
            <a:r>
              <a:rPr spc="-19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spc="-1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취급</a:t>
            </a:r>
            <a:r>
              <a:rPr spc="-175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spc="-19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불가</a:t>
            </a:r>
            <a:r>
              <a:rPr spc="-17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spc="-13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상품</a:t>
            </a:r>
            <a:r>
              <a:rPr spc="-17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spc="-3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(취급제한)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034388" y="10228575"/>
            <a:ext cx="528320" cy="4025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125"/>
              </a:lnSpc>
            </a:pPr>
            <a:r>
              <a:rPr sz="2950" b="1" spc="65" dirty="0">
                <a:solidFill>
                  <a:srgbClr val="D9D9D9"/>
                </a:solidFill>
                <a:latin typeface="Tahoma"/>
                <a:cs typeface="Tahoma"/>
              </a:rPr>
              <a:t>05</a:t>
            </a:r>
            <a:endParaRPr sz="2950">
              <a:latin typeface="Tahoma"/>
              <a:cs typeface="Tahoma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xfrm>
            <a:off x="1580659" y="10272014"/>
            <a:ext cx="6210809" cy="28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6995">
              <a:lnSpc>
                <a:spcPts val="2170"/>
              </a:lnSpc>
            </a:pPr>
            <a:r>
              <a:rPr spc="-8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네이버페이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3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주문형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가입과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35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심사,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45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취급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75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불가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45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상품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및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85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페널티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25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기준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34388" y="2193517"/>
            <a:ext cx="16472535" cy="1282065"/>
          </a:xfrm>
          <a:prstGeom prst="rect">
            <a:avLst/>
          </a:prstGeom>
        </p:spPr>
        <p:txBody>
          <a:bodyPr vert="horz" wrap="square" lIns="0" tIns="1377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85"/>
              </a:spcBef>
            </a:pPr>
            <a:r>
              <a:rPr sz="3300" b="1" spc="-204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네이버페이</a:t>
            </a:r>
            <a:r>
              <a:rPr sz="3300" b="1" spc="-21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 </a:t>
            </a:r>
            <a:r>
              <a:rPr sz="3300" b="1" spc="-15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규칙에</a:t>
            </a:r>
            <a:r>
              <a:rPr sz="3300" b="1" spc="-21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 </a:t>
            </a:r>
            <a:r>
              <a:rPr sz="3300" b="1" spc="-13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의해</a:t>
            </a:r>
            <a:r>
              <a:rPr sz="3300" b="1" spc="-21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 </a:t>
            </a:r>
            <a:r>
              <a:rPr sz="3300" b="1" spc="-15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매매가</a:t>
            </a:r>
            <a:r>
              <a:rPr sz="3300" b="1" spc="-21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 </a:t>
            </a:r>
            <a:r>
              <a:rPr sz="3300" b="1" spc="-19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허락되지</a:t>
            </a:r>
            <a:r>
              <a:rPr sz="3300" b="1" spc="-21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 </a:t>
            </a:r>
            <a:r>
              <a:rPr sz="3300" b="1" spc="-12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않은</a:t>
            </a:r>
            <a:r>
              <a:rPr sz="3300" b="1" spc="-21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 </a:t>
            </a:r>
            <a:r>
              <a:rPr sz="3300" b="1" spc="-204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'취급제한</a:t>
            </a:r>
            <a:r>
              <a:rPr sz="3300" b="1" spc="-21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 </a:t>
            </a:r>
            <a:r>
              <a:rPr sz="3300" b="1" spc="-2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상품'과</a:t>
            </a:r>
            <a:endParaRPr sz="3300" dirty="0">
              <a:latin typeface="나눔스퀘어 ExtraBold" panose="020B0600000101010101" pitchFamily="50" charset="-127"/>
              <a:ea typeface="나눔스퀘어 ExtraBold" panose="020B0600000101010101" pitchFamily="50" charset="-127"/>
              <a:cs typeface="Adobe Clean Han Black"/>
            </a:endParaRPr>
          </a:p>
          <a:p>
            <a:pPr marL="12700">
              <a:lnSpc>
                <a:spcPct val="100000"/>
              </a:lnSpc>
              <a:spcBef>
                <a:spcPts val="990"/>
              </a:spcBef>
            </a:pPr>
            <a:r>
              <a:rPr sz="3300" b="1" spc="-14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현행</a:t>
            </a:r>
            <a:r>
              <a:rPr sz="3300" b="1" spc="-22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 </a:t>
            </a:r>
            <a:r>
              <a:rPr sz="3300" b="1" spc="-19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법령상</a:t>
            </a:r>
            <a:r>
              <a:rPr sz="3300" b="1" spc="-22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 </a:t>
            </a:r>
            <a:r>
              <a:rPr sz="3300" b="1" spc="-15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매매가</a:t>
            </a:r>
            <a:r>
              <a:rPr sz="3300" b="1" spc="-22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 </a:t>
            </a:r>
            <a:r>
              <a:rPr sz="3300" b="1" spc="-21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금지된</a:t>
            </a:r>
            <a:r>
              <a:rPr sz="3300" b="1" spc="-22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 </a:t>
            </a:r>
            <a:r>
              <a:rPr sz="3300" b="1" spc="-20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'취급불가</a:t>
            </a:r>
            <a:r>
              <a:rPr sz="3300" b="1" spc="-21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 상품'</a:t>
            </a:r>
            <a:r>
              <a:rPr sz="3300" b="1" spc="-22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 </a:t>
            </a:r>
            <a:r>
              <a:rPr sz="3300" b="1" spc="-7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등</a:t>
            </a:r>
            <a:r>
              <a:rPr sz="3300" b="1" spc="-22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 </a:t>
            </a:r>
            <a:r>
              <a:rPr sz="3300" b="1" spc="-204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네이버페이를</a:t>
            </a:r>
            <a:r>
              <a:rPr sz="3300" b="1" spc="-22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 </a:t>
            </a:r>
            <a:r>
              <a:rPr sz="3300" b="1" spc="-10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통해</a:t>
            </a:r>
            <a:r>
              <a:rPr sz="3300" b="1" spc="-22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 </a:t>
            </a:r>
            <a:r>
              <a:rPr sz="3300" b="1" spc="-14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매매할</a:t>
            </a:r>
            <a:r>
              <a:rPr sz="3300" b="1" spc="-21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 </a:t>
            </a:r>
            <a:r>
              <a:rPr sz="3300" b="1" spc="-7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수</a:t>
            </a:r>
            <a:r>
              <a:rPr sz="3300" b="1" spc="-22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 </a:t>
            </a:r>
            <a:r>
              <a:rPr sz="3300" b="1" spc="-15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없는</a:t>
            </a:r>
            <a:r>
              <a:rPr sz="3300" b="1" spc="-22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 </a:t>
            </a:r>
            <a:r>
              <a:rPr sz="3300" b="1" spc="-14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판매상품</a:t>
            </a:r>
            <a:r>
              <a:rPr sz="3300" b="1" spc="-22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 </a:t>
            </a:r>
            <a:r>
              <a:rPr sz="3300" b="1" spc="-1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안내입니다.</a:t>
            </a:r>
            <a:endParaRPr sz="3300" dirty="0">
              <a:latin typeface="나눔스퀘어 ExtraBold" panose="020B0600000101010101" pitchFamily="50" charset="-127"/>
              <a:ea typeface="나눔스퀘어 ExtraBold" panose="020B0600000101010101" pitchFamily="50" charset="-127"/>
              <a:cs typeface="Adobe Clean Han Black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3866400"/>
              </p:ext>
            </p:extLst>
          </p:nvPr>
        </p:nvGraphicFramePr>
        <p:xfrm>
          <a:off x="1047088" y="3978936"/>
          <a:ext cx="18009234" cy="51676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517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504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086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984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603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2050" b="1" spc="-25" dirty="0">
                          <a:solidFill>
                            <a:srgbClr val="1E1E1E"/>
                          </a:solidFill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  <a:cs typeface="Adobe Clean Han Black"/>
                        </a:rPr>
                        <a:t>구분</a:t>
                      </a:r>
                      <a:endParaRPr sz="2050" dirty="0">
                        <a:latin typeface="나눔스퀘어 Bold" panose="020B0600000101010101" pitchFamily="50" charset="-127"/>
                        <a:ea typeface="나눔스퀘어 Bold" panose="020B0600000101010101" pitchFamily="50" charset="-127"/>
                        <a:cs typeface="Adobe Clean Han Black"/>
                      </a:endParaRPr>
                    </a:p>
                  </a:txBody>
                  <a:tcPr marL="0" marR="0" marT="50800" marB="0">
                    <a:lnR w="3175">
                      <a:solidFill>
                        <a:srgbClr val="1E1E1E"/>
                      </a:solidFill>
                      <a:prstDash val="solid"/>
                    </a:lnR>
                    <a:lnT w="12700">
                      <a:solidFill>
                        <a:srgbClr val="1E1E1E"/>
                      </a:solidFill>
                      <a:prstDash val="solid"/>
                    </a:lnT>
                    <a:lnB w="3175">
                      <a:solidFill>
                        <a:srgbClr val="1E1E1E"/>
                      </a:solidFill>
                      <a:prstDash val="solid"/>
                    </a:lnB>
                    <a:solidFill>
                      <a:srgbClr val="F6F6F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2050" b="1" spc="-20" dirty="0">
                          <a:solidFill>
                            <a:srgbClr val="1E1E1E"/>
                          </a:solidFill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  <a:cs typeface="Adobe Clean Han Black"/>
                        </a:rPr>
                        <a:t>해당내용</a:t>
                      </a:r>
                      <a:endParaRPr sz="2050" dirty="0">
                        <a:latin typeface="나눔스퀘어 Bold" panose="020B0600000101010101" pitchFamily="50" charset="-127"/>
                        <a:ea typeface="나눔스퀘어 Bold" panose="020B0600000101010101" pitchFamily="50" charset="-127"/>
                        <a:cs typeface="Adobe Clean Han Black"/>
                      </a:endParaRPr>
                    </a:p>
                  </a:txBody>
                  <a:tcPr marL="0" marR="0" marT="50800" marB="0">
                    <a:lnL w="3175">
                      <a:solidFill>
                        <a:srgbClr val="1E1E1E"/>
                      </a:solidFill>
                      <a:prstDash val="solid"/>
                    </a:lnL>
                    <a:lnR w="3175">
                      <a:solidFill>
                        <a:srgbClr val="1E1E1E"/>
                      </a:solidFill>
                      <a:prstDash val="solid"/>
                    </a:lnR>
                    <a:lnT w="12700">
                      <a:solidFill>
                        <a:srgbClr val="1E1E1E"/>
                      </a:solidFill>
                      <a:prstDash val="solid"/>
                    </a:lnT>
                    <a:lnB w="3175">
                      <a:solidFill>
                        <a:srgbClr val="1E1E1E"/>
                      </a:solidFill>
                      <a:prstDash val="solid"/>
                    </a:lnB>
                    <a:solidFill>
                      <a:srgbClr val="F6F6F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445"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2050" b="1" spc="-25" dirty="0">
                          <a:solidFill>
                            <a:srgbClr val="1E1E1E"/>
                          </a:solidFill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  <a:cs typeface="Adobe Clean Han Black"/>
                        </a:rPr>
                        <a:t>비고</a:t>
                      </a:r>
                      <a:endParaRPr sz="2050" dirty="0">
                        <a:latin typeface="나눔스퀘어 Bold" panose="020B0600000101010101" pitchFamily="50" charset="-127"/>
                        <a:ea typeface="나눔스퀘어 Bold" panose="020B0600000101010101" pitchFamily="50" charset="-127"/>
                        <a:cs typeface="Adobe Clean Han Black"/>
                      </a:endParaRPr>
                    </a:p>
                  </a:txBody>
                  <a:tcPr marL="0" marR="0" marT="50800" marB="0">
                    <a:lnL w="3175">
                      <a:solidFill>
                        <a:srgbClr val="1E1E1E"/>
                      </a:solidFill>
                      <a:prstDash val="solid"/>
                    </a:lnL>
                    <a:lnT w="12700">
                      <a:solidFill>
                        <a:srgbClr val="1E1E1E"/>
                      </a:solidFill>
                      <a:prstDash val="solid"/>
                    </a:lnT>
                    <a:lnB w="3175">
                      <a:solidFill>
                        <a:srgbClr val="1E1E1E"/>
                      </a:solidFill>
                      <a:prstDash val="solid"/>
                    </a:lnB>
                    <a:solidFill>
                      <a:srgbClr val="F6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12695"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50" dirty="0"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50" dirty="0"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50" dirty="0"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50" dirty="0"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50" dirty="0"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50" dirty="0"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50" dirty="0"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endParaRPr sz="1650" dirty="0"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Times New Roman"/>
                      </a:endParaRPr>
                    </a:p>
                    <a:p>
                      <a:pPr marL="431165" marR="424815" indent="46355">
                        <a:lnSpc>
                          <a:spcPct val="124900"/>
                        </a:lnSpc>
                      </a:pPr>
                      <a:r>
                        <a:rPr sz="1650" b="1" spc="-5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Adobe Clean Han Black"/>
                        </a:rPr>
                        <a:t>취급</a:t>
                      </a:r>
                      <a:r>
                        <a:rPr sz="1650" b="1" spc="-10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Adobe Clean Han Black"/>
                        </a:rPr>
                        <a:t> </a:t>
                      </a:r>
                      <a:r>
                        <a:rPr sz="1650" b="1" spc="-4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Adobe Clean Han Black"/>
                        </a:rPr>
                        <a:t>제한</a:t>
                      </a:r>
                      <a:r>
                        <a:rPr sz="1650" b="1" spc="-10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Adobe Clean Han Black"/>
                        </a:rPr>
                        <a:t> </a:t>
                      </a:r>
                      <a:r>
                        <a:rPr sz="1650" b="1" spc="-2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Adobe Clean Han Black"/>
                        </a:rPr>
                        <a:t>상품/ </a:t>
                      </a:r>
                      <a:r>
                        <a:rPr sz="1650" b="1" spc="-3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Adobe Clean Han Black"/>
                        </a:rPr>
                        <a:t>판매</a:t>
                      </a:r>
                      <a:r>
                        <a:rPr sz="1650" b="1" spc="-10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Adobe Clean Han Black"/>
                        </a:rPr>
                        <a:t> </a:t>
                      </a:r>
                      <a:r>
                        <a:rPr sz="1650" b="1" spc="-7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Adobe Clean Han Black"/>
                        </a:rPr>
                        <a:t>방식</a:t>
                      </a:r>
                      <a:r>
                        <a:rPr sz="1650" b="1" spc="-10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Adobe Clean Han Black"/>
                        </a:rPr>
                        <a:t> </a:t>
                      </a:r>
                      <a:r>
                        <a:rPr sz="1650" b="1" spc="-7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Adobe Clean Han Black"/>
                        </a:rPr>
                        <a:t>부적합</a:t>
                      </a:r>
                      <a:endParaRPr sz="1650" dirty="0"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Adobe Clean Han Black"/>
                      </a:endParaRPr>
                    </a:p>
                  </a:txBody>
                  <a:tcPr marL="0" marR="0" marT="0" marB="0">
                    <a:lnR w="3175">
                      <a:solidFill>
                        <a:srgbClr val="1E1E1E"/>
                      </a:solidFill>
                      <a:prstDash val="solid"/>
                    </a:lnR>
                    <a:lnT w="3175">
                      <a:solidFill>
                        <a:srgbClr val="1E1E1E"/>
                      </a:solidFill>
                      <a:prstDash val="solid"/>
                    </a:lnT>
                    <a:lnB w="12700">
                      <a:solidFill>
                        <a:srgbClr val="1E1E1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50" dirty="0"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50" dirty="0"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50" dirty="0"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175"/>
                        </a:spcBef>
                      </a:pPr>
                      <a:endParaRPr sz="1650" dirty="0"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650" b="1" spc="-5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Adobe Clean Han Black"/>
                        </a:rPr>
                        <a:t>매매제한</a:t>
                      </a:r>
                      <a:r>
                        <a:rPr sz="1650" b="1" spc="-10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Adobe Clean Han Black"/>
                        </a:rPr>
                        <a:t> </a:t>
                      </a:r>
                      <a:r>
                        <a:rPr sz="1650" b="1" spc="-2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Adobe Clean Han Black"/>
                        </a:rPr>
                        <a:t>상품</a:t>
                      </a:r>
                      <a:endParaRPr sz="1650" dirty="0"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Adobe Clean Han Black"/>
                      </a:endParaRPr>
                    </a:p>
                  </a:txBody>
                  <a:tcPr marL="0" marR="0" marT="0" marB="0">
                    <a:lnL w="3175">
                      <a:solidFill>
                        <a:srgbClr val="1E1E1E"/>
                      </a:solidFill>
                      <a:prstDash val="solid"/>
                    </a:lnL>
                    <a:lnR w="3175">
                      <a:solidFill>
                        <a:srgbClr val="1E1E1E"/>
                      </a:solidFill>
                      <a:prstDash val="solid"/>
                    </a:lnR>
                    <a:lnT w="3175">
                      <a:solidFill>
                        <a:srgbClr val="1E1E1E"/>
                      </a:solidFill>
                      <a:prstDash val="solid"/>
                    </a:lnT>
                    <a:lnB w="3175">
                      <a:solidFill>
                        <a:srgbClr val="1E1E1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1970" marR="859155">
                        <a:lnSpc>
                          <a:spcPct val="124900"/>
                        </a:lnSpc>
                        <a:spcBef>
                          <a:spcPts val="865"/>
                        </a:spcBef>
                      </a:pPr>
                      <a:r>
                        <a:rPr sz="1650" b="1" spc="-229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채팅</a:t>
                      </a:r>
                      <a:r>
                        <a:rPr sz="1650" b="1" spc="-31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16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및</a:t>
                      </a:r>
                      <a:r>
                        <a:rPr sz="1650" b="1" spc="-31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18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폰팅,</a:t>
                      </a:r>
                      <a:r>
                        <a:rPr sz="1650" b="1" spc="-31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04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운세</a:t>
                      </a:r>
                      <a:r>
                        <a:rPr sz="1650" b="1" spc="-31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16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등</a:t>
                      </a:r>
                      <a:r>
                        <a:rPr sz="1650" b="1" spc="-31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04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서비스,</a:t>
                      </a:r>
                      <a:r>
                        <a:rPr sz="1650" b="1" spc="-31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04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대출정보/대출관련,</a:t>
                      </a:r>
                      <a:r>
                        <a:rPr sz="1650" b="1" spc="-31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29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광고서비스,</a:t>
                      </a:r>
                      <a:r>
                        <a:rPr sz="1650" b="1" spc="-31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4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예치금이</a:t>
                      </a:r>
                      <a:r>
                        <a:rPr sz="1650" b="1" spc="-31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1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존재하는</a:t>
                      </a:r>
                      <a:r>
                        <a:rPr sz="1650" b="1" spc="-31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2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대여상품,</a:t>
                      </a:r>
                      <a:r>
                        <a:rPr sz="1650" b="1" spc="-31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2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추가결제</a:t>
                      </a:r>
                      <a:r>
                        <a:rPr sz="1650" b="1" spc="-31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16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및</a:t>
                      </a:r>
                      <a:r>
                        <a:rPr sz="1650" b="1" spc="-31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위약금이 </a:t>
                      </a:r>
                      <a:r>
                        <a:rPr sz="1650" b="1" spc="-21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존재하는</a:t>
                      </a:r>
                      <a:r>
                        <a:rPr sz="1650" b="1" spc="-32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1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예약상품,</a:t>
                      </a:r>
                      <a:r>
                        <a:rPr sz="1650" b="1" spc="-32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9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90일</a:t>
                      </a:r>
                      <a:r>
                        <a:rPr sz="1650" b="1" spc="-31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1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이상</a:t>
                      </a:r>
                      <a:r>
                        <a:rPr sz="1650" b="1" spc="-32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29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장기</a:t>
                      </a:r>
                      <a:r>
                        <a:rPr sz="1650" b="1" spc="-31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1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예약상품,</a:t>
                      </a:r>
                      <a:r>
                        <a:rPr sz="1650" b="1" spc="-32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4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분할배송</a:t>
                      </a:r>
                      <a:r>
                        <a:rPr sz="1650" b="1" spc="-32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19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상품,</a:t>
                      </a:r>
                      <a:r>
                        <a:rPr sz="1650" b="1" spc="-31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6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정기결제</a:t>
                      </a:r>
                      <a:r>
                        <a:rPr sz="1650" b="1" spc="-32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19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상품,</a:t>
                      </a:r>
                      <a:r>
                        <a:rPr sz="1650" b="1" spc="-31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4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가입비</a:t>
                      </a:r>
                      <a:r>
                        <a:rPr sz="1650" b="1" spc="-32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16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및</a:t>
                      </a:r>
                      <a:r>
                        <a:rPr sz="1650" b="1" spc="-31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1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각종</a:t>
                      </a:r>
                      <a:r>
                        <a:rPr sz="1650" b="1" spc="-32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04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할인</a:t>
                      </a:r>
                      <a:r>
                        <a:rPr sz="1650" b="1" spc="-32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29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혜택을</a:t>
                      </a:r>
                      <a:r>
                        <a:rPr sz="1650" b="1" spc="-31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5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부가적으로 </a:t>
                      </a:r>
                      <a:r>
                        <a:rPr sz="1650" b="1" spc="-21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제공하는</a:t>
                      </a:r>
                      <a:r>
                        <a:rPr sz="1650" b="1" spc="-30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04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서비스,</a:t>
                      </a:r>
                      <a:r>
                        <a:rPr sz="1650" b="1" spc="-30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1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유가증권(상품권,</a:t>
                      </a:r>
                      <a:r>
                        <a:rPr sz="1650" b="1" spc="-30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1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회원권,</a:t>
                      </a:r>
                      <a:r>
                        <a:rPr sz="1650" b="1" spc="-30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12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E쿠폰,</a:t>
                      </a:r>
                      <a:r>
                        <a:rPr sz="1650" b="1" spc="-30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04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전화카드,</a:t>
                      </a:r>
                      <a:r>
                        <a:rPr sz="1650" b="1" spc="-30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5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스키장</a:t>
                      </a:r>
                      <a:r>
                        <a:rPr sz="1650" b="1" spc="-30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2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리프트</a:t>
                      </a:r>
                      <a:r>
                        <a:rPr sz="1650" b="1" spc="-30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18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탑승권),</a:t>
                      </a:r>
                      <a:r>
                        <a:rPr sz="1650" b="1" spc="-30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19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순금(순금,</a:t>
                      </a:r>
                      <a:r>
                        <a:rPr sz="1650" b="1" spc="-30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2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골드바,</a:t>
                      </a:r>
                      <a:r>
                        <a:rPr sz="1650" b="1" spc="-30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1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24K), </a:t>
                      </a:r>
                      <a:r>
                        <a:rPr sz="1650" b="1" spc="-16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쌀(20만원</a:t>
                      </a:r>
                      <a:r>
                        <a:rPr sz="1650" b="1" spc="-30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18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이상),</a:t>
                      </a:r>
                      <a:r>
                        <a:rPr sz="1650" b="1" spc="-30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0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자동차,</a:t>
                      </a:r>
                      <a:r>
                        <a:rPr sz="1650" b="1" spc="-30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3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이륜차</a:t>
                      </a:r>
                      <a:r>
                        <a:rPr sz="1650" b="1" spc="-30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04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판매</a:t>
                      </a:r>
                      <a:r>
                        <a:rPr sz="1650" b="1" spc="-30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16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및</a:t>
                      </a:r>
                      <a:r>
                        <a:rPr sz="1650" b="1" spc="-30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18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수리,</a:t>
                      </a:r>
                      <a:r>
                        <a:rPr sz="1650" b="1" spc="-30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3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회원제(어학교재,</a:t>
                      </a:r>
                      <a:r>
                        <a:rPr sz="1650" b="1" spc="-30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2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골프회원권,</a:t>
                      </a:r>
                      <a:r>
                        <a:rPr sz="1650" b="1" spc="-30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3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온라인교육,</a:t>
                      </a:r>
                      <a:r>
                        <a:rPr sz="1650" b="1" spc="-30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5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정기구독</a:t>
                      </a:r>
                      <a:r>
                        <a:rPr sz="1650" b="1" spc="-30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2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잡지</a:t>
                      </a:r>
                      <a:r>
                        <a:rPr sz="1650" b="1" spc="-30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등),</a:t>
                      </a:r>
                      <a:endParaRPr sz="1650" dirty="0"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Malgun Gothic"/>
                      </a:endParaRPr>
                    </a:p>
                    <a:p>
                      <a:pPr marL="521970" marR="753110">
                        <a:lnSpc>
                          <a:spcPct val="124900"/>
                        </a:lnSpc>
                      </a:pPr>
                      <a:r>
                        <a:rPr sz="1650" b="1" spc="-26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인터넷</a:t>
                      </a:r>
                      <a:r>
                        <a:rPr sz="1650" b="1" spc="-33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4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쇼핑몰</a:t>
                      </a:r>
                      <a:r>
                        <a:rPr sz="1650" b="1" spc="-31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5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분양/홈페이지</a:t>
                      </a:r>
                      <a:r>
                        <a:rPr sz="1650" b="1" spc="-32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18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제작,</a:t>
                      </a:r>
                      <a:r>
                        <a:rPr sz="1650" b="1" spc="-31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0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애완동물,</a:t>
                      </a:r>
                      <a:r>
                        <a:rPr sz="1650" b="1" spc="-31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18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골동품,</a:t>
                      </a:r>
                      <a:r>
                        <a:rPr sz="1650" b="1" spc="-32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3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경마</a:t>
                      </a:r>
                      <a:r>
                        <a:rPr sz="1650" b="1" spc="-31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16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및</a:t>
                      </a:r>
                      <a:r>
                        <a:rPr sz="1650" b="1" spc="-31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2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경륜</a:t>
                      </a:r>
                      <a:r>
                        <a:rPr sz="1650" b="1" spc="-32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16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등</a:t>
                      </a:r>
                      <a:r>
                        <a:rPr sz="1650" b="1" spc="-31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2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사행성</a:t>
                      </a:r>
                      <a:r>
                        <a:rPr sz="1650" b="1" spc="-31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19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상품,</a:t>
                      </a:r>
                      <a:r>
                        <a:rPr sz="1650" b="1" spc="-32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2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휴대폰</a:t>
                      </a:r>
                      <a:r>
                        <a:rPr sz="1650" b="1" spc="-31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04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개통</a:t>
                      </a:r>
                      <a:r>
                        <a:rPr sz="1650" b="1" spc="-31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16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및</a:t>
                      </a:r>
                      <a:r>
                        <a:rPr sz="1650" b="1" spc="-32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3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렌탈상품,</a:t>
                      </a:r>
                      <a:r>
                        <a:rPr sz="1650" b="1" spc="-31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10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0원</a:t>
                      </a:r>
                      <a:r>
                        <a:rPr sz="1650" b="1" spc="-31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상품, </a:t>
                      </a:r>
                      <a:r>
                        <a:rPr sz="1650" b="1" spc="-21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개인결제,</a:t>
                      </a:r>
                      <a:r>
                        <a:rPr sz="1650" b="1" spc="-31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3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회원전용상품,</a:t>
                      </a:r>
                      <a:r>
                        <a:rPr sz="1650" b="1" spc="-31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29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설치</a:t>
                      </a:r>
                      <a:r>
                        <a:rPr sz="1650" b="1" spc="-31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16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및</a:t>
                      </a:r>
                      <a:r>
                        <a:rPr sz="1650" b="1" spc="-30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29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시공(조경공사,</a:t>
                      </a:r>
                      <a:r>
                        <a:rPr sz="1650" b="1" spc="-31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2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설치비,</a:t>
                      </a:r>
                      <a:r>
                        <a:rPr sz="1650" b="1" spc="-31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3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조립</a:t>
                      </a:r>
                      <a:r>
                        <a:rPr sz="1650" b="1" spc="-31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16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및</a:t>
                      </a:r>
                      <a:r>
                        <a:rPr sz="1650" b="1" spc="-30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9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A/S),</a:t>
                      </a:r>
                      <a:r>
                        <a:rPr sz="1650" b="1" spc="-31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4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동영상강좌,</a:t>
                      </a:r>
                      <a:r>
                        <a:rPr sz="1650" b="1" spc="-31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1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오프라인</a:t>
                      </a:r>
                      <a:r>
                        <a:rPr sz="1650" b="1" spc="-31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18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수강권,</a:t>
                      </a:r>
                      <a:r>
                        <a:rPr sz="1650" b="1" spc="-30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1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숙박예약,</a:t>
                      </a:r>
                      <a:endParaRPr sz="1650" dirty="0"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Malgun Gothic"/>
                      </a:endParaRPr>
                    </a:p>
                    <a:p>
                      <a:pPr marL="521970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1650" b="1" spc="-24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기타</a:t>
                      </a:r>
                      <a:r>
                        <a:rPr sz="1650" b="1" spc="-31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29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실물</a:t>
                      </a:r>
                      <a:r>
                        <a:rPr sz="1650" b="1" spc="-31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2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배송이</a:t>
                      </a:r>
                      <a:r>
                        <a:rPr sz="1650" b="1" spc="-31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2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없는</a:t>
                      </a:r>
                      <a:r>
                        <a:rPr sz="1650" b="1" spc="-31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4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용역서비스(영상제작,</a:t>
                      </a:r>
                      <a:r>
                        <a:rPr sz="1650" b="1" spc="-31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1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영상변환,</a:t>
                      </a:r>
                      <a:r>
                        <a:rPr sz="1650" b="1" spc="-31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29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소프트웨어</a:t>
                      </a:r>
                      <a:r>
                        <a:rPr sz="1650" b="1" spc="-31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등)</a:t>
                      </a:r>
                      <a:endParaRPr sz="1650" dirty="0"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Malgun Gothic"/>
                      </a:endParaRPr>
                    </a:p>
                  </a:txBody>
                  <a:tcPr marL="0" marR="0" marT="109855" marB="0">
                    <a:lnL w="3175">
                      <a:solidFill>
                        <a:srgbClr val="1E1E1E"/>
                      </a:solidFill>
                      <a:prstDash val="solid"/>
                    </a:lnL>
                    <a:lnR w="3175">
                      <a:solidFill>
                        <a:srgbClr val="1E1E1E"/>
                      </a:solidFill>
                      <a:prstDash val="solid"/>
                    </a:lnR>
                    <a:lnT w="3175">
                      <a:solidFill>
                        <a:srgbClr val="1E1E1E"/>
                      </a:solidFill>
                      <a:prstDash val="solid"/>
                    </a:lnT>
                    <a:lnB w="3175">
                      <a:solidFill>
                        <a:srgbClr val="1E1E1E"/>
                      </a:solidFill>
                      <a:prstDash val="solid"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50"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50"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50"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50"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50"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795"/>
                        </a:spcBef>
                      </a:pPr>
                      <a:endParaRPr sz="1650"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Times New Roman"/>
                      </a:endParaRPr>
                    </a:p>
                    <a:p>
                      <a:pPr marL="344805" marR="338455" algn="ctr">
                        <a:lnSpc>
                          <a:spcPct val="124900"/>
                        </a:lnSpc>
                      </a:pPr>
                      <a:r>
                        <a:rPr sz="1650" b="1" spc="-2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Adobe Clean Han Black"/>
                        </a:rPr>
                        <a:t>그</a:t>
                      </a:r>
                      <a:r>
                        <a:rPr sz="1650" b="1" spc="-19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Adobe Clean Han Black"/>
                        </a:rPr>
                        <a:t> </a:t>
                      </a:r>
                      <a:r>
                        <a:rPr sz="1650" b="1" spc="-2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Adobe Clean Han Black"/>
                        </a:rPr>
                        <a:t>외</a:t>
                      </a:r>
                      <a:r>
                        <a:rPr sz="1650" b="1" spc="-19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Adobe Clean Han Black"/>
                        </a:rPr>
                        <a:t> </a:t>
                      </a:r>
                      <a:r>
                        <a:rPr sz="1650" b="1" spc="-8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Adobe Clean Han Black"/>
                        </a:rPr>
                        <a:t>기타</a:t>
                      </a:r>
                      <a:r>
                        <a:rPr sz="1650" b="1" spc="-19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Adobe Clean Han Black"/>
                        </a:rPr>
                        <a:t> </a:t>
                      </a:r>
                      <a:r>
                        <a:rPr sz="1650" b="1" spc="-11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Adobe Clean Han Black"/>
                        </a:rPr>
                        <a:t>법령에</a:t>
                      </a:r>
                      <a:r>
                        <a:rPr sz="1650" b="1" spc="-19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Adobe Clean Han Black"/>
                        </a:rPr>
                        <a:t> </a:t>
                      </a:r>
                      <a:r>
                        <a:rPr sz="1650" b="1" spc="-11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Adobe Clean Han Black"/>
                        </a:rPr>
                        <a:t>위배되거나 </a:t>
                      </a:r>
                      <a:r>
                        <a:rPr sz="1650" b="1" spc="-9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Adobe Clean Han Black"/>
                        </a:rPr>
                        <a:t>사회적</a:t>
                      </a:r>
                      <a:r>
                        <a:rPr sz="1650" b="1" spc="-18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Adobe Clean Han Black"/>
                        </a:rPr>
                        <a:t> </a:t>
                      </a:r>
                      <a:r>
                        <a:rPr sz="1650" b="1" spc="-9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Adobe Clean Han Black"/>
                        </a:rPr>
                        <a:t>이슈로</a:t>
                      </a:r>
                      <a:r>
                        <a:rPr sz="1650" b="1" spc="-17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Adobe Clean Han Black"/>
                        </a:rPr>
                        <a:t> </a:t>
                      </a:r>
                      <a:r>
                        <a:rPr sz="1650" b="1" spc="-2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Adobe Clean Han Black"/>
                        </a:rPr>
                        <a:t>인하여</a:t>
                      </a:r>
                      <a:r>
                        <a:rPr sz="1650" b="1" spc="50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Adobe Clean Han Black"/>
                        </a:rPr>
                        <a:t> </a:t>
                      </a:r>
                      <a:r>
                        <a:rPr sz="1650" b="1" spc="-7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Adobe Clean Han Black"/>
                        </a:rPr>
                        <a:t>판매가</a:t>
                      </a:r>
                      <a:r>
                        <a:rPr sz="1650" b="1" spc="-18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Adobe Clean Han Black"/>
                        </a:rPr>
                        <a:t> </a:t>
                      </a:r>
                      <a:r>
                        <a:rPr sz="1650" b="1" spc="-10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Adobe Clean Han Black"/>
                        </a:rPr>
                        <a:t>불가한</a:t>
                      </a:r>
                      <a:r>
                        <a:rPr sz="1650" b="1" spc="-18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Adobe Clean Han Black"/>
                        </a:rPr>
                        <a:t> </a:t>
                      </a:r>
                      <a:r>
                        <a:rPr sz="1650" b="1" spc="-2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Adobe Clean Han Black"/>
                        </a:rPr>
                        <a:t>상품을 </a:t>
                      </a:r>
                      <a:r>
                        <a:rPr sz="1650" b="1" spc="-8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Adobe Clean Han Black"/>
                        </a:rPr>
                        <a:t>취급하는</a:t>
                      </a:r>
                      <a:r>
                        <a:rPr sz="1650" b="1" spc="-17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Adobe Clean Han Black"/>
                        </a:rPr>
                        <a:t> </a:t>
                      </a:r>
                      <a:r>
                        <a:rPr sz="1650" b="1" spc="-2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Adobe Clean Han Black"/>
                        </a:rPr>
                        <a:t>경우</a:t>
                      </a:r>
                      <a:endParaRPr sz="1650"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Adobe Clean Han Black"/>
                      </a:endParaRPr>
                    </a:p>
                  </a:txBody>
                  <a:tcPr marL="0" marR="0" marT="0" marB="0">
                    <a:lnL w="3175">
                      <a:solidFill>
                        <a:srgbClr val="1E1E1E"/>
                      </a:solidFill>
                      <a:prstDash val="solid"/>
                    </a:lnL>
                    <a:lnT w="3175">
                      <a:solidFill>
                        <a:srgbClr val="1E1E1E"/>
                      </a:solidFill>
                      <a:prstDash val="solid"/>
                    </a:lnT>
                    <a:lnB w="12700">
                      <a:solidFill>
                        <a:srgbClr val="1E1E1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488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3175">
                      <a:solidFill>
                        <a:srgbClr val="1E1E1E"/>
                      </a:solidFill>
                      <a:prstDash val="solid"/>
                    </a:lnR>
                    <a:lnT w="3175">
                      <a:solidFill>
                        <a:srgbClr val="1E1E1E"/>
                      </a:solidFill>
                      <a:prstDash val="solid"/>
                    </a:lnT>
                    <a:lnB w="12700">
                      <a:solidFill>
                        <a:srgbClr val="1E1E1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95"/>
                        </a:spcBef>
                      </a:pPr>
                      <a:endParaRPr sz="1650"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Times New Roman"/>
                      </a:endParaRPr>
                    </a:p>
                    <a:p>
                      <a:pPr marR="5080" algn="ctr">
                        <a:lnSpc>
                          <a:spcPct val="100000"/>
                        </a:lnSpc>
                      </a:pPr>
                      <a:r>
                        <a:rPr sz="1650" b="1" spc="-2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Adobe Clean Han Black"/>
                        </a:rPr>
                        <a:t>법률위반</a:t>
                      </a:r>
                      <a:endParaRPr sz="1650"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Adobe Clean Han Black"/>
                      </a:endParaRPr>
                    </a:p>
                  </a:txBody>
                  <a:tcPr marL="0" marR="0" marT="88265" marB="0">
                    <a:lnL w="3175">
                      <a:solidFill>
                        <a:srgbClr val="1E1E1E"/>
                      </a:solidFill>
                      <a:prstDash val="solid"/>
                    </a:lnL>
                    <a:lnR w="3175">
                      <a:solidFill>
                        <a:srgbClr val="1E1E1E"/>
                      </a:solidFill>
                      <a:prstDash val="solid"/>
                    </a:lnR>
                    <a:lnT w="3175">
                      <a:solidFill>
                        <a:srgbClr val="1E1E1E"/>
                      </a:solidFill>
                      <a:prstDash val="solid"/>
                    </a:lnT>
                    <a:lnB w="3175">
                      <a:solidFill>
                        <a:srgbClr val="1E1E1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1970" marR="2262505">
                        <a:lnSpc>
                          <a:spcPct val="124900"/>
                        </a:lnSpc>
                        <a:spcBef>
                          <a:spcPts val="865"/>
                        </a:spcBef>
                      </a:pPr>
                      <a:r>
                        <a:rPr sz="1650" b="1" spc="-22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청약철회</a:t>
                      </a:r>
                      <a:r>
                        <a:rPr sz="1650" b="1" spc="-23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2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불가상품/청약철회기간</a:t>
                      </a:r>
                      <a:r>
                        <a:rPr sz="1650" b="1" spc="-23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19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단축</a:t>
                      </a:r>
                      <a:r>
                        <a:rPr sz="1650" b="1" spc="-23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16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등</a:t>
                      </a:r>
                      <a:r>
                        <a:rPr sz="1650" b="1" spc="-229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19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전자</a:t>
                      </a:r>
                      <a:r>
                        <a:rPr sz="1650" b="1" spc="-23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4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상거래법에</a:t>
                      </a:r>
                      <a:r>
                        <a:rPr sz="1650" b="1" spc="-23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2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위배되는</a:t>
                      </a:r>
                      <a:r>
                        <a:rPr sz="1650" b="1" spc="-23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1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판매방식</a:t>
                      </a:r>
                      <a:r>
                        <a:rPr sz="1650" b="1" spc="-229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1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현금할인</a:t>
                      </a:r>
                      <a:r>
                        <a:rPr sz="1650" b="1" spc="-23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16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쿠폰</a:t>
                      </a:r>
                      <a:r>
                        <a:rPr sz="1650" b="1" spc="-23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5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등 </a:t>
                      </a:r>
                      <a:r>
                        <a:rPr sz="1650" b="1" spc="-22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신용카드</a:t>
                      </a:r>
                      <a:r>
                        <a:rPr sz="1650" b="1" spc="-23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1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회원을</a:t>
                      </a:r>
                      <a:r>
                        <a:rPr sz="1650" b="1" spc="-229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3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불리하게 </a:t>
                      </a:r>
                      <a:r>
                        <a:rPr sz="1650" b="1" spc="-19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대우하는</a:t>
                      </a:r>
                      <a:r>
                        <a:rPr sz="1650" b="1" spc="-229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판매방식</a:t>
                      </a:r>
                      <a:endParaRPr sz="1650" dirty="0"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Malgun Gothic"/>
                      </a:endParaRPr>
                    </a:p>
                  </a:txBody>
                  <a:tcPr marL="0" marR="0" marT="109855" marB="0">
                    <a:lnL w="3175">
                      <a:solidFill>
                        <a:srgbClr val="1E1E1E"/>
                      </a:solidFill>
                      <a:prstDash val="solid"/>
                    </a:lnL>
                    <a:lnR w="3175">
                      <a:solidFill>
                        <a:srgbClr val="1E1E1E"/>
                      </a:solidFill>
                      <a:prstDash val="solid"/>
                    </a:lnR>
                    <a:lnT w="3175">
                      <a:solidFill>
                        <a:srgbClr val="1E1E1E"/>
                      </a:solidFill>
                      <a:prstDash val="solid"/>
                    </a:lnT>
                    <a:lnB w="3175">
                      <a:solidFill>
                        <a:srgbClr val="1E1E1E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3175">
                      <a:solidFill>
                        <a:srgbClr val="1E1E1E"/>
                      </a:solidFill>
                      <a:prstDash val="solid"/>
                    </a:lnL>
                    <a:lnT w="3175">
                      <a:solidFill>
                        <a:srgbClr val="1E1E1E"/>
                      </a:solidFill>
                      <a:prstDash val="solid"/>
                    </a:lnT>
                    <a:lnB w="12700">
                      <a:solidFill>
                        <a:srgbClr val="1E1E1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801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3175">
                      <a:solidFill>
                        <a:srgbClr val="1E1E1E"/>
                      </a:solidFill>
                      <a:prstDash val="solid"/>
                    </a:lnR>
                    <a:lnT w="3175">
                      <a:solidFill>
                        <a:srgbClr val="1E1E1E"/>
                      </a:solidFill>
                      <a:prstDash val="solid"/>
                    </a:lnT>
                    <a:lnB w="12700">
                      <a:solidFill>
                        <a:srgbClr val="1E1E1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35"/>
                        </a:spcBef>
                      </a:pPr>
                      <a:r>
                        <a:rPr sz="1650" b="1" spc="-6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Adobe Clean Han Black"/>
                        </a:rPr>
                        <a:t>거래</a:t>
                      </a:r>
                      <a:r>
                        <a:rPr sz="1650" b="1" spc="-10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Adobe Clean Han Black"/>
                        </a:rPr>
                        <a:t> </a:t>
                      </a:r>
                      <a:r>
                        <a:rPr sz="1650" b="1" spc="-6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Adobe Clean Han Black"/>
                        </a:rPr>
                        <a:t>중개</a:t>
                      </a:r>
                      <a:r>
                        <a:rPr sz="1650" b="1" spc="-10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Adobe Clean Han Black"/>
                        </a:rPr>
                        <a:t> </a:t>
                      </a:r>
                      <a:r>
                        <a:rPr sz="1650" b="1" spc="-2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Adobe Clean Han Black"/>
                        </a:rPr>
                        <a:t>사이트</a:t>
                      </a:r>
                      <a:endParaRPr sz="1650"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Adobe Clean Han Black"/>
                      </a:endParaRPr>
                    </a:p>
                  </a:txBody>
                  <a:tcPr marL="0" marR="0" marT="169545" marB="0">
                    <a:lnL w="3175">
                      <a:solidFill>
                        <a:srgbClr val="1E1E1E"/>
                      </a:solidFill>
                      <a:prstDash val="solid"/>
                    </a:lnL>
                    <a:lnR w="3175">
                      <a:solidFill>
                        <a:srgbClr val="1E1E1E"/>
                      </a:solidFill>
                      <a:prstDash val="solid"/>
                    </a:lnR>
                    <a:lnT w="3175">
                      <a:solidFill>
                        <a:srgbClr val="1E1E1E"/>
                      </a:solidFill>
                      <a:prstDash val="solid"/>
                    </a:lnT>
                    <a:lnB w="3175">
                      <a:solidFill>
                        <a:srgbClr val="1E1E1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1970">
                        <a:lnSpc>
                          <a:spcPct val="100000"/>
                        </a:lnSpc>
                        <a:spcBef>
                          <a:spcPts val="1335"/>
                        </a:spcBef>
                      </a:pPr>
                      <a:r>
                        <a:rPr sz="1650" b="1" spc="-22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오픈</a:t>
                      </a:r>
                      <a:r>
                        <a:rPr sz="1650" b="1" spc="-25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18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마켓</a:t>
                      </a:r>
                      <a:r>
                        <a:rPr sz="1650" b="1" spc="-23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2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형태의</a:t>
                      </a:r>
                      <a:r>
                        <a:rPr sz="1650" b="1" spc="-24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0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통신판매</a:t>
                      </a:r>
                      <a:r>
                        <a:rPr sz="1650" b="1" spc="-23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2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중개</a:t>
                      </a:r>
                      <a:r>
                        <a:rPr sz="1650" b="1" spc="-23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사이트</a:t>
                      </a:r>
                      <a:endParaRPr sz="1650" dirty="0"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Malgun Gothic"/>
                      </a:endParaRPr>
                    </a:p>
                  </a:txBody>
                  <a:tcPr marL="0" marR="0" marT="169545" marB="0">
                    <a:lnL w="3175">
                      <a:solidFill>
                        <a:srgbClr val="1E1E1E"/>
                      </a:solidFill>
                      <a:prstDash val="solid"/>
                    </a:lnL>
                    <a:lnR w="3175">
                      <a:solidFill>
                        <a:srgbClr val="1E1E1E"/>
                      </a:solidFill>
                      <a:prstDash val="solid"/>
                    </a:lnR>
                    <a:lnT w="3175">
                      <a:solidFill>
                        <a:srgbClr val="1E1E1E"/>
                      </a:solidFill>
                      <a:prstDash val="solid"/>
                    </a:lnT>
                    <a:lnB w="3175">
                      <a:solidFill>
                        <a:srgbClr val="1E1E1E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3175">
                      <a:solidFill>
                        <a:srgbClr val="1E1E1E"/>
                      </a:solidFill>
                      <a:prstDash val="solid"/>
                    </a:lnL>
                    <a:lnT w="3175">
                      <a:solidFill>
                        <a:srgbClr val="1E1E1E"/>
                      </a:solidFill>
                      <a:prstDash val="solid"/>
                    </a:lnT>
                    <a:lnB w="12700">
                      <a:solidFill>
                        <a:srgbClr val="1E1E1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166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3175">
                      <a:solidFill>
                        <a:srgbClr val="1E1E1E"/>
                      </a:solidFill>
                      <a:prstDash val="solid"/>
                    </a:lnR>
                    <a:lnT w="3175">
                      <a:solidFill>
                        <a:srgbClr val="1E1E1E"/>
                      </a:solidFill>
                      <a:prstDash val="solid"/>
                    </a:lnT>
                    <a:lnB w="12700">
                      <a:solidFill>
                        <a:srgbClr val="1E1E1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95"/>
                        </a:spcBef>
                      </a:pPr>
                      <a:r>
                        <a:rPr sz="1650" b="1" spc="-6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Adobe Clean Han Black"/>
                        </a:rPr>
                        <a:t>상품정보</a:t>
                      </a:r>
                      <a:r>
                        <a:rPr sz="1650" b="1" spc="-10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Adobe Clean Han Black"/>
                        </a:rPr>
                        <a:t> </a:t>
                      </a:r>
                      <a:r>
                        <a:rPr sz="1650" b="1" spc="-2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Adobe Clean Han Black"/>
                        </a:rPr>
                        <a:t>허위등록</a:t>
                      </a:r>
                      <a:endParaRPr sz="1650"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Adobe Clean Han Black"/>
                      </a:endParaRPr>
                    </a:p>
                  </a:txBody>
                  <a:tcPr marL="0" marR="0" marT="164465" marB="0">
                    <a:lnL w="3175">
                      <a:solidFill>
                        <a:srgbClr val="1E1E1E"/>
                      </a:solidFill>
                      <a:prstDash val="solid"/>
                    </a:lnL>
                    <a:lnR w="3175">
                      <a:solidFill>
                        <a:srgbClr val="1E1E1E"/>
                      </a:solidFill>
                      <a:prstDash val="solid"/>
                    </a:lnR>
                    <a:lnT w="3175">
                      <a:solidFill>
                        <a:srgbClr val="1E1E1E"/>
                      </a:solidFill>
                      <a:prstDash val="solid"/>
                    </a:lnT>
                    <a:lnB w="12700">
                      <a:solidFill>
                        <a:srgbClr val="1E1E1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1970">
                        <a:lnSpc>
                          <a:spcPct val="100000"/>
                        </a:lnSpc>
                        <a:spcBef>
                          <a:spcPts val="1335"/>
                        </a:spcBef>
                      </a:pPr>
                      <a:r>
                        <a:rPr sz="1650" b="1" spc="-19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구매가격</a:t>
                      </a:r>
                      <a:r>
                        <a:rPr sz="1650" b="1" spc="-24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14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강요,</a:t>
                      </a:r>
                      <a:r>
                        <a:rPr sz="1650" b="1" spc="-24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16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물품</a:t>
                      </a:r>
                      <a:r>
                        <a:rPr sz="1650" b="1" spc="-24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17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대체</a:t>
                      </a:r>
                      <a:r>
                        <a:rPr sz="1650" b="1" spc="-24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12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판매,</a:t>
                      </a:r>
                      <a:r>
                        <a:rPr sz="1650" b="1" spc="-23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18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광고게시,</a:t>
                      </a:r>
                      <a:r>
                        <a:rPr sz="1650" b="1" spc="-24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04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부정확한</a:t>
                      </a:r>
                      <a:r>
                        <a:rPr sz="1650" b="1" spc="-24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17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물품설명,</a:t>
                      </a:r>
                      <a:r>
                        <a:rPr sz="1650" b="1" spc="-24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1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장난성</a:t>
                      </a:r>
                      <a:r>
                        <a:rPr sz="1650" b="1" spc="-23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등록</a:t>
                      </a:r>
                      <a:endParaRPr sz="1650" dirty="0"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Malgun Gothic"/>
                      </a:endParaRPr>
                    </a:p>
                  </a:txBody>
                  <a:tcPr marL="0" marR="0" marT="169545" marB="0">
                    <a:lnL w="3175">
                      <a:solidFill>
                        <a:srgbClr val="1E1E1E"/>
                      </a:solidFill>
                      <a:prstDash val="solid"/>
                    </a:lnL>
                    <a:lnR w="3175">
                      <a:solidFill>
                        <a:srgbClr val="1E1E1E"/>
                      </a:solidFill>
                      <a:prstDash val="solid"/>
                    </a:lnR>
                    <a:lnT w="3175">
                      <a:solidFill>
                        <a:srgbClr val="1E1E1E"/>
                      </a:solidFill>
                      <a:prstDash val="solid"/>
                    </a:lnT>
                    <a:lnB w="12700">
                      <a:solidFill>
                        <a:srgbClr val="1E1E1E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3175">
                      <a:solidFill>
                        <a:srgbClr val="1E1E1E"/>
                      </a:solidFill>
                      <a:prstDash val="solid"/>
                    </a:lnL>
                    <a:lnT w="3175">
                      <a:solidFill>
                        <a:srgbClr val="1E1E1E"/>
                      </a:solidFill>
                      <a:prstDash val="solid"/>
                    </a:lnT>
                    <a:lnB w="12700">
                      <a:solidFill>
                        <a:srgbClr val="1E1E1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1034389" y="9477588"/>
            <a:ext cx="10321925" cy="26609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50" b="1" spc="-155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※</a:t>
            </a:r>
            <a:r>
              <a:rPr sz="1650" b="1" spc="-95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 </a:t>
            </a:r>
            <a:r>
              <a:rPr sz="1650" b="1" spc="-85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네이버페이의</a:t>
            </a:r>
            <a:r>
              <a:rPr sz="1650" b="1" spc="-95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 </a:t>
            </a:r>
            <a:r>
              <a:rPr sz="1650" b="1" spc="-70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기본가입조건은</a:t>
            </a:r>
            <a:r>
              <a:rPr sz="1650" b="1" spc="-90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 </a:t>
            </a:r>
            <a:r>
              <a:rPr sz="1650" b="1" spc="-65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상기와</a:t>
            </a:r>
            <a:r>
              <a:rPr sz="1650" b="1" spc="-95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 </a:t>
            </a:r>
            <a:r>
              <a:rPr sz="1650" b="1" spc="-40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같이</a:t>
            </a:r>
            <a:r>
              <a:rPr sz="1650" b="1" spc="-90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 </a:t>
            </a:r>
            <a:r>
              <a:rPr sz="1650" b="1" spc="-55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운영하며,</a:t>
            </a:r>
            <a:r>
              <a:rPr sz="1650" b="1" spc="-95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 </a:t>
            </a:r>
            <a:r>
              <a:rPr sz="1650" b="1" spc="-55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기본</a:t>
            </a:r>
            <a:r>
              <a:rPr sz="1650" b="1" spc="-90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 </a:t>
            </a:r>
            <a:r>
              <a:rPr sz="1650" b="1" spc="-50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정책</a:t>
            </a:r>
            <a:r>
              <a:rPr sz="1650" b="1" spc="-95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 </a:t>
            </a:r>
            <a:r>
              <a:rPr sz="1650" b="1" spc="-60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외의</a:t>
            </a:r>
            <a:r>
              <a:rPr sz="1650" b="1" spc="-95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 </a:t>
            </a:r>
            <a:r>
              <a:rPr sz="1650" b="1" spc="-65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예외적용에</a:t>
            </a:r>
            <a:r>
              <a:rPr sz="1650" b="1" spc="-90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 </a:t>
            </a:r>
            <a:r>
              <a:rPr sz="1650" b="1" spc="-45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대하여</a:t>
            </a:r>
            <a:r>
              <a:rPr sz="1650" b="1" spc="-95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 </a:t>
            </a:r>
            <a:r>
              <a:rPr sz="1650" b="1" spc="-75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case</a:t>
            </a:r>
            <a:r>
              <a:rPr sz="1650" b="1" spc="-90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 </a:t>
            </a:r>
            <a:r>
              <a:rPr sz="1650" b="1" spc="-25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별</a:t>
            </a:r>
            <a:r>
              <a:rPr sz="1650" b="1" spc="-95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 </a:t>
            </a:r>
            <a:r>
              <a:rPr sz="1650" b="1" spc="-50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가맹점</a:t>
            </a:r>
            <a:r>
              <a:rPr sz="1650" b="1" spc="-90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 </a:t>
            </a:r>
            <a:r>
              <a:rPr sz="1650" b="1" spc="-60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가입기준을</a:t>
            </a:r>
            <a:r>
              <a:rPr sz="1650" b="1" spc="-95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 </a:t>
            </a:r>
            <a:r>
              <a:rPr sz="1650" b="1" spc="-20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적용함.</a:t>
            </a:r>
            <a:endParaRPr sz="1650" dirty="0">
              <a:latin typeface="나눔스퀘어" panose="020B0600000101010101" pitchFamily="50" charset="-127"/>
              <a:ea typeface="나눔스퀘어" panose="020B0600000101010101" pitchFamily="50" charset="-127"/>
              <a:cs typeface="Adobe Clean Han Black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4388" y="938843"/>
            <a:ext cx="11944985" cy="6540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3.</a:t>
            </a:r>
            <a:r>
              <a:rPr spc="-229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spc="-5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주문형</a:t>
            </a:r>
            <a:r>
              <a:rPr spc="-185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spc="-7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가맹점</a:t>
            </a:r>
            <a:r>
              <a:rPr spc="-19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spc="-1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취급</a:t>
            </a:r>
            <a:r>
              <a:rPr spc="-175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spc="-19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불가</a:t>
            </a:r>
            <a:r>
              <a:rPr spc="-17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spc="-13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상품</a:t>
            </a:r>
            <a:r>
              <a:rPr spc="-17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spc="-3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(취급제한)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034388" y="10228575"/>
            <a:ext cx="551180" cy="4025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125"/>
              </a:lnSpc>
            </a:pPr>
            <a:r>
              <a:rPr sz="2950" b="1" spc="155" dirty="0">
                <a:solidFill>
                  <a:srgbClr val="D9D9D9"/>
                </a:solidFill>
                <a:latin typeface="Tahoma"/>
                <a:cs typeface="Tahoma"/>
              </a:rPr>
              <a:t>06</a:t>
            </a:r>
            <a:endParaRPr sz="2950">
              <a:latin typeface="Tahoma"/>
              <a:cs typeface="Tahoma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xfrm>
            <a:off x="1580659" y="10272014"/>
            <a:ext cx="6210809" cy="28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4775">
              <a:lnSpc>
                <a:spcPts val="2170"/>
              </a:lnSpc>
            </a:pPr>
            <a:r>
              <a:rPr spc="-8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네이버페이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3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주문형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가입과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35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심사,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45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취급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75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불가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45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상품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및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85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페널티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25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기준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34388" y="2193517"/>
            <a:ext cx="16472535" cy="1282065"/>
          </a:xfrm>
          <a:prstGeom prst="rect">
            <a:avLst/>
          </a:prstGeom>
        </p:spPr>
        <p:txBody>
          <a:bodyPr vert="horz" wrap="square" lIns="0" tIns="1377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85"/>
              </a:spcBef>
            </a:pPr>
            <a:r>
              <a:rPr sz="3300" b="1" spc="-204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네이버페이</a:t>
            </a:r>
            <a:r>
              <a:rPr sz="3300" b="1" spc="-21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 </a:t>
            </a:r>
            <a:r>
              <a:rPr sz="3300" b="1" spc="-15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규칙에</a:t>
            </a:r>
            <a:r>
              <a:rPr sz="3300" b="1" spc="-21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 </a:t>
            </a:r>
            <a:r>
              <a:rPr sz="3300" b="1" spc="-13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의해</a:t>
            </a:r>
            <a:r>
              <a:rPr sz="3300" b="1" spc="-21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 </a:t>
            </a:r>
            <a:r>
              <a:rPr sz="3300" b="1" spc="-15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매매가</a:t>
            </a:r>
            <a:r>
              <a:rPr sz="3300" b="1" spc="-21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 </a:t>
            </a:r>
            <a:r>
              <a:rPr sz="3300" b="1" spc="-19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허락되지</a:t>
            </a:r>
            <a:r>
              <a:rPr sz="3300" b="1" spc="-21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 </a:t>
            </a:r>
            <a:r>
              <a:rPr sz="3300" b="1" spc="-12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않은</a:t>
            </a:r>
            <a:r>
              <a:rPr sz="3300" b="1" spc="-21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 </a:t>
            </a:r>
            <a:r>
              <a:rPr sz="3300" b="1" spc="-204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'취급제한</a:t>
            </a:r>
            <a:r>
              <a:rPr sz="3300" b="1" spc="-21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 </a:t>
            </a:r>
            <a:r>
              <a:rPr sz="3300" b="1" spc="-2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상품'과</a:t>
            </a:r>
            <a:endParaRPr sz="3300">
              <a:latin typeface="나눔스퀘어 ExtraBold" panose="020B0600000101010101" pitchFamily="50" charset="-127"/>
              <a:ea typeface="나눔스퀘어 ExtraBold" panose="020B0600000101010101" pitchFamily="50" charset="-127"/>
              <a:cs typeface="Adobe Clean Han Black"/>
            </a:endParaRPr>
          </a:p>
          <a:p>
            <a:pPr marL="12700">
              <a:lnSpc>
                <a:spcPct val="100000"/>
              </a:lnSpc>
              <a:spcBef>
                <a:spcPts val="990"/>
              </a:spcBef>
            </a:pPr>
            <a:r>
              <a:rPr sz="3300" b="1" spc="-14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현행</a:t>
            </a:r>
            <a:r>
              <a:rPr sz="3300" b="1" spc="-22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 </a:t>
            </a:r>
            <a:r>
              <a:rPr sz="3300" b="1" spc="-19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법령상</a:t>
            </a:r>
            <a:r>
              <a:rPr sz="3300" b="1" spc="-22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 </a:t>
            </a:r>
            <a:r>
              <a:rPr sz="3300" b="1" spc="-15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매매가</a:t>
            </a:r>
            <a:r>
              <a:rPr sz="3300" b="1" spc="-22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 </a:t>
            </a:r>
            <a:r>
              <a:rPr sz="3300" b="1" spc="-21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금지된</a:t>
            </a:r>
            <a:r>
              <a:rPr sz="3300" b="1" spc="-22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 </a:t>
            </a:r>
            <a:r>
              <a:rPr sz="3300" b="1" spc="-20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'취급불가</a:t>
            </a:r>
            <a:r>
              <a:rPr sz="3300" b="1" spc="-21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 상품'</a:t>
            </a:r>
            <a:r>
              <a:rPr sz="3300" b="1" spc="-22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 </a:t>
            </a:r>
            <a:r>
              <a:rPr sz="3300" b="1" spc="-7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등</a:t>
            </a:r>
            <a:r>
              <a:rPr sz="3300" b="1" spc="-22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 </a:t>
            </a:r>
            <a:r>
              <a:rPr sz="3300" b="1" spc="-204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네이버페이를</a:t>
            </a:r>
            <a:r>
              <a:rPr sz="3300" b="1" spc="-22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 </a:t>
            </a:r>
            <a:r>
              <a:rPr sz="3300" b="1" spc="-10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통해</a:t>
            </a:r>
            <a:r>
              <a:rPr sz="3300" b="1" spc="-22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 </a:t>
            </a:r>
            <a:r>
              <a:rPr sz="3300" b="1" spc="-14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매매할</a:t>
            </a:r>
            <a:r>
              <a:rPr sz="3300" b="1" spc="-21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 </a:t>
            </a:r>
            <a:r>
              <a:rPr sz="3300" b="1" spc="-7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수</a:t>
            </a:r>
            <a:r>
              <a:rPr sz="3300" b="1" spc="-22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 </a:t>
            </a:r>
            <a:r>
              <a:rPr sz="3300" b="1" spc="-15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없는</a:t>
            </a:r>
            <a:r>
              <a:rPr sz="3300" b="1" spc="-22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 </a:t>
            </a:r>
            <a:r>
              <a:rPr sz="3300" b="1" spc="-14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판매상품</a:t>
            </a:r>
            <a:r>
              <a:rPr sz="3300" b="1" spc="-22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 </a:t>
            </a:r>
            <a:r>
              <a:rPr sz="3300" b="1" spc="-1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안내입니다.</a:t>
            </a:r>
            <a:endParaRPr sz="3300">
              <a:latin typeface="나눔스퀘어 ExtraBold" panose="020B0600000101010101" pitchFamily="50" charset="-127"/>
              <a:ea typeface="나눔스퀘어 ExtraBold" panose="020B0600000101010101" pitchFamily="50" charset="-127"/>
              <a:cs typeface="Adobe Clean Han Black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3683994"/>
              </p:ext>
            </p:extLst>
          </p:nvPr>
        </p:nvGraphicFramePr>
        <p:xfrm>
          <a:off x="1047088" y="3978936"/>
          <a:ext cx="18009234" cy="51676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517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504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086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984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603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2050" b="1" spc="-25" dirty="0">
                          <a:solidFill>
                            <a:srgbClr val="1E1E1E"/>
                          </a:solidFill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  <a:cs typeface="Adobe Clean Han Black"/>
                        </a:rPr>
                        <a:t>구분</a:t>
                      </a:r>
                      <a:endParaRPr sz="2050" dirty="0">
                        <a:latin typeface="나눔스퀘어 Bold" panose="020B0600000101010101" pitchFamily="50" charset="-127"/>
                        <a:ea typeface="나눔스퀘어 Bold" panose="020B0600000101010101" pitchFamily="50" charset="-127"/>
                        <a:cs typeface="Adobe Clean Han Black"/>
                      </a:endParaRPr>
                    </a:p>
                  </a:txBody>
                  <a:tcPr marL="0" marR="0" marT="50800" marB="0">
                    <a:lnR w="3175">
                      <a:solidFill>
                        <a:srgbClr val="1E1E1E"/>
                      </a:solidFill>
                      <a:prstDash val="solid"/>
                    </a:lnR>
                    <a:lnT w="12700">
                      <a:solidFill>
                        <a:srgbClr val="1E1E1E"/>
                      </a:solidFill>
                      <a:prstDash val="solid"/>
                    </a:lnT>
                    <a:lnB w="3175">
                      <a:solidFill>
                        <a:srgbClr val="1E1E1E"/>
                      </a:solidFill>
                      <a:prstDash val="solid"/>
                    </a:lnB>
                    <a:solidFill>
                      <a:srgbClr val="F6F6F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2050" b="1" spc="-20" dirty="0">
                          <a:solidFill>
                            <a:srgbClr val="1E1E1E"/>
                          </a:solidFill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  <a:cs typeface="Adobe Clean Han Black"/>
                        </a:rPr>
                        <a:t>해당내용</a:t>
                      </a:r>
                      <a:endParaRPr sz="2050" dirty="0">
                        <a:latin typeface="나눔스퀘어 Bold" panose="020B0600000101010101" pitchFamily="50" charset="-127"/>
                        <a:ea typeface="나눔스퀘어 Bold" panose="020B0600000101010101" pitchFamily="50" charset="-127"/>
                        <a:cs typeface="Adobe Clean Han Black"/>
                      </a:endParaRPr>
                    </a:p>
                  </a:txBody>
                  <a:tcPr marL="0" marR="0" marT="50800" marB="0">
                    <a:lnL w="3175">
                      <a:solidFill>
                        <a:srgbClr val="1E1E1E"/>
                      </a:solidFill>
                      <a:prstDash val="solid"/>
                    </a:lnL>
                    <a:lnR w="3175">
                      <a:solidFill>
                        <a:srgbClr val="1E1E1E"/>
                      </a:solidFill>
                      <a:prstDash val="solid"/>
                    </a:lnR>
                    <a:lnT w="12700">
                      <a:solidFill>
                        <a:srgbClr val="1E1E1E"/>
                      </a:solidFill>
                      <a:prstDash val="solid"/>
                    </a:lnT>
                    <a:lnB w="3175">
                      <a:solidFill>
                        <a:srgbClr val="1E1E1E"/>
                      </a:solidFill>
                      <a:prstDash val="solid"/>
                    </a:lnB>
                    <a:solidFill>
                      <a:srgbClr val="F6F6F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445"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2050" b="1" spc="-25" dirty="0">
                          <a:solidFill>
                            <a:srgbClr val="1E1E1E"/>
                          </a:solidFill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  <a:cs typeface="Adobe Clean Han Black"/>
                        </a:rPr>
                        <a:t>비고</a:t>
                      </a:r>
                      <a:endParaRPr sz="2050" dirty="0">
                        <a:latin typeface="나눔스퀘어 Bold" panose="020B0600000101010101" pitchFamily="50" charset="-127"/>
                        <a:ea typeface="나눔스퀘어 Bold" panose="020B0600000101010101" pitchFamily="50" charset="-127"/>
                        <a:cs typeface="Adobe Clean Han Black"/>
                      </a:endParaRPr>
                    </a:p>
                  </a:txBody>
                  <a:tcPr marL="0" marR="0" marT="50800" marB="0">
                    <a:lnL w="3175">
                      <a:solidFill>
                        <a:srgbClr val="1E1E1E"/>
                      </a:solidFill>
                      <a:prstDash val="solid"/>
                    </a:lnL>
                    <a:lnT w="12700">
                      <a:solidFill>
                        <a:srgbClr val="1E1E1E"/>
                      </a:solidFill>
                      <a:prstDash val="solid"/>
                    </a:lnT>
                    <a:lnB w="3175">
                      <a:solidFill>
                        <a:srgbClr val="1E1E1E"/>
                      </a:solidFill>
                      <a:prstDash val="solid"/>
                    </a:lnB>
                    <a:solidFill>
                      <a:srgbClr val="F6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12695"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50" dirty="0"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50" dirty="0"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50" dirty="0"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50" dirty="0"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50" dirty="0"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50" dirty="0"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50" dirty="0"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endParaRPr sz="1650" dirty="0"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Times New Roman"/>
                      </a:endParaRPr>
                    </a:p>
                    <a:p>
                      <a:pPr marL="431165" marR="424815" indent="46355">
                        <a:lnSpc>
                          <a:spcPct val="124900"/>
                        </a:lnSpc>
                      </a:pPr>
                      <a:r>
                        <a:rPr sz="1650" b="1" spc="-5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Adobe Clean Han Black"/>
                        </a:rPr>
                        <a:t>취급</a:t>
                      </a:r>
                      <a:r>
                        <a:rPr sz="1650" b="1" spc="-10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Adobe Clean Han Black"/>
                        </a:rPr>
                        <a:t> </a:t>
                      </a:r>
                      <a:r>
                        <a:rPr sz="1650" b="1" spc="-4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Adobe Clean Han Black"/>
                        </a:rPr>
                        <a:t>제한</a:t>
                      </a:r>
                      <a:r>
                        <a:rPr sz="1650" b="1" spc="-10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Adobe Clean Han Black"/>
                        </a:rPr>
                        <a:t> </a:t>
                      </a:r>
                      <a:r>
                        <a:rPr sz="1650" b="1" spc="-2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Adobe Clean Han Black"/>
                        </a:rPr>
                        <a:t>상품/ </a:t>
                      </a:r>
                      <a:r>
                        <a:rPr sz="1650" b="1" spc="-3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Adobe Clean Han Black"/>
                        </a:rPr>
                        <a:t>판매</a:t>
                      </a:r>
                      <a:r>
                        <a:rPr sz="1650" b="1" spc="-10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Adobe Clean Han Black"/>
                        </a:rPr>
                        <a:t> </a:t>
                      </a:r>
                      <a:r>
                        <a:rPr sz="1650" b="1" spc="-7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Adobe Clean Han Black"/>
                        </a:rPr>
                        <a:t>방식</a:t>
                      </a:r>
                      <a:r>
                        <a:rPr sz="1650" b="1" spc="-10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Adobe Clean Han Black"/>
                        </a:rPr>
                        <a:t> </a:t>
                      </a:r>
                      <a:r>
                        <a:rPr sz="1650" b="1" spc="-7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Adobe Clean Han Black"/>
                        </a:rPr>
                        <a:t>부적합</a:t>
                      </a:r>
                      <a:endParaRPr sz="1650" dirty="0"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Adobe Clean Han Black"/>
                      </a:endParaRPr>
                    </a:p>
                  </a:txBody>
                  <a:tcPr marL="0" marR="0" marT="0" marB="0">
                    <a:lnR w="3175">
                      <a:solidFill>
                        <a:srgbClr val="1E1E1E"/>
                      </a:solidFill>
                      <a:prstDash val="solid"/>
                    </a:lnR>
                    <a:lnT w="3175">
                      <a:solidFill>
                        <a:srgbClr val="1E1E1E"/>
                      </a:solidFill>
                      <a:prstDash val="solid"/>
                    </a:lnT>
                    <a:lnB w="12700">
                      <a:solidFill>
                        <a:srgbClr val="1E1E1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50" dirty="0"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50" dirty="0"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50" dirty="0"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175"/>
                        </a:spcBef>
                      </a:pPr>
                      <a:endParaRPr sz="1650" dirty="0"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650" b="1" spc="-5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Adobe Clean Han Black"/>
                        </a:rPr>
                        <a:t>매매제한</a:t>
                      </a:r>
                      <a:r>
                        <a:rPr sz="1650" b="1" spc="-10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Adobe Clean Han Black"/>
                        </a:rPr>
                        <a:t> </a:t>
                      </a:r>
                      <a:r>
                        <a:rPr sz="1650" b="1" spc="-2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Adobe Clean Han Black"/>
                        </a:rPr>
                        <a:t>상품</a:t>
                      </a:r>
                      <a:endParaRPr sz="1650" dirty="0"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Adobe Clean Han Black"/>
                      </a:endParaRPr>
                    </a:p>
                  </a:txBody>
                  <a:tcPr marL="0" marR="0" marT="0" marB="0">
                    <a:lnL w="3175">
                      <a:solidFill>
                        <a:srgbClr val="1E1E1E"/>
                      </a:solidFill>
                      <a:prstDash val="solid"/>
                    </a:lnL>
                    <a:lnR w="3175">
                      <a:solidFill>
                        <a:srgbClr val="1E1E1E"/>
                      </a:solidFill>
                      <a:prstDash val="solid"/>
                    </a:lnR>
                    <a:lnT w="3175">
                      <a:solidFill>
                        <a:srgbClr val="1E1E1E"/>
                      </a:solidFill>
                      <a:prstDash val="solid"/>
                    </a:lnT>
                    <a:lnB w="3175">
                      <a:solidFill>
                        <a:srgbClr val="1E1E1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1970" marR="859155">
                        <a:lnSpc>
                          <a:spcPct val="124900"/>
                        </a:lnSpc>
                        <a:spcBef>
                          <a:spcPts val="865"/>
                        </a:spcBef>
                      </a:pPr>
                      <a:r>
                        <a:rPr sz="1650" b="1" spc="-229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채팅</a:t>
                      </a:r>
                      <a:r>
                        <a:rPr sz="1650" b="1" spc="-31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16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및</a:t>
                      </a:r>
                      <a:r>
                        <a:rPr sz="1650" b="1" spc="-31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18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폰팅,</a:t>
                      </a:r>
                      <a:r>
                        <a:rPr sz="1650" b="1" spc="-31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04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운세</a:t>
                      </a:r>
                      <a:r>
                        <a:rPr sz="1650" b="1" spc="-31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16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등</a:t>
                      </a:r>
                      <a:r>
                        <a:rPr sz="1650" b="1" spc="-31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04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서비스,</a:t>
                      </a:r>
                      <a:r>
                        <a:rPr sz="1650" b="1" spc="-31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04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대출정보/대출관련,</a:t>
                      </a:r>
                      <a:r>
                        <a:rPr sz="1650" b="1" spc="-31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29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광고서비스,</a:t>
                      </a:r>
                      <a:r>
                        <a:rPr sz="1650" b="1" spc="-31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4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예치금이</a:t>
                      </a:r>
                      <a:r>
                        <a:rPr sz="1650" b="1" spc="-31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1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존재하는</a:t>
                      </a:r>
                      <a:r>
                        <a:rPr sz="1650" b="1" spc="-31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2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대여상품,</a:t>
                      </a:r>
                      <a:r>
                        <a:rPr sz="1650" b="1" spc="-31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2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추가결제</a:t>
                      </a:r>
                      <a:r>
                        <a:rPr sz="1650" b="1" spc="-31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16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및</a:t>
                      </a:r>
                      <a:r>
                        <a:rPr sz="1650" b="1" spc="-31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위약금이 </a:t>
                      </a:r>
                      <a:r>
                        <a:rPr sz="1650" b="1" spc="-21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존재하는</a:t>
                      </a:r>
                      <a:r>
                        <a:rPr sz="1650" b="1" spc="-32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1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예약상품,</a:t>
                      </a:r>
                      <a:r>
                        <a:rPr sz="1650" b="1" spc="-32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9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90일</a:t>
                      </a:r>
                      <a:r>
                        <a:rPr sz="1650" b="1" spc="-31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1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이상</a:t>
                      </a:r>
                      <a:r>
                        <a:rPr sz="1650" b="1" spc="-32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29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장기</a:t>
                      </a:r>
                      <a:r>
                        <a:rPr sz="1650" b="1" spc="-31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1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예약상품,</a:t>
                      </a:r>
                      <a:r>
                        <a:rPr sz="1650" b="1" spc="-32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4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분할배송</a:t>
                      </a:r>
                      <a:r>
                        <a:rPr sz="1650" b="1" spc="-32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19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상품,</a:t>
                      </a:r>
                      <a:r>
                        <a:rPr sz="1650" b="1" spc="-31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6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정기결제</a:t>
                      </a:r>
                      <a:r>
                        <a:rPr sz="1650" b="1" spc="-32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19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상품,</a:t>
                      </a:r>
                      <a:r>
                        <a:rPr sz="1650" b="1" spc="-31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4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가입비</a:t>
                      </a:r>
                      <a:r>
                        <a:rPr sz="1650" b="1" spc="-32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16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및</a:t>
                      </a:r>
                      <a:r>
                        <a:rPr sz="1650" b="1" spc="-31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1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각종</a:t>
                      </a:r>
                      <a:r>
                        <a:rPr sz="1650" b="1" spc="-32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04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할인</a:t>
                      </a:r>
                      <a:r>
                        <a:rPr sz="1650" b="1" spc="-32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29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혜택을</a:t>
                      </a:r>
                      <a:r>
                        <a:rPr sz="1650" b="1" spc="-31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5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부가적으로 </a:t>
                      </a:r>
                      <a:r>
                        <a:rPr sz="1650" b="1" spc="-21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제공하는</a:t>
                      </a:r>
                      <a:r>
                        <a:rPr sz="1650" b="1" spc="-30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04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서비스,</a:t>
                      </a:r>
                      <a:r>
                        <a:rPr sz="1650" b="1" spc="-30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1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유가증권(상품권,</a:t>
                      </a:r>
                      <a:r>
                        <a:rPr sz="1650" b="1" spc="-30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1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회원권,</a:t>
                      </a:r>
                      <a:r>
                        <a:rPr sz="1650" b="1" spc="-30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12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E쿠폰,</a:t>
                      </a:r>
                      <a:r>
                        <a:rPr sz="1650" b="1" spc="-30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04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전화카드,</a:t>
                      </a:r>
                      <a:r>
                        <a:rPr sz="1650" b="1" spc="-30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5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스키장</a:t>
                      </a:r>
                      <a:r>
                        <a:rPr sz="1650" b="1" spc="-30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2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리프트</a:t>
                      </a:r>
                      <a:r>
                        <a:rPr sz="1650" b="1" spc="-30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18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탑승권),</a:t>
                      </a:r>
                      <a:r>
                        <a:rPr sz="1650" b="1" spc="-30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19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순금(순금,</a:t>
                      </a:r>
                      <a:r>
                        <a:rPr sz="1650" b="1" spc="-30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2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골드바,</a:t>
                      </a:r>
                      <a:r>
                        <a:rPr sz="1650" b="1" spc="-30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1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24K), </a:t>
                      </a:r>
                      <a:r>
                        <a:rPr sz="1650" b="1" spc="-16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쌀(20만원</a:t>
                      </a:r>
                      <a:r>
                        <a:rPr sz="1650" b="1" spc="-30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18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이상),</a:t>
                      </a:r>
                      <a:r>
                        <a:rPr sz="1650" b="1" spc="-30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0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자동차,</a:t>
                      </a:r>
                      <a:r>
                        <a:rPr sz="1650" b="1" spc="-30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3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이륜차</a:t>
                      </a:r>
                      <a:r>
                        <a:rPr sz="1650" b="1" spc="-30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04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판매</a:t>
                      </a:r>
                      <a:r>
                        <a:rPr sz="1650" b="1" spc="-30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16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및</a:t>
                      </a:r>
                      <a:r>
                        <a:rPr sz="1650" b="1" spc="-30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18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수리,</a:t>
                      </a:r>
                      <a:r>
                        <a:rPr sz="1650" b="1" spc="-30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3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회원제(어학교재,</a:t>
                      </a:r>
                      <a:r>
                        <a:rPr sz="1650" b="1" spc="-30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2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골프회원권,</a:t>
                      </a:r>
                      <a:r>
                        <a:rPr sz="1650" b="1" spc="-30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3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온라인교육,</a:t>
                      </a:r>
                      <a:r>
                        <a:rPr sz="1650" b="1" spc="-30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5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정기구독</a:t>
                      </a:r>
                      <a:r>
                        <a:rPr sz="1650" b="1" spc="-30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2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잡지</a:t>
                      </a:r>
                      <a:r>
                        <a:rPr sz="1650" b="1" spc="-30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등),</a:t>
                      </a:r>
                      <a:endParaRPr sz="1650" dirty="0"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Malgun Gothic"/>
                      </a:endParaRPr>
                    </a:p>
                    <a:p>
                      <a:pPr marL="521970" marR="753110">
                        <a:lnSpc>
                          <a:spcPct val="124900"/>
                        </a:lnSpc>
                      </a:pPr>
                      <a:r>
                        <a:rPr sz="1650" b="1" spc="-26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인터넷</a:t>
                      </a:r>
                      <a:r>
                        <a:rPr sz="1650" b="1" spc="-33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4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쇼핑몰</a:t>
                      </a:r>
                      <a:r>
                        <a:rPr sz="1650" b="1" spc="-31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5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분양/홈페이지</a:t>
                      </a:r>
                      <a:r>
                        <a:rPr sz="1650" b="1" spc="-32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18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제작,</a:t>
                      </a:r>
                      <a:r>
                        <a:rPr sz="1650" b="1" spc="-31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0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애완동물,</a:t>
                      </a:r>
                      <a:r>
                        <a:rPr sz="1650" b="1" spc="-31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18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골동품,</a:t>
                      </a:r>
                      <a:r>
                        <a:rPr sz="1650" b="1" spc="-32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3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경마</a:t>
                      </a:r>
                      <a:r>
                        <a:rPr sz="1650" b="1" spc="-31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16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및</a:t>
                      </a:r>
                      <a:r>
                        <a:rPr sz="1650" b="1" spc="-31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2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경륜</a:t>
                      </a:r>
                      <a:r>
                        <a:rPr sz="1650" b="1" spc="-32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16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등</a:t>
                      </a:r>
                      <a:r>
                        <a:rPr sz="1650" b="1" spc="-31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2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사행성</a:t>
                      </a:r>
                      <a:r>
                        <a:rPr sz="1650" b="1" spc="-31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19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상품,</a:t>
                      </a:r>
                      <a:r>
                        <a:rPr sz="1650" b="1" spc="-32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2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휴대폰</a:t>
                      </a:r>
                      <a:r>
                        <a:rPr sz="1650" b="1" spc="-31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04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개통</a:t>
                      </a:r>
                      <a:r>
                        <a:rPr sz="1650" b="1" spc="-31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16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및</a:t>
                      </a:r>
                      <a:r>
                        <a:rPr sz="1650" b="1" spc="-32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3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렌탈상품,</a:t>
                      </a:r>
                      <a:r>
                        <a:rPr sz="1650" b="1" spc="-31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10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0원</a:t>
                      </a:r>
                      <a:r>
                        <a:rPr sz="1650" b="1" spc="-31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상품, </a:t>
                      </a:r>
                      <a:r>
                        <a:rPr sz="1650" b="1" spc="-21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개인결제,</a:t>
                      </a:r>
                      <a:r>
                        <a:rPr sz="1650" b="1" spc="-31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3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회원전용상품,</a:t>
                      </a:r>
                      <a:r>
                        <a:rPr sz="1650" b="1" spc="-31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29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설치</a:t>
                      </a:r>
                      <a:r>
                        <a:rPr sz="1650" b="1" spc="-31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16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및</a:t>
                      </a:r>
                      <a:r>
                        <a:rPr sz="1650" b="1" spc="-30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29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시공(조경공사,</a:t>
                      </a:r>
                      <a:r>
                        <a:rPr sz="1650" b="1" spc="-31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2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설치비,</a:t>
                      </a:r>
                      <a:r>
                        <a:rPr sz="1650" b="1" spc="-31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3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조립</a:t>
                      </a:r>
                      <a:r>
                        <a:rPr sz="1650" b="1" spc="-31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16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및</a:t>
                      </a:r>
                      <a:r>
                        <a:rPr sz="1650" b="1" spc="-30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9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A/S),</a:t>
                      </a:r>
                      <a:r>
                        <a:rPr sz="1650" b="1" spc="-31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4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동영상강좌,</a:t>
                      </a:r>
                      <a:r>
                        <a:rPr sz="1650" b="1" spc="-31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1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오프라인</a:t>
                      </a:r>
                      <a:r>
                        <a:rPr sz="1650" b="1" spc="-31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18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수강권,</a:t>
                      </a:r>
                      <a:r>
                        <a:rPr sz="1650" b="1" spc="-30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1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숙박예약,</a:t>
                      </a:r>
                      <a:endParaRPr sz="1650" dirty="0"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Malgun Gothic"/>
                      </a:endParaRPr>
                    </a:p>
                    <a:p>
                      <a:pPr marL="521970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1650" b="1" spc="-24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기타</a:t>
                      </a:r>
                      <a:r>
                        <a:rPr sz="1650" b="1" spc="-31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29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실물</a:t>
                      </a:r>
                      <a:r>
                        <a:rPr sz="1650" b="1" spc="-31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2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배송이</a:t>
                      </a:r>
                      <a:r>
                        <a:rPr sz="1650" b="1" spc="-31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2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없는</a:t>
                      </a:r>
                      <a:r>
                        <a:rPr sz="1650" b="1" spc="-31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4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용역서비스(영상제작,</a:t>
                      </a:r>
                      <a:r>
                        <a:rPr sz="1650" b="1" spc="-31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1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영상변환,</a:t>
                      </a:r>
                      <a:r>
                        <a:rPr sz="1650" b="1" spc="-31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29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소프트웨어</a:t>
                      </a:r>
                      <a:r>
                        <a:rPr sz="1650" b="1" spc="-31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등)</a:t>
                      </a:r>
                      <a:endParaRPr sz="1650" dirty="0"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Malgun Gothic"/>
                      </a:endParaRPr>
                    </a:p>
                  </a:txBody>
                  <a:tcPr marL="0" marR="0" marT="109855" marB="0">
                    <a:lnL w="3175">
                      <a:solidFill>
                        <a:srgbClr val="1E1E1E"/>
                      </a:solidFill>
                      <a:prstDash val="solid"/>
                    </a:lnL>
                    <a:lnR w="3175">
                      <a:solidFill>
                        <a:srgbClr val="1E1E1E"/>
                      </a:solidFill>
                      <a:prstDash val="solid"/>
                    </a:lnR>
                    <a:lnT w="3175">
                      <a:solidFill>
                        <a:srgbClr val="1E1E1E"/>
                      </a:solidFill>
                      <a:prstDash val="solid"/>
                    </a:lnT>
                    <a:lnB w="3175">
                      <a:solidFill>
                        <a:srgbClr val="1E1E1E"/>
                      </a:solidFill>
                      <a:prstDash val="solid"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50" dirty="0"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50" dirty="0"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50" dirty="0"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50" dirty="0"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50" dirty="0"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795"/>
                        </a:spcBef>
                      </a:pPr>
                      <a:endParaRPr sz="1650" dirty="0"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Times New Roman"/>
                      </a:endParaRPr>
                    </a:p>
                    <a:p>
                      <a:pPr marL="344805" marR="338455" algn="ctr">
                        <a:lnSpc>
                          <a:spcPct val="124900"/>
                        </a:lnSpc>
                      </a:pPr>
                      <a:r>
                        <a:rPr sz="1650" b="1" spc="-2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Adobe Clean Han Black"/>
                        </a:rPr>
                        <a:t>그</a:t>
                      </a:r>
                      <a:r>
                        <a:rPr sz="1650" b="1" spc="-19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Adobe Clean Han Black"/>
                        </a:rPr>
                        <a:t> </a:t>
                      </a:r>
                      <a:r>
                        <a:rPr sz="1650" b="1" spc="-2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Adobe Clean Han Black"/>
                        </a:rPr>
                        <a:t>외</a:t>
                      </a:r>
                      <a:r>
                        <a:rPr sz="1650" b="1" spc="-19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Adobe Clean Han Black"/>
                        </a:rPr>
                        <a:t> </a:t>
                      </a:r>
                      <a:r>
                        <a:rPr sz="1650" b="1" spc="-8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Adobe Clean Han Black"/>
                        </a:rPr>
                        <a:t>기타</a:t>
                      </a:r>
                      <a:r>
                        <a:rPr sz="1650" b="1" spc="-19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Adobe Clean Han Black"/>
                        </a:rPr>
                        <a:t> </a:t>
                      </a:r>
                      <a:r>
                        <a:rPr sz="1650" b="1" spc="-11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Adobe Clean Han Black"/>
                        </a:rPr>
                        <a:t>법령에</a:t>
                      </a:r>
                      <a:r>
                        <a:rPr sz="1650" b="1" spc="-19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Adobe Clean Han Black"/>
                        </a:rPr>
                        <a:t> </a:t>
                      </a:r>
                      <a:r>
                        <a:rPr sz="1650" b="1" spc="-11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Adobe Clean Han Black"/>
                        </a:rPr>
                        <a:t>위배되거나 </a:t>
                      </a:r>
                      <a:r>
                        <a:rPr sz="1650" b="1" spc="-9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Adobe Clean Han Black"/>
                        </a:rPr>
                        <a:t>사회적</a:t>
                      </a:r>
                      <a:r>
                        <a:rPr sz="1650" b="1" spc="-18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Adobe Clean Han Black"/>
                        </a:rPr>
                        <a:t> </a:t>
                      </a:r>
                      <a:r>
                        <a:rPr sz="1650" b="1" spc="-9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Adobe Clean Han Black"/>
                        </a:rPr>
                        <a:t>이슈로</a:t>
                      </a:r>
                      <a:r>
                        <a:rPr sz="1650" b="1" spc="-17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Adobe Clean Han Black"/>
                        </a:rPr>
                        <a:t> </a:t>
                      </a:r>
                      <a:r>
                        <a:rPr sz="1650" b="1" spc="-2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Adobe Clean Han Black"/>
                        </a:rPr>
                        <a:t>인하여</a:t>
                      </a:r>
                      <a:r>
                        <a:rPr sz="1650" b="1" spc="50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Adobe Clean Han Black"/>
                        </a:rPr>
                        <a:t> </a:t>
                      </a:r>
                      <a:r>
                        <a:rPr sz="1650" b="1" spc="-7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Adobe Clean Han Black"/>
                        </a:rPr>
                        <a:t>판매가</a:t>
                      </a:r>
                      <a:r>
                        <a:rPr sz="1650" b="1" spc="-18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Adobe Clean Han Black"/>
                        </a:rPr>
                        <a:t> </a:t>
                      </a:r>
                      <a:r>
                        <a:rPr sz="1650" b="1" spc="-10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Adobe Clean Han Black"/>
                        </a:rPr>
                        <a:t>불가한</a:t>
                      </a:r>
                      <a:r>
                        <a:rPr sz="1650" b="1" spc="-18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Adobe Clean Han Black"/>
                        </a:rPr>
                        <a:t> </a:t>
                      </a:r>
                      <a:r>
                        <a:rPr sz="1650" b="1" spc="-2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Adobe Clean Han Black"/>
                        </a:rPr>
                        <a:t>상품을 </a:t>
                      </a:r>
                      <a:r>
                        <a:rPr sz="1650" b="1" spc="-8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Adobe Clean Han Black"/>
                        </a:rPr>
                        <a:t>취급하는</a:t>
                      </a:r>
                      <a:r>
                        <a:rPr sz="1650" b="1" spc="-17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Adobe Clean Han Black"/>
                        </a:rPr>
                        <a:t> </a:t>
                      </a:r>
                      <a:r>
                        <a:rPr sz="1650" b="1" spc="-2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Adobe Clean Han Black"/>
                        </a:rPr>
                        <a:t>경우</a:t>
                      </a:r>
                      <a:endParaRPr sz="1650" dirty="0"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Adobe Clean Han Black"/>
                      </a:endParaRPr>
                    </a:p>
                  </a:txBody>
                  <a:tcPr marL="0" marR="0" marT="0" marB="0">
                    <a:lnL w="3175">
                      <a:solidFill>
                        <a:srgbClr val="1E1E1E"/>
                      </a:solidFill>
                      <a:prstDash val="solid"/>
                    </a:lnL>
                    <a:lnT w="3175">
                      <a:solidFill>
                        <a:srgbClr val="1E1E1E"/>
                      </a:solidFill>
                      <a:prstDash val="solid"/>
                    </a:lnT>
                    <a:lnB w="12700">
                      <a:solidFill>
                        <a:srgbClr val="1E1E1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488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3175">
                      <a:solidFill>
                        <a:srgbClr val="1E1E1E"/>
                      </a:solidFill>
                      <a:prstDash val="solid"/>
                    </a:lnR>
                    <a:lnT w="3175">
                      <a:solidFill>
                        <a:srgbClr val="1E1E1E"/>
                      </a:solidFill>
                      <a:prstDash val="solid"/>
                    </a:lnT>
                    <a:lnB w="12700">
                      <a:solidFill>
                        <a:srgbClr val="1E1E1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95"/>
                        </a:spcBef>
                      </a:pPr>
                      <a:endParaRPr sz="1650"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Times New Roman"/>
                      </a:endParaRPr>
                    </a:p>
                    <a:p>
                      <a:pPr marR="5080" algn="ctr">
                        <a:lnSpc>
                          <a:spcPct val="100000"/>
                        </a:lnSpc>
                      </a:pPr>
                      <a:r>
                        <a:rPr sz="1650" b="1" spc="-2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Adobe Clean Han Black"/>
                        </a:rPr>
                        <a:t>법률위반</a:t>
                      </a:r>
                      <a:endParaRPr sz="1650"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Adobe Clean Han Black"/>
                      </a:endParaRPr>
                    </a:p>
                  </a:txBody>
                  <a:tcPr marL="0" marR="0" marT="88265" marB="0">
                    <a:lnL w="3175">
                      <a:solidFill>
                        <a:srgbClr val="1E1E1E"/>
                      </a:solidFill>
                      <a:prstDash val="solid"/>
                    </a:lnL>
                    <a:lnR w="3175">
                      <a:solidFill>
                        <a:srgbClr val="1E1E1E"/>
                      </a:solidFill>
                      <a:prstDash val="solid"/>
                    </a:lnR>
                    <a:lnT w="3175">
                      <a:solidFill>
                        <a:srgbClr val="1E1E1E"/>
                      </a:solidFill>
                      <a:prstDash val="solid"/>
                    </a:lnT>
                    <a:lnB w="3175">
                      <a:solidFill>
                        <a:srgbClr val="1E1E1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1970" marR="2262505">
                        <a:lnSpc>
                          <a:spcPct val="124900"/>
                        </a:lnSpc>
                        <a:spcBef>
                          <a:spcPts val="865"/>
                        </a:spcBef>
                      </a:pPr>
                      <a:r>
                        <a:rPr sz="1650" b="1" spc="-22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청약철회</a:t>
                      </a:r>
                      <a:r>
                        <a:rPr sz="1650" b="1" spc="-23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2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불가상품/청약철회기간</a:t>
                      </a:r>
                      <a:r>
                        <a:rPr sz="1650" b="1" spc="-23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19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단축</a:t>
                      </a:r>
                      <a:r>
                        <a:rPr sz="1650" b="1" spc="-23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16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등</a:t>
                      </a:r>
                      <a:r>
                        <a:rPr sz="1650" b="1" spc="-229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19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전자</a:t>
                      </a:r>
                      <a:r>
                        <a:rPr sz="1650" b="1" spc="-23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4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상거래법에</a:t>
                      </a:r>
                      <a:r>
                        <a:rPr sz="1650" b="1" spc="-23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2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위배되는</a:t>
                      </a:r>
                      <a:r>
                        <a:rPr sz="1650" b="1" spc="-23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1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판매방식</a:t>
                      </a:r>
                      <a:r>
                        <a:rPr sz="1650" b="1" spc="-229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1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현금할인</a:t>
                      </a:r>
                      <a:r>
                        <a:rPr sz="1650" b="1" spc="-23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16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쿠폰</a:t>
                      </a:r>
                      <a:r>
                        <a:rPr sz="1650" b="1" spc="-23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5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등 </a:t>
                      </a:r>
                      <a:r>
                        <a:rPr sz="1650" b="1" spc="-22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신용카드</a:t>
                      </a:r>
                      <a:r>
                        <a:rPr sz="1650" b="1" spc="-23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1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회원을</a:t>
                      </a:r>
                      <a:r>
                        <a:rPr sz="1650" b="1" spc="-229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3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불리하게 </a:t>
                      </a:r>
                      <a:r>
                        <a:rPr sz="1650" b="1" spc="-19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대우하는</a:t>
                      </a:r>
                      <a:r>
                        <a:rPr sz="1650" b="1" spc="-229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판매방식</a:t>
                      </a:r>
                      <a:endParaRPr sz="1650" dirty="0"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Malgun Gothic"/>
                      </a:endParaRPr>
                    </a:p>
                  </a:txBody>
                  <a:tcPr marL="0" marR="0" marT="109855" marB="0">
                    <a:lnL w="3175">
                      <a:solidFill>
                        <a:srgbClr val="1E1E1E"/>
                      </a:solidFill>
                      <a:prstDash val="solid"/>
                    </a:lnL>
                    <a:lnR w="3175">
                      <a:solidFill>
                        <a:srgbClr val="1E1E1E"/>
                      </a:solidFill>
                      <a:prstDash val="solid"/>
                    </a:lnR>
                    <a:lnT w="3175">
                      <a:solidFill>
                        <a:srgbClr val="1E1E1E"/>
                      </a:solidFill>
                      <a:prstDash val="solid"/>
                    </a:lnT>
                    <a:lnB w="3175">
                      <a:solidFill>
                        <a:srgbClr val="1E1E1E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3175">
                      <a:solidFill>
                        <a:srgbClr val="1E1E1E"/>
                      </a:solidFill>
                      <a:prstDash val="solid"/>
                    </a:lnL>
                    <a:lnT w="3175">
                      <a:solidFill>
                        <a:srgbClr val="1E1E1E"/>
                      </a:solidFill>
                      <a:prstDash val="solid"/>
                    </a:lnT>
                    <a:lnB w="12700">
                      <a:solidFill>
                        <a:srgbClr val="1E1E1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801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3175">
                      <a:solidFill>
                        <a:srgbClr val="1E1E1E"/>
                      </a:solidFill>
                      <a:prstDash val="solid"/>
                    </a:lnR>
                    <a:lnT w="3175">
                      <a:solidFill>
                        <a:srgbClr val="1E1E1E"/>
                      </a:solidFill>
                      <a:prstDash val="solid"/>
                    </a:lnT>
                    <a:lnB w="12700">
                      <a:solidFill>
                        <a:srgbClr val="1E1E1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35"/>
                        </a:spcBef>
                      </a:pPr>
                      <a:r>
                        <a:rPr sz="1650" b="1" spc="-6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Adobe Clean Han Black"/>
                        </a:rPr>
                        <a:t>거래</a:t>
                      </a:r>
                      <a:r>
                        <a:rPr sz="1650" b="1" spc="-10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Adobe Clean Han Black"/>
                        </a:rPr>
                        <a:t> </a:t>
                      </a:r>
                      <a:r>
                        <a:rPr sz="1650" b="1" spc="-6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Adobe Clean Han Black"/>
                        </a:rPr>
                        <a:t>중개</a:t>
                      </a:r>
                      <a:r>
                        <a:rPr sz="1650" b="1" spc="-10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Adobe Clean Han Black"/>
                        </a:rPr>
                        <a:t> </a:t>
                      </a:r>
                      <a:r>
                        <a:rPr sz="1650" b="1" spc="-2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Adobe Clean Han Black"/>
                        </a:rPr>
                        <a:t>사이트</a:t>
                      </a:r>
                      <a:endParaRPr sz="1650"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Adobe Clean Han Black"/>
                      </a:endParaRPr>
                    </a:p>
                  </a:txBody>
                  <a:tcPr marL="0" marR="0" marT="169545" marB="0">
                    <a:lnL w="3175">
                      <a:solidFill>
                        <a:srgbClr val="1E1E1E"/>
                      </a:solidFill>
                      <a:prstDash val="solid"/>
                    </a:lnL>
                    <a:lnR w="3175">
                      <a:solidFill>
                        <a:srgbClr val="1E1E1E"/>
                      </a:solidFill>
                      <a:prstDash val="solid"/>
                    </a:lnR>
                    <a:lnT w="3175">
                      <a:solidFill>
                        <a:srgbClr val="1E1E1E"/>
                      </a:solidFill>
                      <a:prstDash val="solid"/>
                    </a:lnT>
                    <a:lnB w="3175">
                      <a:solidFill>
                        <a:srgbClr val="1E1E1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1970">
                        <a:lnSpc>
                          <a:spcPct val="100000"/>
                        </a:lnSpc>
                        <a:spcBef>
                          <a:spcPts val="1335"/>
                        </a:spcBef>
                      </a:pPr>
                      <a:r>
                        <a:rPr sz="1650" b="1" spc="-22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오픈</a:t>
                      </a:r>
                      <a:r>
                        <a:rPr sz="1650" b="1" spc="-25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18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마켓</a:t>
                      </a:r>
                      <a:r>
                        <a:rPr sz="1650" b="1" spc="-23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2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형태의</a:t>
                      </a:r>
                      <a:r>
                        <a:rPr sz="1650" b="1" spc="-24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0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통신판매</a:t>
                      </a:r>
                      <a:r>
                        <a:rPr sz="1650" b="1" spc="-23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2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중개</a:t>
                      </a:r>
                      <a:r>
                        <a:rPr sz="1650" b="1" spc="-23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사이트</a:t>
                      </a:r>
                      <a:endParaRPr sz="1650" dirty="0"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Malgun Gothic"/>
                      </a:endParaRPr>
                    </a:p>
                  </a:txBody>
                  <a:tcPr marL="0" marR="0" marT="169545" marB="0">
                    <a:lnL w="3175">
                      <a:solidFill>
                        <a:srgbClr val="1E1E1E"/>
                      </a:solidFill>
                      <a:prstDash val="solid"/>
                    </a:lnL>
                    <a:lnR w="3175">
                      <a:solidFill>
                        <a:srgbClr val="1E1E1E"/>
                      </a:solidFill>
                      <a:prstDash val="solid"/>
                    </a:lnR>
                    <a:lnT w="3175">
                      <a:solidFill>
                        <a:srgbClr val="1E1E1E"/>
                      </a:solidFill>
                      <a:prstDash val="solid"/>
                    </a:lnT>
                    <a:lnB w="3175">
                      <a:solidFill>
                        <a:srgbClr val="1E1E1E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3175">
                      <a:solidFill>
                        <a:srgbClr val="1E1E1E"/>
                      </a:solidFill>
                      <a:prstDash val="solid"/>
                    </a:lnL>
                    <a:lnT w="3175">
                      <a:solidFill>
                        <a:srgbClr val="1E1E1E"/>
                      </a:solidFill>
                      <a:prstDash val="solid"/>
                    </a:lnT>
                    <a:lnB w="12700">
                      <a:solidFill>
                        <a:srgbClr val="1E1E1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166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3175">
                      <a:solidFill>
                        <a:srgbClr val="1E1E1E"/>
                      </a:solidFill>
                      <a:prstDash val="solid"/>
                    </a:lnR>
                    <a:lnT w="3175">
                      <a:solidFill>
                        <a:srgbClr val="1E1E1E"/>
                      </a:solidFill>
                      <a:prstDash val="solid"/>
                    </a:lnT>
                    <a:lnB w="12700">
                      <a:solidFill>
                        <a:srgbClr val="1E1E1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95"/>
                        </a:spcBef>
                      </a:pPr>
                      <a:r>
                        <a:rPr sz="1650" b="1" spc="-6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Adobe Clean Han Black"/>
                        </a:rPr>
                        <a:t>상품정보</a:t>
                      </a:r>
                      <a:r>
                        <a:rPr sz="1650" b="1" spc="-10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Adobe Clean Han Black"/>
                        </a:rPr>
                        <a:t> </a:t>
                      </a:r>
                      <a:r>
                        <a:rPr sz="1650" b="1" spc="-2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Adobe Clean Han Black"/>
                        </a:rPr>
                        <a:t>허위등록</a:t>
                      </a:r>
                      <a:endParaRPr sz="1650" dirty="0"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Adobe Clean Han Black"/>
                      </a:endParaRPr>
                    </a:p>
                  </a:txBody>
                  <a:tcPr marL="0" marR="0" marT="164465" marB="0">
                    <a:lnL w="3175">
                      <a:solidFill>
                        <a:srgbClr val="1E1E1E"/>
                      </a:solidFill>
                      <a:prstDash val="solid"/>
                    </a:lnL>
                    <a:lnR w="3175">
                      <a:solidFill>
                        <a:srgbClr val="1E1E1E"/>
                      </a:solidFill>
                      <a:prstDash val="solid"/>
                    </a:lnR>
                    <a:lnT w="3175">
                      <a:solidFill>
                        <a:srgbClr val="1E1E1E"/>
                      </a:solidFill>
                      <a:prstDash val="solid"/>
                    </a:lnT>
                    <a:lnB w="12700">
                      <a:solidFill>
                        <a:srgbClr val="1E1E1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1970">
                        <a:lnSpc>
                          <a:spcPct val="100000"/>
                        </a:lnSpc>
                        <a:spcBef>
                          <a:spcPts val="1335"/>
                        </a:spcBef>
                      </a:pPr>
                      <a:r>
                        <a:rPr sz="1650" b="1" spc="-19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구매가격</a:t>
                      </a:r>
                      <a:r>
                        <a:rPr sz="1650" b="1" spc="-24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14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강요,</a:t>
                      </a:r>
                      <a:r>
                        <a:rPr sz="1650" b="1" spc="-24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16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물품</a:t>
                      </a:r>
                      <a:r>
                        <a:rPr sz="1650" b="1" spc="-24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17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대체</a:t>
                      </a:r>
                      <a:r>
                        <a:rPr sz="1650" b="1" spc="-24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12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판매,</a:t>
                      </a:r>
                      <a:r>
                        <a:rPr sz="1650" b="1" spc="-23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18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광고게시,</a:t>
                      </a:r>
                      <a:r>
                        <a:rPr sz="1650" b="1" spc="-24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04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부정확한</a:t>
                      </a:r>
                      <a:r>
                        <a:rPr sz="1650" b="1" spc="-24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17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물품설명,</a:t>
                      </a:r>
                      <a:r>
                        <a:rPr sz="1650" b="1" spc="-24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1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장난성</a:t>
                      </a:r>
                      <a:r>
                        <a:rPr sz="1650" b="1" spc="-23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등록</a:t>
                      </a:r>
                      <a:endParaRPr sz="1650" dirty="0"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Malgun Gothic"/>
                      </a:endParaRPr>
                    </a:p>
                  </a:txBody>
                  <a:tcPr marL="0" marR="0" marT="169545" marB="0">
                    <a:lnL w="3175">
                      <a:solidFill>
                        <a:srgbClr val="1E1E1E"/>
                      </a:solidFill>
                      <a:prstDash val="solid"/>
                    </a:lnL>
                    <a:lnR w="3175">
                      <a:solidFill>
                        <a:srgbClr val="1E1E1E"/>
                      </a:solidFill>
                      <a:prstDash val="solid"/>
                    </a:lnR>
                    <a:lnT w="3175">
                      <a:solidFill>
                        <a:srgbClr val="1E1E1E"/>
                      </a:solidFill>
                      <a:prstDash val="solid"/>
                    </a:lnT>
                    <a:lnB w="12700">
                      <a:solidFill>
                        <a:srgbClr val="1E1E1E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3175">
                      <a:solidFill>
                        <a:srgbClr val="1E1E1E"/>
                      </a:solidFill>
                      <a:prstDash val="solid"/>
                    </a:lnL>
                    <a:lnT w="3175">
                      <a:solidFill>
                        <a:srgbClr val="1E1E1E"/>
                      </a:solidFill>
                      <a:prstDash val="solid"/>
                    </a:lnT>
                    <a:lnB w="12700">
                      <a:solidFill>
                        <a:srgbClr val="1E1E1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1034389" y="9477588"/>
            <a:ext cx="10321925" cy="26609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50" b="1" spc="-155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※</a:t>
            </a:r>
            <a:r>
              <a:rPr sz="1650" b="1" spc="-95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 </a:t>
            </a:r>
            <a:r>
              <a:rPr sz="1650" b="1" spc="-85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네이버페이의</a:t>
            </a:r>
            <a:r>
              <a:rPr sz="1650" b="1" spc="-95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 </a:t>
            </a:r>
            <a:r>
              <a:rPr sz="1650" b="1" spc="-70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기본가입조건은</a:t>
            </a:r>
            <a:r>
              <a:rPr sz="1650" b="1" spc="-90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 </a:t>
            </a:r>
            <a:r>
              <a:rPr sz="1650" b="1" spc="-65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상기와</a:t>
            </a:r>
            <a:r>
              <a:rPr sz="1650" b="1" spc="-95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 </a:t>
            </a:r>
            <a:r>
              <a:rPr sz="1650" b="1" spc="-40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같이</a:t>
            </a:r>
            <a:r>
              <a:rPr sz="1650" b="1" spc="-90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 </a:t>
            </a:r>
            <a:r>
              <a:rPr sz="1650" b="1" spc="-55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운영하며,</a:t>
            </a:r>
            <a:r>
              <a:rPr sz="1650" b="1" spc="-95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 </a:t>
            </a:r>
            <a:r>
              <a:rPr sz="1650" b="1" spc="-55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기본</a:t>
            </a:r>
            <a:r>
              <a:rPr sz="1650" b="1" spc="-90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 </a:t>
            </a:r>
            <a:r>
              <a:rPr sz="1650" b="1" spc="-50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정책</a:t>
            </a:r>
            <a:r>
              <a:rPr sz="1650" b="1" spc="-95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 </a:t>
            </a:r>
            <a:r>
              <a:rPr sz="1650" b="1" spc="-60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외의</a:t>
            </a:r>
            <a:r>
              <a:rPr sz="1650" b="1" spc="-95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 </a:t>
            </a:r>
            <a:r>
              <a:rPr sz="1650" b="1" spc="-65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예외적용에</a:t>
            </a:r>
            <a:r>
              <a:rPr sz="1650" b="1" spc="-90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 </a:t>
            </a:r>
            <a:r>
              <a:rPr sz="1650" b="1" spc="-45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대하여</a:t>
            </a:r>
            <a:r>
              <a:rPr sz="1650" b="1" spc="-95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 </a:t>
            </a:r>
            <a:r>
              <a:rPr sz="1650" b="1" spc="-75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case</a:t>
            </a:r>
            <a:r>
              <a:rPr sz="1650" b="1" spc="-90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 </a:t>
            </a:r>
            <a:r>
              <a:rPr sz="1650" b="1" spc="-25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별</a:t>
            </a:r>
            <a:r>
              <a:rPr sz="1650" b="1" spc="-95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 </a:t>
            </a:r>
            <a:r>
              <a:rPr sz="1650" b="1" spc="-50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가맹점</a:t>
            </a:r>
            <a:r>
              <a:rPr sz="1650" b="1" spc="-90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 </a:t>
            </a:r>
            <a:r>
              <a:rPr sz="1650" b="1" spc="-60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가입기준을</a:t>
            </a:r>
            <a:r>
              <a:rPr sz="1650" b="1" spc="-95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 </a:t>
            </a:r>
            <a:r>
              <a:rPr sz="1650" b="1" spc="-20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적용함.</a:t>
            </a:r>
            <a:endParaRPr sz="1650" dirty="0">
              <a:latin typeface="나눔스퀘어" panose="020B0600000101010101" pitchFamily="50" charset="-127"/>
              <a:ea typeface="나눔스퀘어" panose="020B0600000101010101" pitchFamily="50" charset="-127"/>
              <a:cs typeface="Adobe Clean Han Black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/>
              <a:t>3.</a:t>
            </a:r>
            <a:r>
              <a:rPr spc="-229" dirty="0"/>
              <a:t> </a:t>
            </a:r>
            <a:r>
              <a:rPr spc="-50" dirty="0"/>
              <a:t>주문형</a:t>
            </a:r>
            <a:r>
              <a:rPr spc="-185" dirty="0"/>
              <a:t> </a:t>
            </a:r>
            <a:r>
              <a:rPr spc="-70" dirty="0"/>
              <a:t>가맹점</a:t>
            </a:r>
            <a:r>
              <a:rPr spc="-190" dirty="0"/>
              <a:t> </a:t>
            </a:r>
            <a:r>
              <a:rPr spc="-100" dirty="0"/>
              <a:t>취급</a:t>
            </a:r>
            <a:r>
              <a:rPr spc="-175" dirty="0"/>
              <a:t> </a:t>
            </a:r>
            <a:r>
              <a:rPr spc="-190" dirty="0"/>
              <a:t>불가</a:t>
            </a:r>
            <a:r>
              <a:rPr spc="-170" dirty="0"/>
              <a:t> </a:t>
            </a:r>
            <a:r>
              <a:rPr spc="-130" dirty="0"/>
              <a:t>상품</a:t>
            </a:r>
            <a:r>
              <a:rPr spc="-170" dirty="0"/>
              <a:t> </a:t>
            </a:r>
            <a:r>
              <a:rPr spc="-300" dirty="0"/>
              <a:t>(취급불가)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034388" y="10228575"/>
            <a:ext cx="504190" cy="4025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125"/>
              </a:lnSpc>
            </a:pPr>
            <a:r>
              <a:rPr sz="2950" b="1" spc="-25" dirty="0">
                <a:solidFill>
                  <a:srgbClr val="D9D9D9"/>
                </a:solidFill>
                <a:latin typeface="Tahoma"/>
                <a:cs typeface="Tahoma"/>
              </a:rPr>
              <a:t>07</a:t>
            </a:r>
            <a:endParaRPr sz="2950">
              <a:latin typeface="Tahoma"/>
              <a:cs typeface="Tahoma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xfrm>
            <a:off x="1580659" y="10272014"/>
            <a:ext cx="6642591" cy="28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2390">
              <a:lnSpc>
                <a:spcPts val="2170"/>
              </a:lnSpc>
            </a:pPr>
            <a:r>
              <a:rPr spc="-80" dirty="0"/>
              <a:t>네이버페이</a:t>
            </a:r>
            <a:r>
              <a:rPr spc="-120" dirty="0"/>
              <a:t> </a:t>
            </a:r>
            <a:r>
              <a:rPr spc="-30" dirty="0"/>
              <a:t>주문형</a:t>
            </a:r>
            <a:r>
              <a:rPr spc="-120" dirty="0"/>
              <a:t> </a:t>
            </a:r>
            <a:r>
              <a:rPr spc="-50" dirty="0"/>
              <a:t>가입과</a:t>
            </a:r>
            <a:r>
              <a:rPr spc="-120" dirty="0"/>
              <a:t> </a:t>
            </a:r>
            <a:r>
              <a:rPr spc="-35" dirty="0"/>
              <a:t>심사,</a:t>
            </a:r>
            <a:r>
              <a:rPr spc="-120" dirty="0"/>
              <a:t> </a:t>
            </a:r>
            <a:r>
              <a:rPr spc="-45" dirty="0"/>
              <a:t>취급</a:t>
            </a:r>
            <a:r>
              <a:rPr spc="-120" dirty="0"/>
              <a:t> </a:t>
            </a:r>
            <a:r>
              <a:rPr spc="-75" dirty="0"/>
              <a:t>불가</a:t>
            </a:r>
            <a:r>
              <a:rPr spc="-120" dirty="0"/>
              <a:t> </a:t>
            </a:r>
            <a:r>
              <a:rPr spc="-45" dirty="0"/>
              <a:t>상품</a:t>
            </a:r>
            <a:r>
              <a:rPr spc="-120" dirty="0"/>
              <a:t> </a:t>
            </a:r>
            <a:r>
              <a:rPr dirty="0"/>
              <a:t>및</a:t>
            </a:r>
            <a:r>
              <a:rPr spc="-120" dirty="0"/>
              <a:t> </a:t>
            </a:r>
            <a:r>
              <a:rPr spc="-85" dirty="0"/>
              <a:t>페널티</a:t>
            </a:r>
            <a:r>
              <a:rPr spc="-120" dirty="0"/>
              <a:t> </a:t>
            </a:r>
            <a:r>
              <a:rPr spc="-25" dirty="0"/>
              <a:t>기준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34388" y="2193517"/>
            <a:ext cx="16482694" cy="1282065"/>
          </a:xfrm>
          <a:prstGeom prst="rect">
            <a:avLst/>
          </a:prstGeom>
        </p:spPr>
        <p:txBody>
          <a:bodyPr vert="horz" wrap="square" lIns="0" tIns="1377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85"/>
              </a:spcBef>
            </a:pPr>
            <a:r>
              <a:rPr sz="3300" b="1" spc="-204" dirty="0">
                <a:solidFill>
                  <a:srgbClr val="1E1E1E"/>
                </a:solidFill>
                <a:latin typeface="Adobe Clean Han Black"/>
                <a:cs typeface="Adobe Clean Han Black"/>
              </a:rPr>
              <a:t>네이버페이</a:t>
            </a:r>
            <a:r>
              <a:rPr sz="3300" b="1" spc="-215" dirty="0">
                <a:solidFill>
                  <a:srgbClr val="1E1E1E"/>
                </a:solidFill>
                <a:latin typeface="Adobe Clean Han Black"/>
                <a:cs typeface="Adobe Clean Han Black"/>
              </a:rPr>
              <a:t> </a:t>
            </a:r>
            <a:r>
              <a:rPr sz="3300" b="1" spc="-150" dirty="0">
                <a:solidFill>
                  <a:srgbClr val="1E1E1E"/>
                </a:solidFill>
                <a:latin typeface="Adobe Clean Han Black"/>
                <a:cs typeface="Adobe Clean Han Black"/>
              </a:rPr>
              <a:t>규칙에</a:t>
            </a:r>
            <a:r>
              <a:rPr sz="3300" b="1" spc="-215" dirty="0">
                <a:solidFill>
                  <a:srgbClr val="1E1E1E"/>
                </a:solidFill>
                <a:latin typeface="Adobe Clean Han Black"/>
                <a:cs typeface="Adobe Clean Han Black"/>
              </a:rPr>
              <a:t> </a:t>
            </a:r>
            <a:r>
              <a:rPr sz="3300" b="1" spc="-135" dirty="0">
                <a:solidFill>
                  <a:srgbClr val="1E1E1E"/>
                </a:solidFill>
                <a:latin typeface="Adobe Clean Han Black"/>
                <a:cs typeface="Adobe Clean Han Black"/>
              </a:rPr>
              <a:t>의해</a:t>
            </a:r>
            <a:r>
              <a:rPr sz="3300" b="1" spc="-215" dirty="0">
                <a:solidFill>
                  <a:srgbClr val="1E1E1E"/>
                </a:solidFill>
                <a:latin typeface="Adobe Clean Han Black"/>
                <a:cs typeface="Adobe Clean Han Black"/>
              </a:rPr>
              <a:t> </a:t>
            </a:r>
            <a:r>
              <a:rPr sz="3300" b="1" spc="-150" dirty="0">
                <a:solidFill>
                  <a:srgbClr val="1E1E1E"/>
                </a:solidFill>
                <a:latin typeface="Adobe Clean Han Black"/>
                <a:cs typeface="Adobe Clean Han Black"/>
              </a:rPr>
              <a:t>매매가</a:t>
            </a:r>
            <a:r>
              <a:rPr sz="3300" b="1" spc="-215" dirty="0">
                <a:solidFill>
                  <a:srgbClr val="1E1E1E"/>
                </a:solidFill>
                <a:latin typeface="Adobe Clean Han Black"/>
                <a:cs typeface="Adobe Clean Han Black"/>
              </a:rPr>
              <a:t> </a:t>
            </a:r>
            <a:r>
              <a:rPr sz="3300" b="1" spc="-195" dirty="0">
                <a:solidFill>
                  <a:srgbClr val="1E1E1E"/>
                </a:solidFill>
                <a:latin typeface="Adobe Clean Han Black"/>
                <a:cs typeface="Adobe Clean Han Black"/>
              </a:rPr>
              <a:t>허락되지</a:t>
            </a:r>
            <a:r>
              <a:rPr sz="3300" b="1" spc="-215" dirty="0">
                <a:solidFill>
                  <a:srgbClr val="1E1E1E"/>
                </a:solidFill>
                <a:latin typeface="Adobe Clean Han Black"/>
                <a:cs typeface="Adobe Clean Han Black"/>
              </a:rPr>
              <a:t> </a:t>
            </a:r>
            <a:r>
              <a:rPr sz="3300" b="1" spc="-120" dirty="0">
                <a:solidFill>
                  <a:srgbClr val="1E1E1E"/>
                </a:solidFill>
                <a:latin typeface="Adobe Clean Han Black"/>
                <a:cs typeface="Adobe Clean Han Black"/>
              </a:rPr>
              <a:t>않은</a:t>
            </a:r>
            <a:r>
              <a:rPr sz="3300" b="1" spc="-215" dirty="0">
                <a:solidFill>
                  <a:srgbClr val="1E1E1E"/>
                </a:solidFill>
                <a:latin typeface="Adobe Clean Han Black"/>
                <a:cs typeface="Adobe Clean Han Black"/>
              </a:rPr>
              <a:t> </a:t>
            </a:r>
            <a:r>
              <a:rPr sz="3300" b="1" spc="-145" dirty="0">
                <a:solidFill>
                  <a:srgbClr val="1E1E1E"/>
                </a:solidFill>
                <a:latin typeface="Adobe Clean Han Black"/>
                <a:cs typeface="Adobe Clean Han Black"/>
              </a:rPr>
              <a:t>'매매제한</a:t>
            </a:r>
            <a:r>
              <a:rPr sz="3300" b="1" spc="-210" dirty="0">
                <a:solidFill>
                  <a:srgbClr val="1E1E1E"/>
                </a:solidFill>
                <a:latin typeface="Adobe Clean Han Black"/>
                <a:cs typeface="Adobe Clean Han Black"/>
              </a:rPr>
              <a:t> </a:t>
            </a:r>
            <a:r>
              <a:rPr sz="3300" b="1" spc="-20" dirty="0">
                <a:solidFill>
                  <a:srgbClr val="1E1E1E"/>
                </a:solidFill>
                <a:latin typeface="Adobe Clean Han Black"/>
                <a:cs typeface="Adobe Clean Han Black"/>
              </a:rPr>
              <a:t>상품'과</a:t>
            </a:r>
            <a:endParaRPr sz="3300">
              <a:latin typeface="Adobe Clean Han Black"/>
              <a:cs typeface="Adobe Clean Han Black"/>
            </a:endParaRPr>
          </a:p>
          <a:p>
            <a:pPr marL="12700">
              <a:lnSpc>
                <a:spcPct val="100000"/>
              </a:lnSpc>
              <a:spcBef>
                <a:spcPts val="990"/>
              </a:spcBef>
            </a:pPr>
            <a:r>
              <a:rPr sz="3300" b="1" spc="-145" dirty="0">
                <a:solidFill>
                  <a:srgbClr val="1E1E1E"/>
                </a:solidFill>
                <a:latin typeface="Adobe Clean Han Black"/>
                <a:cs typeface="Adobe Clean Han Black"/>
              </a:rPr>
              <a:t>현행</a:t>
            </a:r>
            <a:r>
              <a:rPr sz="3300" b="1" spc="-220" dirty="0">
                <a:solidFill>
                  <a:srgbClr val="1E1E1E"/>
                </a:solidFill>
                <a:latin typeface="Adobe Clean Han Black"/>
                <a:cs typeface="Adobe Clean Han Black"/>
              </a:rPr>
              <a:t> </a:t>
            </a:r>
            <a:r>
              <a:rPr sz="3300" b="1" spc="-190" dirty="0">
                <a:solidFill>
                  <a:srgbClr val="1E1E1E"/>
                </a:solidFill>
                <a:latin typeface="Adobe Clean Han Black"/>
                <a:cs typeface="Adobe Clean Han Black"/>
              </a:rPr>
              <a:t>법령상</a:t>
            </a:r>
            <a:r>
              <a:rPr sz="3300" b="1" spc="-220" dirty="0">
                <a:solidFill>
                  <a:srgbClr val="1E1E1E"/>
                </a:solidFill>
                <a:latin typeface="Adobe Clean Han Black"/>
                <a:cs typeface="Adobe Clean Han Black"/>
              </a:rPr>
              <a:t> </a:t>
            </a:r>
            <a:r>
              <a:rPr sz="3300" b="1" spc="-150" dirty="0">
                <a:solidFill>
                  <a:srgbClr val="1E1E1E"/>
                </a:solidFill>
                <a:latin typeface="Adobe Clean Han Black"/>
                <a:cs typeface="Adobe Clean Han Black"/>
              </a:rPr>
              <a:t>매매가</a:t>
            </a:r>
            <a:r>
              <a:rPr sz="3300" b="1" spc="-220" dirty="0">
                <a:solidFill>
                  <a:srgbClr val="1E1E1E"/>
                </a:solidFill>
                <a:latin typeface="Adobe Clean Han Black"/>
                <a:cs typeface="Adobe Clean Han Black"/>
              </a:rPr>
              <a:t> </a:t>
            </a:r>
            <a:r>
              <a:rPr sz="3300" b="1" spc="-210" dirty="0">
                <a:solidFill>
                  <a:srgbClr val="1E1E1E"/>
                </a:solidFill>
                <a:latin typeface="Adobe Clean Han Black"/>
                <a:cs typeface="Adobe Clean Han Black"/>
              </a:rPr>
              <a:t>금지된</a:t>
            </a:r>
            <a:r>
              <a:rPr sz="3300" b="1" spc="-215" dirty="0">
                <a:solidFill>
                  <a:srgbClr val="1E1E1E"/>
                </a:solidFill>
                <a:latin typeface="Adobe Clean Han Black"/>
                <a:cs typeface="Adobe Clean Han Black"/>
              </a:rPr>
              <a:t> </a:t>
            </a:r>
            <a:r>
              <a:rPr sz="3300" b="1" spc="-185" dirty="0">
                <a:solidFill>
                  <a:srgbClr val="1E1E1E"/>
                </a:solidFill>
                <a:latin typeface="Adobe Clean Han Black"/>
                <a:cs typeface="Adobe Clean Han Black"/>
              </a:rPr>
              <a:t>'매매불가</a:t>
            </a:r>
            <a:r>
              <a:rPr sz="3300" b="1" spc="-220" dirty="0">
                <a:solidFill>
                  <a:srgbClr val="1E1E1E"/>
                </a:solidFill>
                <a:latin typeface="Adobe Clean Han Black"/>
                <a:cs typeface="Adobe Clean Han Black"/>
              </a:rPr>
              <a:t> </a:t>
            </a:r>
            <a:r>
              <a:rPr sz="3300" b="1" spc="-215" dirty="0">
                <a:solidFill>
                  <a:srgbClr val="1E1E1E"/>
                </a:solidFill>
                <a:latin typeface="Adobe Clean Han Black"/>
                <a:cs typeface="Adobe Clean Han Black"/>
              </a:rPr>
              <a:t>상품'</a:t>
            </a:r>
            <a:r>
              <a:rPr sz="3300" b="1" spc="-220" dirty="0">
                <a:solidFill>
                  <a:srgbClr val="1E1E1E"/>
                </a:solidFill>
                <a:latin typeface="Adobe Clean Han Black"/>
                <a:cs typeface="Adobe Clean Han Black"/>
              </a:rPr>
              <a:t> </a:t>
            </a:r>
            <a:r>
              <a:rPr sz="3300" b="1" spc="-70" dirty="0">
                <a:solidFill>
                  <a:srgbClr val="1E1E1E"/>
                </a:solidFill>
                <a:latin typeface="Adobe Clean Han Black"/>
                <a:cs typeface="Adobe Clean Han Black"/>
              </a:rPr>
              <a:t>등</a:t>
            </a:r>
            <a:r>
              <a:rPr sz="3300" b="1" spc="-215" dirty="0">
                <a:solidFill>
                  <a:srgbClr val="1E1E1E"/>
                </a:solidFill>
                <a:latin typeface="Adobe Clean Han Black"/>
                <a:cs typeface="Adobe Clean Han Black"/>
              </a:rPr>
              <a:t> </a:t>
            </a:r>
            <a:r>
              <a:rPr sz="3300" b="1" spc="-204" dirty="0">
                <a:solidFill>
                  <a:srgbClr val="1E1E1E"/>
                </a:solidFill>
                <a:latin typeface="Adobe Clean Han Black"/>
                <a:cs typeface="Adobe Clean Han Black"/>
              </a:rPr>
              <a:t>네이버페이를</a:t>
            </a:r>
            <a:r>
              <a:rPr sz="3300" b="1" spc="-220" dirty="0">
                <a:solidFill>
                  <a:srgbClr val="1E1E1E"/>
                </a:solidFill>
                <a:latin typeface="Adobe Clean Han Black"/>
                <a:cs typeface="Adobe Clean Han Black"/>
              </a:rPr>
              <a:t> </a:t>
            </a:r>
            <a:r>
              <a:rPr sz="3300" b="1" spc="-105" dirty="0">
                <a:solidFill>
                  <a:srgbClr val="1E1E1E"/>
                </a:solidFill>
                <a:latin typeface="Adobe Clean Han Black"/>
                <a:cs typeface="Adobe Clean Han Black"/>
              </a:rPr>
              <a:t>통해</a:t>
            </a:r>
            <a:r>
              <a:rPr sz="3300" b="1" spc="-220" dirty="0">
                <a:solidFill>
                  <a:srgbClr val="1E1E1E"/>
                </a:solidFill>
                <a:latin typeface="Adobe Clean Han Black"/>
                <a:cs typeface="Adobe Clean Han Black"/>
              </a:rPr>
              <a:t> </a:t>
            </a:r>
            <a:r>
              <a:rPr sz="3300" b="1" spc="-140" dirty="0">
                <a:solidFill>
                  <a:srgbClr val="1E1E1E"/>
                </a:solidFill>
                <a:latin typeface="Adobe Clean Han Black"/>
                <a:cs typeface="Adobe Clean Han Black"/>
              </a:rPr>
              <a:t>매매할</a:t>
            </a:r>
            <a:r>
              <a:rPr sz="3300" b="1" spc="-220" dirty="0">
                <a:solidFill>
                  <a:srgbClr val="1E1E1E"/>
                </a:solidFill>
                <a:latin typeface="Adobe Clean Han Black"/>
                <a:cs typeface="Adobe Clean Han Black"/>
              </a:rPr>
              <a:t> </a:t>
            </a:r>
            <a:r>
              <a:rPr sz="3300" b="1" spc="-70" dirty="0">
                <a:solidFill>
                  <a:srgbClr val="1E1E1E"/>
                </a:solidFill>
                <a:latin typeface="Adobe Clean Han Black"/>
                <a:cs typeface="Adobe Clean Han Black"/>
              </a:rPr>
              <a:t>수</a:t>
            </a:r>
            <a:r>
              <a:rPr sz="3300" b="1" spc="-215" dirty="0">
                <a:solidFill>
                  <a:srgbClr val="1E1E1E"/>
                </a:solidFill>
                <a:latin typeface="Adobe Clean Han Black"/>
                <a:cs typeface="Adobe Clean Han Black"/>
              </a:rPr>
              <a:t> </a:t>
            </a:r>
            <a:r>
              <a:rPr sz="3300" b="1" spc="-150" dirty="0">
                <a:solidFill>
                  <a:srgbClr val="1E1E1E"/>
                </a:solidFill>
                <a:latin typeface="Adobe Clean Han Black"/>
                <a:cs typeface="Adobe Clean Han Black"/>
              </a:rPr>
              <a:t>없는</a:t>
            </a:r>
            <a:r>
              <a:rPr sz="3300" b="1" spc="-220" dirty="0">
                <a:solidFill>
                  <a:srgbClr val="1E1E1E"/>
                </a:solidFill>
                <a:latin typeface="Adobe Clean Han Black"/>
                <a:cs typeface="Adobe Clean Han Black"/>
              </a:rPr>
              <a:t> </a:t>
            </a:r>
            <a:r>
              <a:rPr sz="3300" b="1" spc="-145" dirty="0">
                <a:solidFill>
                  <a:srgbClr val="1E1E1E"/>
                </a:solidFill>
                <a:latin typeface="Adobe Clean Han Black"/>
                <a:cs typeface="Adobe Clean Han Black"/>
              </a:rPr>
              <a:t>판매상품</a:t>
            </a:r>
            <a:r>
              <a:rPr sz="3300" b="1" spc="-220" dirty="0">
                <a:solidFill>
                  <a:srgbClr val="1E1E1E"/>
                </a:solidFill>
                <a:latin typeface="Adobe Clean Han Black"/>
                <a:cs typeface="Adobe Clean Han Black"/>
              </a:rPr>
              <a:t> </a:t>
            </a:r>
            <a:r>
              <a:rPr sz="3300" b="1" spc="-10" dirty="0">
                <a:solidFill>
                  <a:srgbClr val="1E1E1E"/>
                </a:solidFill>
                <a:latin typeface="Adobe Clean Han Black"/>
                <a:cs typeface="Adobe Clean Han Black"/>
              </a:rPr>
              <a:t>안내입니다.</a:t>
            </a:r>
            <a:endParaRPr sz="3300">
              <a:latin typeface="Adobe Clean Han Black"/>
              <a:cs typeface="Adobe Clean Han Black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047088" y="3978936"/>
          <a:ext cx="18009234" cy="5166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517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504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086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984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6355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2050" b="1" spc="-25" dirty="0">
                          <a:solidFill>
                            <a:srgbClr val="1E1E1E"/>
                          </a:solidFill>
                          <a:latin typeface="Adobe Clean Han Black"/>
                          <a:cs typeface="Adobe Clean Han Black"/>
                        </a:rPr>
                        <a:t>구분</a:t>
                      </a:r>
                      <a:endParaRPr sz="2050">
                        <a:latin typeface="Adobe Clean Han Black"/>
                        <a:cs typeface="Adobe Clean Han Black"/>
                      </a:endParaRPr>
                    </a:p>
                  </a:txBody>
                  <a:tcPr marL="0" marR="0" marT="60325" marB="0">
                    <a:lnR w="3175">
                      <a:solidFill>
                        <a:srgbClr val="1E1E1E"/>
                      </a:solidFill>
                      <a:prstDash val="solid"/>
                    </a:lnR>
                    <a:lnT w="12700">
                      <a:solidFill>
                        <a:srgbClr val="1E1E1E"/>
                      </a:solidFill>
                      <a:prstDash val="solid"/>
                    </a:lnT>
                    <a:lnB w="3175">
                      <a:solidFill>
                        <a:srgbClr val="1E1E1E"/>
                      </a:solidFill>
                      <a:prstDash val="solid"/>
                    </a:lnB>
                    <a:solidFill>
                      <a:srgbClr val="F6F6F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2050" b="1" spc="-20" dirty="0">
                          <a:solidFill>
                            <a:srgbClr val="1E1E1E"/>
                          </a:solidFill>
                          <a:latin typeface="Adobe Clean Han Black"/>
                          <a:cs typeface="Adobe Clean Han Black"/>
                        </a:rPr>
                        <a:t>해당내용</a:t>
                      </a:r>
                      <a:endParaRPr sz="2050">
                        <a:latin typeface="Adobe Clean Han Black"/>
                        <a:cs typeface="Adobe Clean Han Black"/>
                      </a:endParaRPr>
                    </a:p>
                  </a:txBody>
                  <a:tcPr marL="0" marR="0" marT="60325" marB="0">
                    <a:lnL w="3175">
                      <a:solidFill>
                        <a:srgbClr val="1E1E1E"/>
                      </a:solidFill>
                      <a:prstDash val="solid"/>
                    </a:lnL>
                    <a:lnR w="3175">
                      <a:solidFill>
                        <a:srgbClr val="1E1E1E"/>
                      </a:solidFill>
                      <a:prstDash val="solid"/>
                    </a:lnR>
                    <a:lnT w="12700">
                      <a:solidFill>
                        <a:srgbClr val="1E1E1E"/>
                      </a:solidFill>
                      <a:prstDash val="solid"/>
                    </a:lnT>
                    <a:lnB w="3175">
                      <a:solidFill>
                        <a:srgbClr val="1E1E1E"/>
                      </a:solidFill>
                      <a:prstDash val="solid"/>
                    </a:lnB>
                    <a:solidFill>
                      <a:srgbClr val="F6F6F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445"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2050" b="1" spc="-25" dirty="0">
                          <a:solidFill>
                            <a:srgbClr val="1E1E1E"/>
                          </a:solidFill>
                          <a:latin typeface="Adobe Clean Han Black"/>
                          <a:cs typeface="Adobe Clean Han Black"/>
                        </a:rPr>
                        <a:t>비고</a:t>
                      </a:r>
                      <a:endParaRPr sz="2050">
                        <a:latin typeface="Adobe Clean Han Black"/>
                        <a:cs typeface="Adobe Clean Han Black"/>
                      </a:endParaRPr>
                    </a:p>
                  </a:txBody>
                  <a:tcPr marL="0" marR="0" marT="60325" marB="0">
                    <a:lnL w="3175">
                      <a:solidFill>
                        <a:srgbClr val="1E1E1E"/>
                      </a:solidFill>
                      <a:prstDash val="solid"/>
                    </a:lnL>
                    <a:lnT w="12700">
                      <a:solidFill>
                        <a:srgbClr val="1E1E1E"/>
                      </a:solidFill>
                      <a:prstDash val="solid"/>
                    </a:lnT>
                    <a:lnB w="3175">
                      <a:solidFill>
                        <a:srgbClr val="1E1E1E"/>
                      </a:solidFill>
                      <a:prstDash val="solid"/>
                    </a:lnB>
                    <a:solidFill>
                      <a:srgbClr val="F6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88415">
                <a:tc row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5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5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5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5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5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5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5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5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endParaRPr sz="1650" dirty="0">
                        <a:latin typeface="Times New Roman"/>
                        <a:cs typeface="Times New Roman"/>
                      </a:endParaRPr>
                    </a:p>
                    <a:p>
                      <a:pPr marL="567690">
                        <a:lnSpc>
                          <a:spcPct val="100000"/>
                        </a:lnSpc>
                      </a:pPr>
                      <a:r>
                        <a:rPr sz="1650" b="1" spc="-10" dirty="0">
                          <a:solidFill>
                            <a:srgbClr val="1E1E1E"/>
                          </a:solidFill>
                          <a:latin typeface="Adobe Clean Han Black"/>
                          <a:cs typeface="Adobe Clean Han Black"/>
                        </a:rPr>
                        <a:t>취급불가상품</a:t>
                      </a:r>
                      <a:endParaRPr sz="1650" dirty="0">
                        <a:latin typeface="Adobe Clean Han Black"/>
                        <a:cs typeface="Adobe Clean Han Black"/>
                      </a:endParaRPr>
                    </a:p>
                  </a:txBody>
                  <a:tcPr marL="0" marR="0" marT="0" marB="0">
                    <a:lnR w="3175">
                      <a:solidFill>
                        <a:srgbClr val="1E1E1E"/>
                      </a:solidFill>
                      <a:prstDash val="solid"/>
                    </a:lnR>
                    <a:lnT w="3175">
                      <a:solidFill>
                        <a:srgbClr val="1E1E1E"/>
                      </a:solidFill>
                      <a:prstDash val="solid"/>
                    </a:lnT>
                    <a:lnB w="12700">
                      <a:solidFill>
                        <a:srgbClr val="1E1E1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endParaRPr sz="1650">
                        <a:latin typeface="Times New Roman"/>
                        <a:cs typeface="Times New Roman"/>
                      </a:endParaRPr>
                    </a:p>
                    <a:p>
                      <a:pPr marR="3810" algn="ctr">
                        <a:lnSpc>
                          <a:spcPct val="100000"/>
                        </a:lnSpc>
                      </a:pPr>
                      <a:r>
                        <a:rPr sz="1650" b="1" spc="-25" dirty="0">
                          <a:solidFill>
                            <a:srgbClr val="1E1E1E"/>
                          </a:solidFill>
                          <a:latin typeface="Adobe Clean Han Black"/>
                          <a:cs typeface="Adobe Clean Han Black"/>
                        </a:rPr>
                        <a:t>불법물</a:t>
                      </a:r>
                      <a:endParaRPr sz="1650">
                        <a:latin typeface="Adobe Clean Han Black"/>
                        <a:cs typeface="Adobe Clean Han Black"/>
                      </a:endParaRPr>
                    </a:p>
                  </a:txBody>
                  <a:tcPr marL="0" marR="0" marT="0" marB="0">
                    <a:lnL w="3175">
                      <a:solidFill>
                        <a:srgbClr val="1E1E1E"/>
                      </a:solidFill>
                      <a:prstDash val="solid"/>
                    </a:lnL>
                    <a:lnR w="3175">
                      <a:solidFill>
                        <a:srgbClr val="1E1E1E"/>
                      </a:solidFill>
                      <a:prstDash val="solid"/>
                    </a:lnR>
                    <a:lnT w="3175">
                      <a:solidFill>
                        <a:srgbClr val="1E1E1E"/>
                      </a:solidFill>
                      <a:prstDash val="solid"/>
                    </a:lnT>
                    <a:lnB w="3175">
                      <a:solidFill>
                        <a:srgbClr val="1E1E1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1970" marR="538480">
                        <a:lnSpc>
                          <a:spcPct val="118500"/>
                        </a:lnSpc>
                        <a:spcBef>
                          <a:spcPts val="700"/>
                        </a:spcBef>
                      </a:pPr>
                      <a:r>
                        <a:rPr sz="1450" b="1" spc="-150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불법</a:t>
                      </a:r>
                      <a:r>
                        <a:rPr sz="1450" b="1" spc="-265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50" b="1" spc="-135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습득물</a:t>
                      </a:r>
                      <a:r>
                        <a:rPr sz="1450" b="1" spc="-265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50" b="1" spc="-160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또는</a:t>
                      </a:r>
                      <a:r>
                        <a:rPr sz="1450" b="1" spc="-265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50" b="1" spc="-145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장물</a:t>
                      </a:r>
                      <a:r>
                        <a:rPr sz="1450" b="1" spc="-265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50" b="1" spc="-100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판매,</a:t>
                      </a:r>
                      <a:r>
                        <a:rPr sz="1450" b="1" spc="-265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50" b="1" spc="-170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사이버</a:t>
                      </a:r>
                      <a:r>
                        <a:rPr sz="1450" b="1" spc="-265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50" b="1" spc="-135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머니,</a:t>
                      </a:r>
                      <a:r>
                        <a:rPr sz="1450" b="1" spc="-265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50" b="1" spc="-170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아이템</a:t>
                      </a:r>
                      <a:r>
                        <a:rPr sz="1450" b="1" spc="-265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50" b="1" spc="-100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판매,</a:t>
                      </a:r>
                      <a:r>
                        <a:rPr sz="1450" b="1" spc="-265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50" b="1" spc="-150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매매</a:t>
                      </a:r>
                      <a:r>
                        <a:rPr sz="1450" b="1" spc="-265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50" b="1" spc="-180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불가한</a:t>
                      </a:r>
                      <a:r>
                        <a:rPr sz="1450" b="1" spc="-265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50" b="1" spc="-155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상품권/할인권</a:t>
                      </a:r>
                      <a:r>
                        <a:rPr sz="1450" b="1" spc="-265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50" b="1" spc="-100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판매,</a:t>
                      </a:r>
                      <a:r>
                        <a:rPr sz="1450" b="1" spc="-265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50" b="1" spc="-170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전기충격기,</a:t>
                      </a:r>
                      <a:r>
                        <a:rPr sz="1450" b="1" spc="-265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50" b="1" spc="-125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수갑,</a:t>
                      </a:r>
                      <a:r>
                        <a:rPr sz="1450" b="1" spc="-265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50" b="1" spc="-155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총포도검,</a:t>
                      </a:r>
                      <a:r>
                        <a:rPr sz="1450" b="1" spc="-265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50" b="1" spc="-140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군용물품</a:t>
                      </a:r>
                      <a:r>
                        <a:rPr sz="1450" b="1" spc="-265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50" b="1" spc="-25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판매, </a:t>
                      </a:r>
                      <a:r>
                        <a:rPr sz="1450" b="1" spc="-114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주류,</a:t>
                      </a:r>
                      <a:r>
                        <a:rPr sz="1450" b="1" spc="-270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50" b="1" spc="-135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담배</a:t>
                      </a:r>
                      <a:r>
                        <a:rPr sz="1450" b="1" spc="-270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50" b="1" spc="-110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및</a:t>
                      </a:r>
                      <a:r>
                        <a:rPr sz="1450" b="1" spc="-265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50" b="1" spc="-160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담배대용품</a:t>
                      </a:r>
                      <a:r>
                        <a:rPr sz="1450" b="1" spc="-270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50" b="1" spc="-100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판매,</a:t>
                      </a:r>
                      <a:r>
                        <a:rPr sz="1450" b="1" spc="-265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50" b="1" spc="-114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마약,</a:t>
                      </a:r>
                      <a:r>
                        <a:rPr sz="1450" b="1" spc="-270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50" b="1" spc="-140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의약품,</a:t>
                      </a:r>
                      <a:r>
                        <a:rPr sz="1450" b="1" spc="-265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50" b="1" spc="-175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의료기사법</a:t>
                      </a:r>
                      <a:r>
                        <a:rPr sz="1450" b="1" spc="-270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50" b="1" spc="-180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위반물(도수있는</a:t>
                      </a:r>
                      <a:r>
                        <a:rPr sz="1450" b="1" spc="-265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50" b="1" spc="-170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안경</a:t>
                      </a:r>
                      <a:r>
                        <a:rPr sz="1450" b="1" spc="-270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50" b="1" spc="-110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및</a:t>
                      </a:r>
                      <a:r>
                        <a:rPr sz="1450" b="1" spc="-270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50" b="1" spc="-160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콘텍트</a:t>
                      </a:r>
                      <a:r>
                        <a:rPr sz="1450" b="1" spc="-265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50" b="1" spc="-135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렌즈),</a:t>
                      </a:r>
                      <a:r>
                        <a:rPr sz="1450" b="1" spc="-270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50" b="1" spc="-160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혈액</a:t>
                      </a:r>
                      <a:r>
                        <a:rPr sz="1450" b="1" spc="-265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50" b="1" spc="-110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및</a:t>
                      </a:r>
                      <a:r>
                        <a:rPr sz="1450" b="1" spc="-270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50" b="1" spc="-175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헌혈증</a:t>
                      </a:r>
                      <a:r>
                        <a:rPr sz="1450" b="1" spc="-265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50" b="1" spc="-100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판매,</a:t>
                      </a:r>
                      <a:r>
                        <a:rPr sz="1450" b="1" spc="-270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50" b="1" spc="-155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인증을</a:t>
                      </a:r>
                      <a:r>
                        <a:rPr sz="1450" b="1" spc="-265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50" b="1" spc="-160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받지</a:t>
                      </a:r>
                      <a:r>
                        <a:rPr sz="1450" b="1" spc="-270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50" b="1" spc="-50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않 </a:t>
                      </a:r>
                      <a:r>
                        <a:rPr sz="1450" b="1" spc="-110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은</a:t>
                      </a:r>
                      <a:r>
                        <a:rPr sz="1450" b="1" spc="-254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50" b="1" spc="-130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공산품,</a:t>
                      </a:r>
                      <a:r>
                        <a:rPr sz="1450" b="1" spc="-254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50" b="1" spc="-160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전기용품,</a:t>
                      </a:r>
                      <a:r>
                        <a:rPr sz="1450" b="1" spc="-254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50" b="1" spc="-175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방송통신기자재등,</a:t>
                      </a:r>
                      <a:r>
                        <a:rPr sz="1450" b="1" spc="-250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50" b="1" spc="-195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어린이제품</a:t>
                      </a:r>
                      <a:r>
                        <a:rPr sz="1450" b="1" spc="-254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50" b="1" spc="-100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판매,</a:t>
                      </a:r>
                      <a:r>
                        <a:rPr sz="1450" b="1" spc="-254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50" b="1" spc="-180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범죄조장문구(몰래,위장,비밀)를</a:t>
                      </a:r>
                      <a:r>
                        <a:rPr sz="1450" b="1" spc="-254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50" b="1" spc="-170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포함한</a:t>
                      </a:r>
                      <a:r>
                        <a:rPr sz="1450" b="1" spc="-250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50" b="1" spc="-145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카메라,</a:t>
                      </a:r>
                      <a:r>
                        <a:rPr sz="1450" b="1" spc="-254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50" b="1" spc="-175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정가의</a:t>
                      </a:r>
                      <a:r>
                        <a:rPr sz="1450" b="1" spc="-254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50" b="1" spc="-25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10%</a:t>
                      </a:r>
                      <a:r>
                        <a:rPr sz="1450" b="1" spc="-254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50" b="1" spc="-155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이상</a:t>
                      </a:r>
                      <a:r>
                        <a:rPr sz="1450" b="1" spc="-250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50" b="1" spc="-135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할인</a:t>
                      </a:r>
                      <a:r>
                        <a:rPr sz="1450" b="1" spc="-254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50" b="1" spc="-25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판매 </a:t>
                      </a:r>
                      <a:r>
                        <a:rPr sz="1450" b="1" spc="-125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하는</a:t>
                      </a:r>
                      <a:r>
                        <a:rPr sz="1450" b="1" spc="-270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50" b="1" spc="-155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발행일</a:t>
                      </a:r>
                      <a:r>
                        <a:rPr sz="1450" b="1" spc="-270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50" b="1" spc="-160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기준</a:t>
                      </a:r>
                      <a:r>
                        <a:rPr sz="1450" b="1" spc="-270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50" b="1" spc="-114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1년</a:t>
                      </a:r>
                      <a:r>
                        <a:rPr sz="1450" b="1" spc="-270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50" b="1" spc="-100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6개월</a:t>
                      </a:r>
                      <a:r>
                        <a:rPr sz="1450" b="1" spc="-270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50" b="1" spc="-175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미만의</a:t>
                      </a:r>
                      <a:r>
                        <a:rPr sz="1450" b="1" spc="-270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50" b="1" spc="-114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도서,</a:t>
                      </a:r>
                      <a:r>
                        <a:rPr sz="1450" b="1" spc="-270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50" b="1" spc="-155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해킹</a:t>
                      </a:r>
                      <a:r>
                        <a:rPr sz="1450" b="1" spc="-270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50" b="1" spc="-140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관련</a:t>
                      </a:r>
                      <a:r>
                        <a:rPr sz="1450" b="1" spc="-265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50" b="1" spc="-160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자료(프로그램,</a:t>
                      </a:r>
                      <a:r>
                        <a:rPr sz="1450" b="1" spc="-270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50" b="1" spc="-125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서적,</a:t>
                      </a:r>
                      <a:r>
                        <a:rPr sz="1450" b="1" spc="-270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50" b="1" spc="-170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기타</a:t>
                      </a:r>
                      <a:r>
                        <a:rPr sz="1450" b="1" spc="-270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50" b="1" spc="-125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문서),</a:t>
                      </a:r>
                      <a:r>
                        <a:rPr sz="1450" b="1" spc="-270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50" b="1" spc="-100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야생,</a:t>
                      </a:r>
                      <a:r>
                        <a:rPr sz="1450" b="1" spc="-270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50" b="1" spc="-135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동식물,</a:t>
                      </a:r>
                      <a:r>
                        <a:rPr sz="1450" b="1" spc="-270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50" b="1" spc="-155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박제품</a:t>
                      </a:r>
                      <a:r>
                        <a:rPr sz="1450" b="1" spc="-270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50" b="1" spc="-135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판매</a:t>
                      </a:r>
                      <a:r>
                        <a:rPr sz="1450" b="1" spc="-265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50" b="1" spc="-50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등</a:t>
                      </a:r>
                      <a:endParaRPr sz="1450">
                        <a:latin typeface="Malgun Gothic"/>
                        <a:cs typeface="Malgun Gothic"/>
                      </a:endParaRPr>
                    </a:p>
                  </a:txBody>
                  <a:tcPr marL="0" marR="0" marT="88900" marB="0">
                    <a:lnL w="3175">
                      <a:solidFill>
                        <a:srgbClr val="1E1E1E"/>
                      </a:solidFill>
                      <a:prstDash val="solid"/>
                    </a:lnL>
                    <a:lnR w="3175">
                      <a:solidFill>
                        <a:srgbClr val="1E1E1E"/>
                      </a:solidFill>
                      <a:prstDash val="solid"/>
                    </a:lnR>
                    <a:lnT w="3175">
                      <a:solidFill>
                        <a:srgbClr val="1E1E1E"/>
                      </a:solidFill>
                      <a:prstDash val="solid"/>
                    </a:lnT>
                    <a:lnB w="3175">
                      <a:solidFill>
                        <a:srgbClr val="1E1E1E"/>
                      </a:solidFill>
                      <a:prstDash val="solid"/>
                    </a:lnB>
                  </a:tcPr>
                </a:tc>
                <a:tc row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endParaRPr sz="1650">
                        <a:latin typeface="Times New Roman"/>
                        <a:cs typeface="Times New Roman"/>
                      </a:endParaRPr>
                    </a:p>
                    <a:p>
                      <a:pPr marL="738505" marR="600075" indent="-132715">
                        <a:lnSpc>
                          <a:spcPct val="124900"/>
                        </a:lnSpc>
                        <a:spcBef>
                          <a:spcPts val="5"/>
                        </a:spcBef>
                      </a:pPr>
                      <a:r>
                        <a:rPr sz="1650" b="1" spc="-25" dirty="0">
                          <a:solidFill>
                            <a:srgbClr val="1E1E1E"/>
                          </a:solidFill>
                          <a:latin typeface="Adobe Clean Han Black"/>
                          <a:cs typeface="Adobe Clean Han Black"/>
                        </a:rPr>
                        <a:t>그</a:t>
                      </a:r>
                      <a:r>
                        <a:rPr sz="1650" b="1" spc="-195" dirty="0">
                          <a:solidFill>
                            <a:srgbClr val="1E1E1E"/>
                          </a:solidFill>
                          <a:latin typeface="Adobe Clean Han Black"/>
                          <a:cs typeface="Adobe Clean Han Black"/>
                        </a:rPr>
                        <a:t> </a:t>
                      </a:r>
                      <a:r>
                        <a:rPr sz="1650" b="1" spc="-25" dirty="0">
                          <a:solidFill>
                            <a:srgbClr val="1E1E1E"/>
                          </a:solidFill>
                          <a:latin typeface="Adobe Clean Han Black"/>
                          <a:cs typeface="Adobe Clean Han Black"/>
                        </a:rPr>
                        <a:t>외</a:t>
                      </a:r>
                      <a:r>
                        <a:rPr sz="1650" b="1" spc="-190" dirty="0">
                          <a:solidFill>
                            <a:srgbClr val="1E1E1E"/>
                          </a:solidFill>
                          <a:latin typeface="Adobe Clean Han Black"/>
                          <a:cs typeface="Adobe Clean Han Black"/>
                        </a:rPr>
                        <a:t> </a:t>
                      </a:r>
                      <a:r>
                        <a:rPr sz="1650" b="1" spc="-85" dirty="0">
                          <a:solidFill>
                            <a:srgbClr val="1E1E1E"/>
                          </a:solidFill>
                          <a:latin typeface="Adobe Clean Han Black"/>
                          <a:cs typeface="Adobe Clean Han Black"/>
                        </a:rPr>
                        <a:t>기타</a:t>
                      </a:r>
                      <a:r>
                        <a:rPr sz="1650" b="1" spc="-190" dirty="0">
                          <a:solidFill>
                            <a:srgbClr val="1E1E1E"/>
                          </a:solidFill>
                          <a:latin typeface="Adobe Clean Han Black"/>
                          <a:cs typeface="Adobe Clean Han Black"/>
                        </a:rPr>
                        <a:t> </a:t>
                      </a:r>
                      <a:r>
                        <a:rPr sz="1650" b="1" spc="-55" dirty="0">
                          <a:solidFill>
                            <a:srgbClr val="1E1E1E"/>
                          </a:solidFill>
                          <a:latin typeface="Adobe Clean Han Black"/>
                          <a:cs typeface="Adobe Clean Han Black"/>
                        </a:rPr>
                        <a:t>관련</a:t>
                      </a:r>
                      <a:r>
                        <a:rPr sz="1650" b="1" spc="-190" dirty="0">
                          <a:solidFill>
                            <a:srgbClr val="1E1E1E"/>
                          </a:solidFill>
                          <a:latin typeface="Adobe Clean Han Black"/>
                          <a:cs typeface="Adobe Clean Han Black"/>
                        </a:rPr>
                        <a:t> </a:t>
                      </a:r>
                      <a:r>
                        <a:rPr sz="1650" b="1" spc="-110" dirty="0">
                          <a:solidFill>
                            <a:srgbClr val="1E1E1E"/>
                          </a:solidFill>
                          <a:latin typeface="Adobe Clean Han Black"/>
                          <a:cs typeface="Adobe Clean Han Black"/>
                        </a:rPr>
                        <a:t>법령에 </a:t>
                      </a:r>
                      <a:r>
                        <a:rPr sz="1650" b="1" spc="-100" dirty="0">
                          <a:solidFill>
                            <a:srgbClr val="1E1E1E"/>
                          </a:solidFill>
                          <a:latin typeface="Adobe Clean Han Black"/>
                          <a:cs typeface="Adobe Clean Han Black"/>
                        </a:rPr>
                        <a:t>위배되는</a:t>
                      </a:r>
                      <a:r>
                        <a:rPr sz="1650" b="1" spc="-180" dirty="0">
                          <a:solidFill>
                            <a:srgbClr val="1E1E1E"/>
                          </a:solidFill>
                          <a:latin typeface="Adobe Clean Han Black"/>
                          <a:cs typeface="Adobe Clean Han Black"/>
                        </a:rPr>
                        <a:t> </a:t>
                      </a:r>
                      <a:r>
                        <a:rPr sz="1650" b="1" spc="-90" dirty="0">
                          <a:solidFill>
                            <a:srgbClr val="1E1E1E"/>
                          </a:solidFill>
                          <a:latin typeface="Adobe Clean Han Black"/>
                          <a:cs typeface="Adobe Clean Han Black"/>
                        </a:rPr>
                        <a:t>모든</a:t>
                      </a:r>
                      <a:r>
                        <a:rPr sz="1650" b="1" spc="-175" dirty="0">
                          <a:solidFill>
                            <a:srgbClr val="1E1E1E"/>
                          </a:solidFill>
                          <a:latin typeface="Adobe Clean Han Black"/>
                          <a:cs typeface="Adobe Clean Han Black"/>
                        </a:rPr>
                        <a:t> </a:t>
                      </a:r>
                      <a:r>
                        <a:rPr sz="1650" b="1" spc="-25" dirty="0">
                          <a:solidFill>
                            <a:srgbClr val="1E1E1E"/>
                          </a:solidFill>
                          <a:latin typeface="Adobe Clean Han Black"/>
                          <a:cs typeface="Adobe Clean Han Black"/>
                        </a:rPr>
                        <a:t>상품</a:t>
                      </a:r>
                      <a:endParaRPr sz="1650">
                        <a:latin typeface="Adobe Clean Han Black"/>
                        <a:cs typeface="Adobe Clean Han Black"/>
                      </a:endParaRPr>
                    </a:p>
                  </a:txBody>
                  <a:tcPr marL="0" marR="0" marT="0" marB="0">
                    <a:lnL w="3175">
                      <a:solidFill>
                        <a:srgbClr val="1E1E1E"/>
                      </a:solidFill>
                      <a:prstDash val="solid"/>
                    </a:lnL>
                    <a:lnT w="3175">
                      <a:solidFill>
                        <a:srgbClr val="1E1E1E"/>
                      </a:solidFill>
                      <a:prstDash val="solid"/>
                    </a:lnT>
                    <a:lnB w="12700">
                      <a:solidFill>
                        <a:srgbClr val="1E1E1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374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3175">
                      <a:solidFill>
                        <a:srgbClr val="1E1E1E"/>
                      </a:solidFill>
                      <a:prstDash val="solid"/>
                    </a:lnR>
                    <a:lnT w="3175">
                      <a:solidFill>
                        <a:srgbClr val="1E1E1E"/>
                      </a:solidFill>
                      <a:prstDash val="solid"/>
                    </a:lnT>
                    <a:lnB w="12700">
                      <a:solidFill>
                        <a:srgbClr val="1E1E1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85"/>
                        </a:spcBef>
                      </a:pPr>
                      <a:r>
                        <a:rPr sz="1650" b="1" spc="-25" dirty="0">
                          <a:solidFill>
                            <a:srgbClr val="1E1E1E"/>
                          </a:solidFill>
                          <a:latin typeface="Adobe Clean Han Black"/>
                          <a:cs typeface="Adobe Clean Han Black"/>
                        </a:rPr>
                        <a:t>음란물</a:t>
                      </a:r>
                      <a:endParaRPr sz="1650">
                        <a:latin typeface="Adobe Clean Han Black"/>
                        <a:cs typeface="Adobe Clean Han Black"/>
                      </a:endParaRPr>
                    </a:p>
                  </a:txBody>
                  <a:tcPr marL="0" marR="0" marT="213995" marB="0">
                    <a:lnL w="3175">
                      <a:solidFill>
                        <a:srgbClr val="1E1E1E"/>
                      </a:solidFill>
                      <a:prstDash val="solid"/>
                    </a:lnL>
                    <a:lnR w="3175">
                      <a:solidFill>
                        <a:srgbClr val="1E1E1E"/>
                      </a:solidFill>
                      <a:prstDash val="solid"/>
                    </a:lnR>
                    <a:lnT w="3175">
                      <a:solidFill>
                        <a:srgbClr val="1E1E1E"/>
                      </a:solidFill>
                      <a:prstDash val="solid"/>
                    </a:lnT>
                    <a:lnB w="3175">
                      <a:solidFill>
                        <a:srgbClr val="1E1E1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1970" marR="1021715">
                        <a:lnSpc>
                          <a:spcPct val="118500"/>
                        </a:lnSpc>
                        <a:spcBef>
                          <a:spcPts val="465"/>
                        </a:spcBef>
                      </a:pPr>
                      <a:r>
                        <a:rPr sz="1450" b="1" spc="-130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(유두,</a:t>
                      </a:r>
                      <a:r>
                        <a:rPr sz="1450" b="1" spc="-270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50" b="1" spc="-110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가슴,</a:t>
                      </a:r>
                      <a:r>
                        <a:rPr sz="1450" b="1" spc="-270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50" b="1" spc="-130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둔부</a:t>
                      </a:r>
                      <a:r>
                        <a:rPr sz="1450" b="1" spc="-265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50" b="1" spc="-145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등이</a:t>
                      </a:r>
                      <a:r>
                        <a:rPr sz="1450" b="1" spc="-270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50" b="1" spc="-155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노출된)</a:t>
                      </a:r>
                      <a:r>
                        <a:rPr sz="1450" b="1" spc="-270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50" b="1" spc="-155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음란한</a:t>
                      </a:r>
                      <a:r>
                        <a:rPr sz="1450" b="1" spc="-265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50" b="1" spc="-120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사진,</a:t>
                      </a:r>
                      <a:r>
                        <a:rPr sz="1450" b="1" spc="-270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50" b="1" spc="-130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언어,</a:t>
                      </a:r>
                      <a:r>
                        <a:rPr sz="1450" b="1" spc="-265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50" b="1" spc="-135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영상,</a:t>
                      </a:r>
                      <a:r>
                        <a:rPr sz="1450" b="1" spc="-270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50" b="1" spc="-195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신호를</a:t>
                      </a:r>
                      <a:r>
                        <a:rPr sz="1450" b="1" spc="-270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50" b="1" spc="-150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사용하여</a:t>
                      </a:r>
                      <a:r>
                        <a:rPr sz="1450" b="1" spc="-265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50" b="1" spc="-185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성적인</a:t>
                      </a:r>
                      <a:r>
                        <a:rPr sz="1450" b="1" spc="-270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50" b="1" spc="-180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수치심을</a:t>
                      </a:r>
                      <a:r>
                        <a:rPr sz="1450" b="1" spc="-265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50" b="1" spc="-140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자극하는</a:t>
                      </a:r>
                      <a:r>
                        <a:rPr sz="1450" b="1" spc="-270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50" b="1" spc="-175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모든</a:t>
                      </a:r>
                      <a:r>
                        <a:rPr sz="1450" b="1" spc="-270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50" b="1" spc="-114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물품,</a:t>
                      </a:r>
                      <a:r>
                        <a:rPr sz="1450" b="1" spc="-265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50" b="1" spc="-175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성인용품</a:t>
                      </a:r>
                      <a:r>
                        <a:rPr sz="1450" b="1" spc="-270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50" b="1" spc="-135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판매</a:t>
                      </a:r>
                      <a:r>
                        <a:rPr sz="1450" b="1" spc="-265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50" b="1" spc="-50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시 </a:t>
                      </a:r>
                      <a:r>
                        <a:rPr sz="1450" b="1" spc="-170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성인</a:t>
                      </a:r>
                      <a:r>
                        <a:rPr sz="1450" b="1" spc="-265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50" b="1" spc="-175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카테고리에</a:t>
                      </a:r>
                      <a:r>
                        <a:rPr sz="1450" b="1" spc="-260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50" b="1" spc="-160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등록한다</a:t>
                      </a:r>
                      <a:r>
                        <a:rPr sz="1450" b="1" spc="-265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50" b="1" spc="-155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하여도</a:t>
                      </a:r>
                      <a:r>
                        <a:rPr sz="1450" b="1" spc="-260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50" b="1" spc="-145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사용하는</a:t>
                      </a:r>
                      <a:r>
                        <a:rPr sz="1450" b="1" spc="-265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50" b="1" spc="-180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표현물이</a:t>
                      </a:r>
                      <a:r>
                        <a:rPr sz="1450" b="1" spc="-260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50" b="1" spc="-170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음란하다고</a:t>
                      </a:r>
                      <a:r>
                        <a:rPr sz="1450" b="1" spc="-260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50" b="1" spc="-170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판단되는</a:t>
                      </a:r>
                      <a:r>
                        <a:rPr sz="1450" b="1" spc="-265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50" b="1" spc="-25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경우</a:t>
                      </a:r>
                      <a:endParaRPr sz="1450">
                        <a:latin typeface="Malgun Gothic"/>
                        <a:cs typeface="Malgun Gothic"/>
                      </a:endParaRPr>
                    </a:p>
                  </a:txBody>
                  <a:tcPr marL="0" marR="0" marT="59055" marB="0">
                    <a:lnL w="3175">
                      <a:solidFill>
                        <a:srgbClr val="1E1E1E"/>
                      </a:solidFill>
                      <a:prstDash val="solid"/>
                    </a:lnL>
                    <a:lnR w="3175">
                      <a:solidFill>
                        <a:srgbClr val="1E1E1E"/>
                      </a:solidFill>
                      <a:prstDash val="solid"/>
                    </a:lnR>
                    <a:lnT w="3175">
                      <a:solidFill>
                        <a:srgbClr val="1E1E1E"/>
                      </a:solidFill>
                      <a:prstDash val="solid"/>
                    </a:lnT>
                    <a:lnB w="3175">
                      <a:solidFill>
                        <a:srgbClr val="1E1E1E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3175">
                      <a:solidFill>
                        <a:srgbClr val="1E1E1E"/>
                      </a:solidFill>
                      <a:prstDash val="solid"/>
                    </a:lnL>
                    <a:lnT w="3175">
                      <a:solidFill>
                        <a:srgbClr val="1E1E1E"/>
                      </a:solidFill>
                      <a:prstDash val="solid"/>
                    </a:lnT>
                    <a:lnB w="12700">
                      <a:solidFill>
                        <a:srgbClr val="1E1E1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374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3175">
                      <a:solidFill>
                        <a:srgbClr val="1E1E1E"/>
                      </a:solidFill>
                      <a:prstDash val="solid"/>
                    </a:lnR>
                    <a:lnT w="3175">
                      <a:solidFill>
                        <a:srgbClr val="1E1E1E"/>
                      </a:solidFill>
                      <a:prstDash val="solid"/>
                    </a:lnT>
                    <a:lnB w="12700">
                      <a:solidFill>
                        <a:srgbClr val="1E1E1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8810" marR="92075" indent="-542290">
                        <a:lnSpc>
                          <a:spcPts val="2470"/>
                        </a:lnSpc>
                        <a:spcBef>
                          <a:spcPts val="125"/>
                        </a:spcBef>
                      </a:pPr>
                      <a:r>
                        <a:rPr sz="1650" b="1" spc="-60" dirty="0">
                          <a:solidFill>
                            <a:srgbClr val="1E1E1E"/>
                          </a:solidFill>
                          <a:latin typeface="Adobe Clean Han Black"/>
                          <a:cs typeface="Adobe Clean Han Black"/>
                        </a:rPr>
                        <a:t>식품</a:t>
                      </a:r>
                      <a:r>
                        <a:rPr sz="1650" b="1" spc="-90" dirty="0">
                          <a:solidFill>
                            <a:srgbClr val="1E1E1E"/>
                          </a:solidFill>
                          <a:latin typeface="Adobe Clean Han Black"/>
                          <a:cs typeface="Adobe Clean Han Black"/>
                        </a:rPr>
                        <a:t> </a:t>
                      </a:r>
                      <a:r>
                        <a:rPr sz="1650" b="1" dirty="0">
                          <a:solidFill>
                            <a:srgbClr val="1E1E1E"/>
                          </a:solidFill>
                          <a:latin typeface="Adobe Clean Han Black"/>
                          <a:cs typeface="Adobe Clean Han Black"/>
                        </a:rPr>
                        <a:t>/</a:t>
                      </a:r>
                      <a:r>
                        <a:rPr sz="1650" b="1" spc="-90" dirty="0">
                          <a:solidFill>
                            <a:srgbClr val="1E1E1E"/>
                          </a:solidFill>
                          <a:latin typeface="Adobe Clean Han Black"/>
                          <a:cs typeface="Adobe Clean Han Black"/>
                        </a:rPr>
                        <a:t> </a:t>
                      </a:r>
                      <a:r>
                        <a:rPr sz="1650" b="1" spc="-40" dirty="0">
                          <a:solidFill>
                            <a:srgbClr val="1E1E1E"/>
                          </a:solidFill>
                          <a:latin typeface="Adobe Clean Han Black"/>
                          <a:cs typeface="Adobe Clean Han Black"/>
                        </a:rPr>
                        <a:t>화장품</a:t>
                      </a:r>
                      <a:r>
                        <a:rPr sz="1650" b="1" spc="-85" dirty="0">
                          <a:solidFill>
                            <a:srgbClr val="1E1E1E"/>
                          </a:solidFill>
                          <a:latin typeface="Adobe Clean Han Black"/>
                          <a:cs typeface="Adobe Clean Han Black"/>
                        </a:rPr>
                        <a:t> </a:t>
                      </a:r>
                      <a:r>
                        <a:rPr sz="1650" b="1" dirty="0">
                          <a:solidFill>
                            <a:srgbClr val="1E1E1E"/>
                          </a:solidFill>
                          <a:latin typeface="Adobe Clean Han Black"/>
                          <a:cs typeface="Adobe Clean Han Black"/>
                        </a:rPr>
                        <a:t>/</a:t>
                      </a:r>
                      <a:r>
                        <a:rPr sz="1650" b="1" spc="-90" dirty="0">
                          <a:solidFill>
                            <a:srgbClr val="1E1E1E"/>
                          </a:solidFill>
                          <a:latin typeface="Adobe Clean Han Black"/>
                          <a:cs typeface="Adobe Clean Han Black"/>
                        </a:rPr>
                        <a:t> </a:t>
                      </a:r>
                      <a:r>
                        <a:rPr sz="1650" b="1" spc="-55" dirty="0">
                          <a:solidFill>
                            <a:srgbClr val="1E1E1E"/>
                          </a:solidFill>
                          <a:latin typeface="Adobe Clean Han Black"/>
                          <a:cs typeface="Adobe Clean Han Black"/>
                        </a:rPr>
                        <a:t>의료용구 </a:t>
                      </a:r>
                      <a:r>
                        <a:rPr sz="1650" b="1" spc="-65" dirty="0">
                          <a:solidFill>
                            <a:srgbClr val="1E1E1E"/>
                          </a:solidFill>
                          <a:latin typeface="Adobe Clean Han Black"/>
                          <a:cs typeface="Adobe Clean Han Black"/>
                        </a:rPr>
                        <a:t>관련법</a:t>
                      </a:r>
                      <a:r>
                        <a:rPr sz="1650" b="1" spc="-100" dirty="0">
                          <a:solidFill>
                            <a:srgbClr val="1E1E1E"/>
                          </a:solidFill>
                          <a:latin typeface="Adobe Clean Han Black"/>
                          <a:cs typeface="Adobe Clean Han Black"/>
                        </a:rPr>
                        <a:t> </a:t>
                      </a:r>
                      <a:r>
                        <a:rPr sz="1650" b="1" spc="-25" dirty="0">
                          <a:solidFill>
                            <a:srgbClr val="1E1E1E"/>
                          </a:solidFill>
                          <a:latin typeface="Adobe Clean Han Black"/>
                          <a:cs typeface="Adobe Clean Han Black"/>
                        </a:rPr>
                        <a:t>위반</a:t>
                      </a:r>
                      <a:endParaRPr sz="1650">
                        <a:latin typeface="Adobe Clean Han Black"/>
                        <a:cs typeface="Adobe Clean Han Black"/>
                      </a:endParaRPr>
                    </a:p>
                  </a:txBody>
                  <a:tcPr marL="0" marR="0" marT="15875" marB="0">
                    <a:lnL w="3175">
                      <a:solidFill>
                        <a:srgbClr val="1E1E1E"/>
                      </a:solidFill>
                      <a:prstDash val="solid"/>
                    </a:lnL>
                    <a:lnR w="3175">
                      <a:solidFill>
                        <a:srgbClr val="1E1E1E"/>
                      </a:solidFill>
                      <a:prstDash val="solid"/>
                    </a:lnR>
                    <a:lnT w="3175">
                      <a:solidFill>
                        <a:srgbClr val="1E1E1E"/>
                      </a:solidFill>
                      <a:prstDash val="solid"/>
                    </a:lnT>
                    <a:lnB w="3175">
                      <a:solidFill>
                        <a:srgbClr val="1E1E1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1970" marR="937260">
                        <a:lnSpc>
                          <a:spcPct val="118500"/>
                        </a:lnSpc>
                        <a:spcBef>
                          <a:spcPts val="465"/>
                        </a:spcBef>
                      </a:pPr>
                      <a:r>
                        <a:rPr sz="1450" b="1" spc="-170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무허가</a:t>
                      </a:r>
                      <a:r>
                        <a:rPr sz="1450" b="1" spc="-265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50" b="1" spc="-100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판매,</a:t>
                      </a:r>
                      <a:r>
                        <a:rPr sz="1450" b="1" spc="-265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50" b="1" spc="-180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제조업</a:t>
                      </a:r>
                      <a:r>
                        <a:rPr sz="1450" b="1" spc="-265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50" b="1" spc="-150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미신고,</a:t>
                      </a:r>
                      <a:r>
                        <a:rPr sz="1450" b="1" spc="-265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50" b="1" spc="-155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판매업</a:t>
                      </a:r>
                      <a:r>
                        <a:rPr sz="1450" b="1" spc="-265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50" b="1" spc="-150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미신고,</a:t>
                      </a:r>
                      <a:r>
                        <a:rPr sz="1450" b="1" spc="-265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50" b="1" spc="-210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수입신고필증</a:t>
                      </a:r>
                      <a:r>
                        <a:rPr sz="1450" b="1" spc="-265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50" b="1" spc="-130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미필,</a:t>
                      </a:r>
                      <a:r>
                        <a:rPr sz="1450" b="1" spc="-265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50" b="1" spc="-180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원산지</a:t>
                      </a:r>
                      <a:r>
                        <a:rPr sz="1450" b="1" spc="-265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50" b="1" spc="-155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허위기재,</a:t>
                      </a:r>
                      <a:r>
                        <a:rPr sz="1450" b="1" spc="-265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50" b="1" spc="-170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무허가</a:t>
                      </a:r>
                      <a:r>
                        <a:rPr sz="1450" b="1" spc="-265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50" b="1" spc="-155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기능성</a:t>
                      </a:r>
                      <a:r>
                        <a:rPr sz="1450" b="1" spc="-265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50" b="1" spc="-150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화장품</a:t>
                      </a:r>
                      <a:r>
                        <a:rPr sz="1450" b="1" spc="-265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50" b="1" spc="-100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판매,</a:t>
                      </a:r>
                      <a:r>
                        <a:rPr sz="1450" b="1" spc="-265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50" b="1" spc="-210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수입신고필증</a:t>
                      </a:r>
                      <a:r>
                        <a:rPr sz="1450" b="1" spc="-265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50" b="1" spc="-65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미필, </a:t>
                      </a:r>
                      <a:r>
                        <a:rPr sz="1450" b="1" spc="-185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표시광고</a:t>
                      </a:r>
                      <a:r>
                        <a:rPr sz="1450" b="1" spc="-270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50" b="1" spc="-185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위반(의학적</a:t>
                      </a:r>
                      <a:r>
                        <a:rPr sz="1450" b="1" spc="-270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50" b="1" spc="-180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효능</a:t>
                      </a:r>
                      <a:r>
                        <a:rPr sz="1450" b="1" spc="-265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50" b="1" spc="-130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효과</a:t>
                      </a:r>
                      <a:r>
                        <a:rPr sz="1450" b="1" spc="-270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50" b="1" spc="-140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표방),</a:t>
                      </a:r>
                      <a:r>
                        <a:rPr sz="1450" b="1" spc="-265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50" b="1" spc="-150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샘플</a:t>
                      </a:r>
                      <a:r>
                        <a:rPr sz="1450" b="1" spc="-270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50" b="1" spc="-10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화장품/향수</a:t>
                      </a:r>
                      <a:endParaRPr sz="1450">
                        <a:latin typeface="Malgun Gothic"/>
                        <a:cs typeface="Malgun Gothic"/>
                      </a:endParaRPr>
                    </a:p>
                  </a:txBody>
                  <a:tcPr marL="0" marR="0" marT="59055" marB="0">
                    <a:lnL w="3175">
                      <a:solidFill>
                        <a:srgbClr val="1E1E1E"/>
                      </a:solidFill>
                      <a:prstDash val="solid"/>
                    </a:lnL>
                    <a:lnR w="3175">
                      <a:solidFill>
                        <a:srgbClr val="1E1E1E"/>
                      </a:solidFill>
                      <a:prstDash val="solid"/>
                    </a:lnR>
                    <a:lnT w="3175">
                      <a:solidFill>
                        <a:srgbClr val="1E1E1E"/>
                      </a:solidFill>
                      <a:prstDash val="solid"/>
                    </a:lnT>
                    <a:lnB w="3175">
                      <a:solidFill>
                        <a:srgbClr val="1E1E1E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3175">
                      <a:solidFill>
                        <a:srgbClr val="1E1E1E"/>
                      </a:solidFill>
                      <a:prstDash val="solid"/>
                    </a:lnL>
                    <a:lnT w="3175">
                      <a:solidFill>
                        <a:srgbClr val="1E1E1E"/>
                      </a:solidFill>
                      <a:prstDash val="solid"/>
                    </a:lnT>
                    <a:lnB w="12700">
                      <a:solidFill>
                        <a:srgbClr val="1E1E1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8016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3175">
                      <a:solidFill>
                        <a:srgbClr val="1E1E1E"/>
                      </a:solidFill>
                      <a:prstDash val="solid"/>
                    </a:lnR>
                    <a:lnT w="3175">
                      <a:solidFill>
                        <a:srgbClr val="1E1E1E"/>
                      </a:solidFill>
                      <a:prstDash val="solid"/>
                    </a:lnT>
                    <a:lnB w="12700">
                      <a:solidFill>
                        <a:srgbClr val="1E1E1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endParaRPr sz="16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650" b="1" spc="-75" dirty="0">
                          <a:solidFill>
                            <a:srgbClr val="1E1E1E"/>
                          </a:solidFill>
                          <a:latin typeface="Adobe Clean Han Black"/>
                          <a:cs typeface="Adobe Clean Han Black"/>
                        </a:rPr>
                        <a:t>청소년</a:t>
                      </a:r>
                      <a:r>
                        <a:rPr sz="1650" b="1" spc="-105" dirty="0">
                          <a:solidFill>
                            <a:srgbClr val="1E1E1E"/>
                          </a:solidFill>
                          <a:latin typeface="Adobe Clean Han Black"/>
                          <a:cs typeface="Adobe Clean Han Black"/>
                        </a:rPr>
                        <a:t> </a:t>
                      </a:r>
                      <a:r>
                        <a:rPr sz="1650" b="1" spc="-35" dirty="0">
                          <a:solidFill>
                            <a:srgbClr val="1E1E1E"/>
                          </a:solidFill>
                          <a:latin typeface="Adobe Clean Han Black"/>
                          <a:cs typeface="Adobe Clean Han Black"/>
                        </a:rPr>
                        <a:t>유해</a:t>
                      </a:r>
                      <a:r>
                        <a:rPr sz="1650" b="1" spc="-100" dirty="0">
                          <a:solidFill>
                            <a:srgbClr val="1E1E1E"/>
                          </a:solidFill>
                          <a:latin typeface="Adobe Clean Han Black"/>
                          <a:cs typeface="Adobe Clean Han Black"/>
                        </a:rPr>
                        <a:t> </a:t>
                      </a:r>
                      <a:r>
                        <a:rPr sz="1650" b="1" spc="-25" dirty="0">
                          <a:solidFill>
                            <a:srgbClr val="1E1E1E"/>
                          </a:solidFill>
                          <a:latin typeface="Adobe Clean Han Black"/>
                          <a:cs typeface="Adobe Clean Han Black"/>
                        </a:rPr>
                        <a:t>매체물</a:t>
                      </a:r>
                      <a:endParaRPr sz="1650">
                        <a:latin typeface="Adobe Clean Han Black"/>
                        <a:cs typeface="Adobe Clean Han Black"/>
                      </a:endParaRPr>
                    </a:p>
                  </a:txBody>
                  <a:tcPr marL="0" marR="0" marT="0" marB="0">
                    <a:lnL w="3175">
                      <a:solidFill>
                        <a:srgbClr val="1E1E1E"/>
                      </a:solidFill>
                      <a:prstDash val="solid"/>
                    </a:lnL>
                    <a:lnR w="3175">
                      <a:solidFill>
                        <a:srgbClr val="1E1E1E"/>
                      </a:solidFill>
                      <a:prstDash val="solid"/>
                    </a:lnR>
                    <a:lnT w="3175">
                      <a:solidFill>
                        <a:srgbClr val="1E1E1E"/>
                      </a:solidFill>
                      <a:prstDash val="solid"/>
                    </a:lnT>
                    <a:lnB w="3175">
                      <a:solidFill>
                        <a:srgbClr val="1E1E1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1970" marR="472440">
                        <a:lnSpc>
                          <a:spcPct val="118500"/>
                        </a:lnSpc>
                        <a:spcBef>
                          <a:spcPts val="635"/>
                        </a:spcBef>
                      </a:pPr>
                      <a:r>
                        <a:rPr sz="1450" b="1" spc="-185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이용등급이</a:t>
                      </a:r>
                      <a:r>
                        <a:rPr sz="1450" b="1" spc="-330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50" b="1" spc="-85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18세</a:t>
                      </a:r>
                      <a:r>
                        <a:rPr sz="1450" b="1" spc="-325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50" b="1" spc="-195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이상으로</a:t>
                      </a:r>
                      <a:r>
                        <a:rPr sz="1450" b="1" spc="-330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50" b="1" spc="-200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지정된</a:t>
                      </a:r>
                      <a:r>
                        <a:rPr sz="1450" b="1" spc="-325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50" b="1" spc="-145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서적,</a:t>
                      </a:r>
                      <a:r>
                        <a:rPr sz="1450" b="1" spc="-330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50" b="1" spc="-145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음반,</a:t>
                      </a:r>
                      <a:r>
                        <a:rPr sz="1450" b="1" spc="-325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50" b="1" spc="-155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영상,</a:t>
                      </a:r>
                      <a:r>
                        <a:rPr sz="1450" b="1" spc="-330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50" b="1" spc="-175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게임물,</a:t>
                      </a:r>
                      <a:r>
                        <a:rPr sz="1450" b="1" spc="-325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50" b="1" spc="-85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18세</a:t>
                      </a:r>
                      <a:r>
                        <a:rPr sz="1450" b="1" spc="-330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50" b="1" spc="-170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이상</a:t>
                      </a:r>
                      <a:r>
                        <a:rPr sz="1450" b="1" spc="-325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50" b="1" spc="-145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사용</a:t>
                      </a:r>
                      <a:r>
                        <a:rPr sz="1450" b="1" spc="-330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50" b="1" spc="-165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가능한</a:t>
                      </a:r>
                      <a:r>
                        <a:rPr sz="1450" b="1" spc="-325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50" b="1" spc="-215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비비탄</a:t>
                      </a:r>
                      <a:r>
                        <a:rPr sz="1450" b="1" spc="-330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50" b="1" spc="-130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총,</a:t>
                      </a:r>
                      <a:r>
                        <a:rPr sz="1450" b="1" spc="-325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50" b="1" spc="-175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순수레져</a:t>
                      </a:r>
                      <a:r>
                        <a:rPr sz="1450" b="1" spc="-330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50" b="1" spc="-110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용</a:t>
                      </a:r>
                      <a:r>
                        <a:rPr sz="1450" b="1" spc="-325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50" b="1" spc="-110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칼</a:t>
                      </a:r>
                      <a:r>
                        <a:rPr sz="1450" b="1" spc="-330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50" b="1" spc="-175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또는</a:t>
                      </a:r>
                      <a:r>
                        <a:rPr sz="1450" b="1" spc="-325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50" b="1" spc="-204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연장(총포도검</a:t>
                      </a:r>
                      <a:r>
                        <a:rPr sz="1450" b="1" spc="-330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50" b="1" spc="-180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화약류</a:t>
                      </a:r>
                      <a:r>
                        <a:rPr sz="1450" b="1" spc="-325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50" b="1" spc="-50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등 </a:t>
                      </a:r>
                      <a:r>
                        <a:rPr sz="1450" b="1" spc="-160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단속법</a:t>
                      </a:r>
                      <a:r>
                        <a:rPr sz="1450" b="1" spc="-270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50" b="1" spc="-160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기준</a:t>
                      </a:r>
                      <a:r>
                        <a:rPr sz="1450" b="1" spc="-270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50" b="1" spc="-135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이하),</a:t>
                      </a:r>
                      <a:r>
                        <a:rPr sz="1450" b="1" spc="-270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50" b="1" spc="-180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날카로운</a:t>
                      </a:r>
                      <a:r>
                        <a:rPr sz="1450" b="1" spc="-270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50" b="1" spc="-190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조리기구</a:t>
                      </a:r>
                      <a:r>
                        <a:rPr sz="1450" b="1" spc="-270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50" b="1" spc="-110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및</a:t>
                      </a:r>
                      <a:r>
                        <a:rPr sz="1450" b="1" spc="-265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50" b="1" spc="-145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에술용</a:t>
                      </a:r>
                      <a:r>
                        <a:rPr sz="1450" b="1" spc="-270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50" b="1" spc="-170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작업도구,</a:t>
                      </a:r>
                      <a:r>
                        <a:rPr sz="1450" b="1" spc="-270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50" b="1" spc="-185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성인용</a:t>
                      </a:r>
                      <a:r>
                        <a:rPr sz="1450" b="1" spc="-270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50" b="1" spc="-150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스포츠용품</a:t>
                      </a:r>
                      <a:r>
                        <a:rPr sz="1450" b="1" spc="-270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50" b="1" spc="-110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및</a:t>
                      </a:r>
                      <a:r>
                        <a:rPr sz="1450" b="1" spc="-265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50" b="1" spc="-160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격투기</a:t>
                      </a:r>
                      <a:r>
                        <a:rPr sz="1450" b="1" spc="-270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50" b="1" spc="-114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용품,</a:t>
                      </a:r>
                      <a:r>
                        <a:rPr sz="1450" b="1" spc="-270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50" b="1" spc="-160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가정용</a:t>
                      </a:r>
                      <a:r>
                        <a:rPr sz="1450" b="1" spc="-270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50" b="1" spc="-160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또는</a:t>
                      </a:r>
                      <a:r>
                        <a:rPr sz="1450" b="1" spc="-270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50" b="1" spc="-155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산업용</a:t>
                      </a:r>
                      <a:r>
                        <a:rPr sz="1450" b="1" spc="-270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50" b="1" spc="-160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연장</a:t>
                      </a:r>
                      <a:r>
                        <a:rPr sz="1450" b="1" spc="-265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50" b="1" spc="-110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및</a:t>
                      </a:r>
                      <a:r>
                        <a:rPr sz="1450" b="1" spc="-270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50" b="1" spc="-140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기자재,</a:t>
                      </a:r>
                      <a:r>
                        <a:rPr sz="1450" b="1" spc="-270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50" b="1" spc="-25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기타 </a:t>
                      </a:r>
                      <a:r>
                        <a:rPr sz="1450" b="1" spc="-185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합법적인</a:t>
                      </a:r>
                      <a:r>
                        <a:rPr sz="1450" b="1" spc="-250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50" b="1" spc="-185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성인대상</a:t>
                      </a:r>
                      <a:r>
                        <a:rPr sz="1450" b="1" spc="-250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50" b="1" spc="-160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이색상품,</a:t>
                      </a:r>
                      <a:r>
                        <a:rPr sz="1450" b="1" spc="-245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50" b="1" spc="-125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SM상품,</a:t>
                      </a:r>
                      <a:r>
                        <a:rPr sz="1450" b="1" spc="-250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50" b="1" spc="-140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성인DVD,</a:t>
                      </a:r>
                      <a:r>
                        <a:rPr sz="1450" b="1" spc="-245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50" b="1" spc="-165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성인피규어,</a:t>
                      </a:r>
                      <a:r>
                        <a:rPr sz="1450" b="1" spc="-250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50" b="1" spc="-114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콘돔,</a:t>
                      </a:r>
                      <a:r>
                        <a:rPr sz="1450" b="1" spc="-245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50" b="1" spc="-165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외도시약,</a:t>
                      </a:r>
                      <a:r>
                        <a:rPr sz="1450" b="1" spc="-250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50" b="1" spc="-190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섹시란제리(밑트임스타킹,</a:t>
                      </a:r>
                      <a:r>
                        <a:rPr sz="1450" b="1" spc="-245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50" b="1" spc="-185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밑트임팬티,</a:t>
                      </a:r>
                      <a:r>
                        <a:rPr sz="1450" b="1" spc="-250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50" b="1" spc="-125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T팬티),</a:t>
                      </a:r>
                      <a:r>
                        <a:rPr sz="1450" b="1" spc="-250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50" b="1" spc="-10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성기모형, </a:t>
                      </a:r>
                      <a:r>
                        <a:rPr sz="1450" b="1" spc="-160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아스트로글라이드,</a:t>
                      </a:r>
                      <a:r>
                        <a:rPr sz="1450" b="1" spc="-260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50" b="1" spc="-150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부탄가스,</a:t>
                      </a:r>
                      <a:r>
                        <a:rPr sz="1450" b="1" spc="-254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50" b="1" spc="-135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도검,</a:t>
                      </a:r>
                      <a:r>
                        <a:rPr sz="1450" b="1" spc="-254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50" b="1" spc="-160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전자담배</a:t>
                      </a:r>
                      <a:r>
                        <a:rPr sz="1450" b="1" spc="-254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50" b="1" spc="-110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및</a:t>
                      </a:r>
                      <a:r>
                        <a:rPr sz="1450" b="1" spc="-254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50" b="1" spc="-145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전자담배액체,</a:t>
                      </a:r>
                      <a:r>
                        <a:rPr sz="1450" b="1" spc="-254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50" b="1" spc="-185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레이저포인터,</a:t>
                      </a:r>
                      <a:r>
                        <a:rPr sz="1450" b="1" spc="-254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50" b="1" spc="-170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유해성분이</a:t>
                      </a:r>
                      <a:r>
                        <a:rPr sz="1450" b="1" spc="-254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50" b="1" spc="-180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포함된</a:t>
                      </a:r>
                      <a:r>
                        <a:rPr sz="1450" b="1" spc="-254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50" b="1" spc="-25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본드</a:t>
                      </a:r>
                      <a:endParaRPr sz="1450">
                        <a:latin typeface="Malgun Gothic"/>
                        <a:cs typeface="Malgun Gothic"/>
                      </a:endParaRPr>
                    </a:p>
                  </a:txBody>
                  <a:tcPr marL="0" marR="0" marT="80645" marB="0">
                    <a:lnL w="3175">
                      <a:solidFill>
                        <a:srgbClr val="1E1E1E"/>
                      </a:solidFill>
                      <a:prstDash val="solid"/>
                    </a:lnL>
                    <a:lnR w="3175">
                      <a:solidFill>
                        <a:srgbClr val="1E1E1E"/>
                      </a:solidFill>
                      <a:prstDash val="solid"/>
                    </a:lnR>
                    <a:lnT w="3175">
                      <a:solidFill>
                        <a:srgbClr val="1E1E1E"/>
                      </a:solidFill>
                      <a:prstDash val="solid"/>
                    </a:lnT>
                    <a:lnB w="3175">
                      <a:solidFill>
                        <a:srgbClr val="1E1E1E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3175">
                      <a:solidFill>
                        <a:srgbClr val="1E1E1E"/>
                      </a:solidFill>
                      <a:prstDash val="solid"/>
                    </a:lnL>
                    <a:lnT w="3175">
                      <a:solidFill>
                        <a:srgbClr val="1E1E1E"/>
                      </a:solidFill>
                      <a:prstDash val="solid"/>
                    </a:lnT>
                    <a:lnB w="12700">
                      <a:solidFill>
                        <a:srgbClr val="1E1E1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0675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3175">
                      <a:solidFill>
                        <a:srgbClr val="1E1E1E"/>
                      </a:solidFill>
                      <a:prstDash val="solid"/>
                    </a:lnR>
                    <a:lnT w="3175">
                      <a:solidFill>
                        <a:srgbClr val="1E1E1E"/>
                      </a:solidFill>
                      <a:prstDash val="solid"/>
                    </a:lnT>
                    <a:lnB w="12700">
                      <a:solidFill>
                        <a:srgbClr val="1E1E1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39"/>
                        </a:spcBef>
                      </a:pPr>
                      <a:r>
                        <a:rPr sz="1650" b="1" spc="-85" dirty="0">
                          <a:solidFill>
                            <a:srgbClr val="1E1E1E"/>
                          </a:solidFill>
                          <a:latin typeface="Adobe Clean Han Black"/>
                          <a:cs typeface="Adobe Clean Han Black"/>
                        </a:rPr>
                        <a:t>권리침해</a:t>
                      </a:r>
                      <a:r>
                        <a:rPr sz="1650" b="1" spc="-105" dirty="0">
                          <a:solidFill>
                            <a:srgbClr val="1E1E1E"/>
                          </a:solidFill>
                          <a:latin typeface="Adobe Clean Han Black"/>
                          <a:cs typeface="Adobe Clean Han Black"/>
                        </a:rPr>
                        <a:t> </a:t>
                      </a:r>
                      <a:r>
                        <a:rPr sz="1650" b="1" spc="-60" dirty="0">
                          <a:solidFill>
                            <a:srgbClr val="1E1E1E"/>
                          </a:solidFill>
                          <a:latin typeface="Adobe Clean Han Black"/>
                          <a:cs typeface="Adobe Clean Han Black"/>
                        </a:rPr>
                        <a:t>상품</a:t>
                      </a:r>
                      <a:r>
                        <a:rPr sz="1650" b="1" spc="-100" dirty="0">
                          <a:solidFill>
                            <a:srgbClr val="1E1E1E"/>
                          </a:solidFill>
                          <a:latin typeface="Adobe Clean Han Black"/>
                          <a:cs typeface="Adobe Clean Han Black"/>
                        </a:rPr>
                        <a:t> </a:t>
                      </a:r>
                      <a:r>
                        <a:rPr sz="1650" b="1" spc="-25" dirty="0">
                          <a:solidFill>
                            <a:srgbClr val="1E1E1E"/>
                          </a:solidFill>
                          <a:latin typeface="Adobe Clean Han Black"/>
                          <a:cs typeface="Adobe Clean Han Black"/>
                        </a:rPr>
                        <a:t>판매</a:t>
                      </a:r>
                      <a:endParaRPr sz="1650">
                        <a:latin typeface="Adobe Clean Han Black"/>
                        <a:cs typeface="Adobe Clean Han Black"/>
                      </a:endParaRPr>
                    </a:p>
                  </a:txBody>
                  <a:tcPr marL="0" marR="0" marT="208279" marB="0">
                    <a:lnL w="3175">
                      <a:solidFill>
                        <a:srgbClr val="1E1E1E"/>
                      </a:solidFill>
                      <a:prstDash val="solid"/>
                    </a:lnL>
                    <a:lnR w="3175">
                      <a:solidFill>
                        <a:srgbClr val="1E1E1E"/>
                      </a:solidFill>
                      <a:prstDash val="solid"/>
                    </a:lnR>
                    <a:lnT w="3175">
                      <a:solidFill>
                        <a:srgbClr val="1E1E1E"/>
                      </a:solidFill>
                      <a:prstDash val="solid"/>
                    </a:lnT>
                    <a:lnB w="12700">
                      <a:solidFill>
                        <a:srgbClr val="1E1E1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1970" marR="574675">
                        <a:lnSpc>
                          <a:spcPct val="118500"/>
                        </a:lnSpc>
                        <a:spcBef>
                          <a:spcPts val="465"/>
                        </a:spcBef>
                      </a:pPr>
                      <a:r>
                        <a:rPr sz="1450" b="1" spc="-200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이미테이션</a:t>
                      </a:r>
                      <a:r>
                        <a:rPr sz="1450" b="1" spc="-265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50" b="1" spc="-155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무단</a:t>
                      </a:r>
                      <a:r>
                        <a:rPr sz="1450" b="1" spc="-265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50" b="1" spc="-125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사용,</a:t>
                      </a:r>
                      <a:r>
                        <a:rPr sz="1450" b="1" spc="-265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50" b="1" spc="-190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유명상표</a:t>
                      </a:r>
                      <a:r>
                        <a:rPr sz="1450" b="1" spc="-260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50" b="1" spc="-140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유사문구</a:t>
                      </a:r>
                      <a:r>
                        <a:rPr sz="1450" b="1" spc="-265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50" b="1" spc="-165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임의</a:t>
                      </a:r>
                      <a:r>
                        <a:rPr sz="1450" b="1" spc="-265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50" b="1" spc="-125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사용,</a:t>
                      </a:r>
                      <a:r>
                        <a:rPr sz="1450" b="1" spc="-260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50" b="1" spc="-160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초상권</a:t>
                      </a:r>
                      <a:r>
                        <a:rPr sz="1450" b="1" spc="-265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50" b="1" spc="-110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및</a:t>
                      </a:r>
                      <a:r>
                        <a:rPr sz="1450" b="1" spc="-265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50" b="1" spc="-190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성명권</a:t>
                      </a:r>
                      <a:r>
                        <a:rPr sz="1450" b="1" spc="-260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50" b="1" spc="-190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침해(유명인</a:t>
                      </a:r>
                      <a:r>
                        <a:rPr sz="1450" b="1" spc="-265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50" b="1" spc="-150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사진</a:t>
                      </a:r>
                      <a:r>
                        <a:rPr sz="1450" b="1" spc="-265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50" b="1" spc="-110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및</a:t>
                      </a:r>
                      <a:r>
                        <a:rPr sz="1450" b="1" spc="-260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50" b="1" spc="-140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이름),</a:t>
                      </a:r>
                      <a:r>
                        <a:rPr sz="1450" b="1" spc="-265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50" b="1" spc="-165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음반/영상/게임</a:t>
                      </a:r>
                      <a:r>
                        <a:rPr sz="1450" b="1" spc="-265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50" b="1" spc="-140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복제품,</a:t>
                      </a:r>
                      <a:r>
                        <a:rPr sz="1450" b="1" spc="-265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50" b="1" spc="-125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불법개조품, </a:t>
                      </a:r>
                      <a:r>
                        <a:rPr sz="1450" b="1" spc="-190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이미지</a:t>
                      </a:r>
                      <a:r>
                        <a:rPr sz="1450" b="1" spc="-270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50" b="1" spc="-150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도용,</a:t>
                      </a:r>
                      <a:r>
                        <a:rPr sz="1450" b="1" spc="-265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50" b="1" spc="-155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불법복제물,</a:t>
                      </a:r>
                      <a:r>
                        <a:rPr sz="1450" b="1" spc="-265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50" b="1" spc="-170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특허권</a:t>
                      </a:r>
                      <a:r>
                        <a:rPr sz="1450" b="1" spc="-270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50" b="1" spc="-120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침해,</a:t>
                      </a:r>
                      <a:r>
                        <a:rPr sz="1450" b="1" spc="-265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50" b="1" spc="-160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실용</a:t>
                      </a:r>
                      <a:r>
                        <a:rPr sz="1450" b="1" spc="-265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50" b="1" spc="-160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신안권</a:t>
                      </a:r>
                      <a:r>
                        <a:rPr sz="1450" b="1" spc="-270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50" b="1" spc="-120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침해,</a:t>
                      </a:r>
                      <a:r>
                        <a:rPr sz="1450" b="1" spc="-265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50" b="1" spc="-160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의장권</a:t>
                      </a:r>
                      <a:r>
                        <a:rPr sz="1450" b="1" spc="-265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50" b="1" spc="-120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침해,</a:t>
                      </a:r>
                      <a:r>
                        <a:rPr sz="1450" b="1" spc="-270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50" b="1" spc="-165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타인의</a:t>
                      </a:r>
                      <a:r>
                        <a:rPr sz="1450" b="1" spc="-265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50" b="1" spc="-195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개인정보를</a:t>
                      </a:r>
                      <a:r>
                        <a:rPr sz="1450" b="1" spc="-265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50" b="1" spc="-155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무단</a:t>
                      </a:r>
                      <a:r>
                        <a:rPr sz="1450" b="1" spc="-270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50" b="1" spc="-25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사용</a:t>
                      </a:r>
                      <a:endParaRPr sz="1450" dirty="0">
                        <a:latin typeface="Malgun Gothic"/>
                        <a:cs typeface="Malgun Gothic"/>
                      </a:endParaRPr>
                    </a:p>
                  </a:txBody>
                  <a:tcPr marL="0" marR="0" marT="59055" marB="0">
                    <a:lnL w="3175">
                      <a:solidFill>
                        <a:srgbClr val="1E1E1E"/>
                      </a:solidFill>
                      <a:prstDash val="solid"/>
                    </a:lnL>
                    <a:lnR w="3175">
                      <a:solidFill>
                        <a:srgbClr val="1E1E1E"/>
                      </a:solidFill>
                      <a:prstDash val="solid"/>
                    </a:lnR>
                    <a:lnT w="3175">
                      <a:solidFill>
                        <a:srgbClr val="1E1E1E"/>
                      </a:solidFill>
                      <a:prstDash val="solid"/>
                    </a:lnT>
                    <a:lnB w="12700">
                      <a:solidFill>
                        <a:srgbClr val="1E1E1E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3175">
                      <a:solidFill>
                        <a:srgbClr val="1E1E1E"/>
                      </a:solidFill>
                      <a:prstDash val="solid"/>
                    </a:lnL>
                    <a:lnT w="3175">
                      <a:solidFill>
                        <a:srgbClr val="1E1E1E"/>
                      </a:solidFill>
                      <a:prstDash val="solid"/>
                    </a:lnT>
                    <a:lnB w="12700">
                      <a:solidFill>
                        <a:srgbClr val="1E1E1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1034388" y="9477588"/>
            <a:ext cx="10368915" cy="2768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50" b="1" dirty="0">
                <a:solidFill>
                  <a:srgbClr val="FF0000"/>
                </a:solidFill>
                <a:latin typeface="Adobe Clean Han Black"/>
                <a:cs typeface="Adobe Clean Han Black"/>
              </a:rPr>
              <a:t>※</a:t>
            </a:r>
            <a:r>
              <a:rPr sz="1650" b="1" spc="280" dirty="0">
                <a:solidFill>
                  <a:srgbClr val="FF0000"/>
                </a:solidFill>
                <a:latin typeface="Adobe Clean Han Black"/>
                <a:cs typeface="Adobe Clean Han Black"/>
              </a:rPr>
              <a:t> </a:t>
            </a:r>
            <a:r>
              <a:rPr sz="1650" b="1" spc="-85" dirty="0">
                <a:solidFill>
                  <a:srgbClr val="FF0000"/>
                </a:solidFill>
                <a:latin typeface="Adobe Clean Han Black"/>
                <a:cs typeface="Adobe Clean Han Black"/>
              </a:rPr>
              <a:t>네이버페이의</a:t>
            </a:r>
            <a:r>
              <a:rPr sz="1650" b="1" spc="-105" dirty="0">
                <a:solidFill>
                  <a:srgbClr val="FF0000"/>
                </a:solidFill>
                <a:latin typeface="Adobe Clean Han Black"/>
                <a:cs typeface="Adobe Clean Han Black"/>
              </a:rPr>
              <a:t> </a:t>
            </a:r>
            <a:r>
              <a:rPr sz="1650" b="1" spc="-70" dirty="0">
                <a:solidFill>
                  <a:srgbClr val="FF0000"/>
                </a:solidFill>
                <a:latin typeface="Adobe Clean Han Black"/>
                <a:cs typeface="Adobe Clean Han Black"/>
              </a:rPr>
              <a:t>기본가입조건은</a:t>
            </a:r>
            <a:r>
              <a:rPr sz="1650" b="1" spc="-105" dirty="0">
                <a:solidFill>
                  <a:srgbClr val="FF0000"/>
                </a:solidFill>
                <a:latin typeface="Adobe Clean Han Black"/>
                <a:cs typeface="Adobe Clean Han Black"/>
              </a:rPr>
              <a:t> </a:t>
            </a:r>
            <a:r>
              <a:rPr sz="1650" b="1" spc="-65" dirty="0">
                <a:solidFill>
                  <a:srgbClr val="FF0000"/>
                </a:solidFill>
                <a:latin typeface="Adobe Clean Han Black"/>
                <a:cs typeface="Adobe Clean Han Black"/>
              </a:rPr>
              <a:t>상기와</a:t>
            </a:r>
            <a:r>
              <a:rPr sz="1650" b="1" spc="-100" dirty="0">
                <a:solidFill>
                  <a:srgbClr val="FF0000"/>
                </a:solidFill>
                <a:latin typeface="Adobe Clean Han Black"/>
                <a:cs typeface="Adobe Clean Han Black"/>
              </a:rPr>
              <a:t> </a:t>
            </a:r>
            <a:r>
              <a:rPr sz="1650" b="1" spc="-40" dirty="0">
                <a:solidFill>
                  <a:srgbClr val="FF0000"/>
                </a:solidFill>
                <a:latin typeface="Adobe Clean Han Black"/>
                <a:cs typeface="Adobe Clean Han Black"/>
              </a:rPr>
              <a:t>같이</a:t>
            </a:r>
            <a:r>
              <a:rPr sz="1650" b="1" spc="-105" dirty="0">
                <a:solidFill>
                  <a:srgbClr val="FF0000"/>
                </a:solidFill>
                <a:latin typeface="Adobe Clean Han Black"/>
                <a:cs typeface="Adobe Clean Han Black"/>
              </a:rPr>
              <a:t> </a:t>
            </a:r>
            <a:r>
              <a:rPr sz="1650" b="1" spc="-55" dirty="0">
                <a:solidFill>
                  <a:srgbClr val="FF0000"/>
                </a:solidFill>
                <a:latin typeface="Adobe Clean Han Black"/>
                <a:cs typeface="Adobe Clean Han Black"/>
              </a:rPr>
              <a:t>운영하며,</a:t>
            </a:r>
            <a:r>
              <a:rPr sz="1650" b="1" spc="-105" dirty="0">
                <a:solidFill>
                  <a:srgbClr val="FF0000"/>
                </a:solidFill>
                <a:latin typeface="Adobe Clean Han Black"/>
                <a:cs typeface="Adobe Clean Han Black"/>
              </a:rPr>
              <a:t> </a:t>
            </a:r>
            <a:r>
              <a:rPr sz="1650" b="1" spc="-55" dirty="0">
                <a:solidFill>
                  <a:srgbClr val="FF0000"/>
                </a:solidFill>
                <a:latin typeface="Adobe Clean Han Black"/>
                <a:cs typeface="Adobe Clean Han Black"/>
              </a:rPr>
              <a:t>기본</a:t>
            </a:r>
            <a:r>
              <a:rPr sz="1650" b="1" spc="-105" dirty="0">
                <a:solidFill>
                  <a:srgbClr val="FF0000"/>
                </a:solidFill>
                <a:latin typeface="Adobe Clean Han Black"/>
                <a:cs typeface="Adobe Clean Han Black"/>
              </a:rPr>
              <a:t> </a:t>
            </a:r>
            <a:r>
              <a:rPr sz="1650" b="1" spc="-50" dirty="0">
                <a:solidFill>
                  <a:srgbClr val="FF0000"/>
                </a:solidFill>
                <a:latin typeface="Adobe Clean Han Black"/>
                <a:cs typeface="Adobe Clean Han Black"/>
              </a:rPr>
              <a:t>정책</a:t>
            </a:r>
            <a:r>
              <a:rPr sz="1650" b="1" spc="-105" dirty="0">
                <a:solidFill>
                  <a:srgbClr val="FF0000"/>
                </a:solidFill>
                <a:latin typeface="Adobe Clean Han Black"/>
                <a:cs typeface="Adobe Clean Han Black"/>
              </a:rPr>
              <a:t> </a:t>
            </a:r>
            <a:r>
              <a:rPr sz="1650" b="1" spc="-60" dirty="0">
                <a:solidFill>
                  <a:srgbClr val="FF0000"/>
                </a:solidFill>
                <a:latin typeface="Adobe Clean Han Black"/>
                <a:cs typeface="Adobe Clean Han Black"/>
              </a:rPr>
              <a:t>외의</a:t>
            </a:r>
            <a:r>
              <a:rPr sz="1650" b="1" spc="-105" dirty="0">
                <a:solidFill>
                  <a:srgbClr val="FF0000"/>
                </a:solidFill>
                <a:latin typeface="Adobe Clean Han Black"/>
                <a:cs typeface="Adobe Clean Han Black"/>
              </a:rPr>
              <a:t> </a:t>
            </a:r>
            <a:r>
              <a:rPr sz="1650" b="1" spc="-65" dirty="0">
                <a:solidFill>
                  <a:srgbClr val="FF0000"/>
                </a:solidFill>
                <a:latin typeface="Adobe Clean Han Black"/>
                <a:cs typeface="Adobe Clean Han Black"/>
              </a:rPr>
              <a:t>예외적용에</a:t>
            </a:r>
            <a:r>
              <a:rPr sz="1650" b="1" spc="-105" dirty="0">
                <a:solidFill>
                  <a:srgbClr val="FF0000"/>
                </a:solidFill>
                <a:latin typeface="Adobe Clean Han Black"/>
                <a:cs typeface="Adobe Clean Han Black"/>
              </a:rPr>
              <a:t> </a:t>
            </a:r>
            <a:r>
              <a:rPr sz="1650" b="1" spc="-45" dirty="0">
                <a:solidFill>
                  <a:srgbClr val="FF0000"/>
                </a:solidFill>
                <a:latin typeface="Adobe Clean Han Black"/>
                <a:cs typeface="Adobe Clean Han Black"/>
              </a:rPr>
              <a:t>대하여</a:t>
            </a:r>
            <a:r>
              <a:rPr sz="1650" b="1" spc="-100" dirty="0">
                <a:solidFill>
                  <a:srgbClr val="FF0000"/>
                </a:solidFill>
                <a:latin typeface="Adobe Clean Han Black"/>
                <a:cs typeface="Adobe Clean Han Black"/>
              </a:rPr>
              <a:t> </a:t>
            </a:r>
            <a:r>
              <a:rPr sz="1650" b="1" spc="-75" dirty="0">
                <a:solidFill>
                  <a:srgbClr val="FF0000"/>
                </a:solidFill>
                <a:latin typeface="Adobe Clean Han Black"/>
                <a:cs typeface="Adobe Clean Han Black"/>
              </a:rPr>
              <a:t>case</a:t>
            </a:r>
            <a:r>
              <a:rPr sz="1650" b="1" spc="-105" dirty="0">
                <a:solidFill>
                  <a:srgbClr val="FF0000"/>
                </a:solidFill>
                <a:latin typeface="Adobe Clean Han Black"/>
                <a:cs typeface="Adobe Clean Han Black"/>
              </a:rPr>
              <a:t> </a:t>
            </a:r>
            <a:r>
              <a:rPr sz="1650" b="1" spc="-25" dirty="0">
                <a:solidFill>
                  <a:srgbClr val="FF0000"/>
                </a:solidFill>
                <a:latin typeface="Adobe Clean Han Black"/>
                <a:cs typeface="Adobe Clean Han Black"/>
              </a:rPr>
              <a:t>별</a:t>
            </a:r>
            <a:r>
              <a:rPr sz="1650" b="1" spc="-105" dirty="0">
                <a:solidFill>
                  <a:srgbClr val="FF0000"/>
                </a:solidFill>
                <a:latin typeface="Adobe Clean Han Black"/>
                <a:cs typeface="Adobe Clean Han Black"/>
              </a:rPr>
              <a:t> </a:t>
            </a:r>
            <a:r>
              <a:rPr sz="1650" b="1" spc="-50" dirty="0">
                <a:solidFill>
                  <a:srgbClr val="FF0000"/>
                </a:solidFill>
                <a:latin typeface="Adobe Clean Han Black"/>
                <a:cs typeface="Adobe Clean Han Black"/>
              </a:rPr>
              <a:t>가맹점</a:t>
            </a:r>
            <a:r>
              <a:rPr sz="1650" b="1" spc="-105" dirty="0">
                <a:solidFill>
                  <a:srgbClr val="FF0000"/>
                </a:solidFill>
                <a:latin typeface="Adobe Clean Han Black"/>
                <a:cs typeface="Adobe Clean Han Black"/>
              </a:rPr>
              <a:t> </a:t>
            </a:r>
            <a:r>
              <a:rPr sz="1650" b="1" spc="-60" dirty="0">
                <a:solidFill>
                  <a:srgbClr val="FF0000"/>
                </a:solidFill>
                <a:latin typeface="Adobe Clean Han Black"/>
                <a:cs typeface="Adobe Clean Han Black"/>
              </a:rPr>
              <a:t>가입기준을</a:t>
            </a:r>
            <a:r>
              <a:rPr sz="1650" b="1" spc="-105" dirty="0">
                <a:solidFill>
                  <a:srgbClr val="FF0000"/>
                </a:solidFill>
                <a:latin typeface="Adobe Clean Han Black"/>
                <a:cs typeface="Adobe Clean Han Black"/>
              </a:rPr>
              <a:t> </a:t>
            </a:r>
            <a:r>
              <a:rPr sz="1650" b="1" spc="-20" dirty="0">
                <a:solidFill>
                  <a:srgbClr val="FF0000"/>
                </a:solidFill>
                <a:latin typeface="Adobe Clean Han Black"/>
                <a:cs typeface="Adobe Clean Han Black"/>
              </a:rPr>
              <a:t>적용함.</a:t>
            </a:r>
            <a:endParaRPr sz="1650">
              <a:latin typeface="Adobe Clean Han Black"/>
              <a:cs typeface="Adobe Clean Han Black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4388" y="938843"/>
            <a:ext cx="10399395" cy="6540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3.</a:t>
            </a:r>
            <a:r>
              <a:rPr spc="-229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spc="-5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주문형</a:t>
            </a:r>
            <a:r>
              <a:rPr spc="-185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spc="-7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가맹점</a:t>
            </a:r>
            <a:r>
              <a:rPr spc="-19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spc="-1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취급</a:t>
            </a:r>
            <a:r>
              <a:rPr spc="-175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spc="-19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불가</a:t>
            </a:r>
            <a:r>
              <a:rPr spc="-17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spc="-13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상품</a:t>
            </a:r>
            <a:r>
              <a:rPr spc="-17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spc="-195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(제한적취급허용)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034388" y="10228575"/>
            <a:ext cx="536575" cy="4025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125"/>
              </a:lnSpc>
            </a:pPr>
            <a:r>
              <a:rPr sz="2950" b="1" spc="95" dirty="0">
                <a:solidFill>
                  <a:srgbClr val="D9D9D9"/>
                </a:solidFill>
                <a:latin typeface="Tahoma"/>
                <a:cs typeface="Tahoma"/>
              </a:rPr>
              <a:t>08</a:t>
            </a:r>
            <a:endParaRPr sz="2950">
              <a:latin typeface="Tahoma"/>
              <a:cs typeface="Tahoma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xfrm>
            <a:off x="1580659" y="10272014"/>
            <a:ext cx="6210809" cy="28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1440">
              <a:lnSpc>
                <a:spcPts val="2170"/>
              </a:lnSpc>
            </a:pPr>
            <a:r>
              <a:rPr spc="-8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네이버페이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3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주문형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가입과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35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심사,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45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취급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75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불가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45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상품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및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85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페널티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25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기준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34388" y="2193517"/>
            <a:ext cx="11098530" cy="12820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4900"/>
              </a:lnSpc>
              <a:spcBef>
                <a:spcPts val="100"/>
              </a:spcBef>
            </a:pPr>
            <a:r>
              <a:rPr sz="3300" b="1" spc="-7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단,</a:t>
            </a:r>
            <a:r>
              <a:rPr sz="3300" b="1" spc="-22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 </a:t>
            </a:r>
            <a:r>
              <a:rPr sz="3300" b="1" spc="-17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‘제한적</a:t>
            </a:r>
            <a:r>
              <a:rPr sz="3300" b="1" spc="-22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 </a:t>
            </a:r>
            <a:r>
              <a:rPr sz="3300" b="1" spc="-14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취급</a:t>
            </a:r>
            <a:r>
              <a:rPr sz="3300" b="1" spc="-21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 </a:t>
            </a:r>
            <a:r>
              <a:rPr sz="3300" b="1" spc="-14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허용</a:t>
            </a:r>
            <a:r>
              <a:rPr sz="3300" b="1" spc="-22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 </a:t>
            </a:r>
            <a:r>
              <a:rPr sz="3300" b="1" spc="-22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상품’의</a:t>
            </a:r>
            <a:r>
              <a:rPr sz="3300" b="1" spc="-21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 </a:t>
            </a:r>
            <a:r>
              <a:rPr sz="3300" b="1" spc="-15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경우</a:t>
            </a:r>
            <a:r>
              <a:rPr sz="3300" b="1" spc="-22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 </a:t>
            </a:r>
            <a:r>
              <a:rPr sz="3300" b="1" spc="-8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특정</a:t>
            </a:r>
            <a:r>
              <a:rPr sz="3300" b="1" spc="-21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 </a:t>
            </a:r>
            <a:r>
              <a:rPr sz="3300" b="1" spc="-14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결제수단을</a:t>
            </a:r>
            <a:r>
              <a:rPr sz="3300" b="1" spc="-22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 </a:t>
            </a:r>
            <a:r>
              <a:rPr sz="3300" b="1" spc="-114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제한하는</a:t>
            </a:r>
            <a:r>
              <a:rPr sz="3300" b="1" spc="-21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 </a:t>
            </a:r>
            <a:r>
              <a:rPr sz="3300" b="1" spc="-2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것으로 </a:t>
            </a:r>
            <a:r>
              <a:rPr sz="3300" b="1" spc="-204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네이버페이</a:t>
            </a:r>
            <a:r>
              <a:rPr sz="3300" b="1" spc="-21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 </a:t>
            </a:r>
            <a:r>
              <a:rPr sz="3300" b="1" spc="-17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가입이</a:t>
            </a:r>
            <a:r>
              <a:rPr sz="3300" b="1" spc="-21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 </a:t>
            </a:r>
            <a:r>
              <a:rPr sz="3300" b="1" spc="-11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가능한</a:t>
            </a:r>
            <a:r>
              <a:rPr sz="3300" b="1" spc="-21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 </a:t>
            </a:r>
            <a:r>
              <a:rPr sz="3300" b="1" spc="-1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상품입니다.</a:t>
            </a:r>
            <a:endParaRPr sz="3300" dirty="0">
              <a:latin typeface="나눔스퀘어 ExtraBold" panose="020B0600000101010101" pitchFamily="50" charset="-127"/>
              <a:ea typeface="나눔스퀘어 ExtraBold" panose="020B0600000101010101" pitchFamily="50" charset="-127"/>
              <a:cs typeface="Adobe Clean Han Black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4238242"/>
              </p:ext>
            </p:extLst>
          </p:nvPr>
        </p:nvGraphicFramePr>
        <p:xfrm>
          <a:off x="1047088" y="3978936"/>
          <a:ext cx="18009234" cy="29692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517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504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086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984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603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2050" b="1" spc="-25" dirty="0">
                          <a:solidFill>
                            <a:srgbClr val="1E1E1E"/>
                          </a:solidFill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  <a:cs typeface="Adobe Clean Han Black"/>
                        </a:rPr>
                        <a:t>구분</a:t>
                      </a:r>
                      <a:endParaRPr sz="2050" dirty="0">
                        <a:latin typeface="나눔스퀘어 Bold" panose="020B0600000101010101" pitchFamily="50" charset="-127"/>
                        <a:ea typeface="나눔스퀘어 Bold" panose="020B0600000101010101" pitchFamily="50" charset="-127"/>
                        <a:cs typeface="Adobe Clean Han Black"/>
                      </a:endParaRPr>
                    </a:p>
                  </a:txBody>
                  <a:tcPr marL="0" marR="0" marT="50800" marB="0">
                    <a:lnR w="3175">
                      <a:solidFill>
                        <a:srgbClr val="1E1E1E"/>
                      </a:solidFill>
                      <a:prstDash val="solid"/>
                    </a:lnR>
                    <a:lnT w="12700">
                      <a:solidFill>
                        <a:srgbClr val="1E1E1E"/>
                      </a:solidFill>
                      <a:prstDash val="solid"/>
                    </a:lnT>
                    <a:lnB w="3175">
                      <a:solidFill>
                        <a:srgbClr val="1E1E1E"/>
                      </a:solidFill>
                      <a:prstDash val="solid"/>
                    </a:lnB>
                    <a:solidFill>
                      <a:srgbClr val="F6F6F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2050" b="1" spc="-20" dirty="0">
                          <a:solidFill>
                            <a:srgbClr val="1E1E1E"/>
                          </a:solidFill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  <a:cs typeface="Adobe Clean Han Black"/>
                        </a:rPr>
                        <a:t>해당내용</a:t>
                      </a:r>
                      <a:endParaRPr sz="2050" dirty="0">
                        <a:latin typeface="나눔스퀘어 Bold" panose="020B0600000101010101" pitchFamily="50" charset="-127"/>
                        <a:ea typeface="나눔스퀘어 Bold" panose="020B0600000101010101" pitchFamily="50" charset="-127"/>
                        <a:cs typeface="Adobe Clean Han Black"/>
                      </a:endParaRPr>
                    </a:p>
                  </a:txBody>
                  <a:tcPr marL="0" marR="0" marT="50800" marB="0">
                    <a:lnL w="3175">
                      <a:solidFill>
                        <a:srgbClr val="1E1E1E"/>
                      </a:solidFill>
                      <a:prstDash val="solid"/>
                    </a:lnL>
                    <a:lnR w="3175">
                      <a:solidFill>
                        <a:srgbClr val="1E1E1E"/>
                      </a:solidFill>
                      <a:prstDash val="solid"/>
                    </a:lnR>
                    <a:lnT w="12700">
                      <a:solidFill>
                        <a:srgbClr val="1E1E1E"/>
                      </a:solidFill>
                      <a:prstDash val="solid"/>
                    </a:lnT>
                    <a:lnB w="3175">
                      <a:solidFill>
                        <a:srgbClr val="1E1E1E"/>
                      </a:solidFill>
                      <a:prstDash val="solid"/>
                    </a:lnB>
                    <a:solidFill>
                      <a:srgbClr val="F6F6F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445"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2050" b="1" spc="-25" dirty="0">
                          <a:solidFill>
                            <a:srgbClr val="1E1E1E"/>
                          </a:solidFill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  <a:cs typeface="Adobe Clean Han Black"/>
                        </a:rPr>
                        <a:t>비고</a:t>
                      </a:r>
                      <a:endParaRPr sz="2050" dirty="0">
                        <a:latin typeface="나눔스퀘어 Bold" panose="020B0600000101010101" pitchFamily="50" charset="-127"/>
                        <a:ea typeface="나눔스퀘어 Bold" panose="020B0600000101010101" pitchFamily="50" charset="-127"/>
                        <a:cs typeface="Adobe Clean Han Black"/>
                      </a:endParaRPr>
                    </a:p>
                  </a:txBody>
                  <a:tcPr marL="0" marR="0" marT="50800" marB="0">
                    <a:lnL w="3175">
                      <a:solidFill>
                        <a:srgbClr val="1E1E1E"/>
                      </a:solidFill>
                      <a:prstDash val="solid"/>
                    </a:lnL>
                    <a:lnT w="12700">
                      <a:solidFill>
                        <a:srgbClr val="1E1E1E"/>
                      </a:solidFill>
                      <a:prstDash val="solid"/>
                    </a:lnT>
                    <a:lnB w="3175">
                      <a:solidFill>
                        <a:srgbClr val="1E1E1E"/>
                      </a:solidFill>
                      <a:prstDash val="solid"/>
                    </a:lnB>
                    <a:solidFill>
                      <a:srgbClr val="F6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08885">
                <a:tc>
                  <a:txBody>
                    <a:bodyPr/>
                    <a:lstStyle/>
                    <a:p>
                      <a:pPr marL="546735" marR="540385" indent="297815" algn="ctr">
                        <a:lnSpc>
                          <a:spcPct val="124900"/>
                        </a:lnSpc>
                      </a:pPr>
                      <a:endParaRPr lang="en-US" altLang="ko-KR" sz="1650" b="0" spc="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Times New Roman"/>
                      </a:endParaRPr>
                    </a:p>
                    <a:p>
                      <a:pPr marL="546735" marR="540385" indent="297815" algn="ctr">
                        <a:lnSpc>
                          <a:spcPct val="124900"/>
                        </a:lnSpc>
                      </a:pPr>
                      <a:endParaRPr lang="en-US" altLang="ko-KR" sz="1650" b="0" spc="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Times New Roman"/>
                      </a:endParaRPr>
                    </a:p>
                    <a:p>
                      <a:pPr marL="546735" marR="540385" indent="297815" algn="ctr">
                        <a:lnSpc>
                          <a:spcPct val="124900"/>
                        </a:lnSpc>
                      </a:pPr>
                      <a:endParaRPr lang="en-US" altLang="ko-KR" sz="1650" b="0" spc="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Times New Roman"/>
                      </a:endParaRPr>
                    </a:p>
                    <a:p>
                      <a:pPr marL="56769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650" b="1" i="0" u="none" strike="noStrike" kern="0" cap="none" spc="-10" normalizeH="0" baseline="0" noProof="0" dirty="0">
                          <a:ln>
                            <a:noFill/>
                          </a:ln>
                          <a:solidFill>
                            <a:srgbClr val="1E1E1E"/>
                          </a:solidFill>
                          <a:effectLst/>
                          <a:uLnTx/>
                          <a:uFillTx/>
                          <a:latin typeface="Adobe Clean Han Black"/>
                          <a:ea typeface="+mn-ea"/>
                          <a:cs typeface="Adobe Clean Han Black"/>
                        </a:rPr>
                        <a:t>제한적 취급 </a:t>
                      </a:r>
                      <a:endParaRPr kumimoji="0" lang="en-US" altLang="ko-KR" sz="1650" b="1" i="0" u="none" strike="noStrike" kern="0" cap="none" spc="-10" normalizeH="0" baseline="0" noProof="0" dirty="0">
                        <a:ln>
                          <a:noFill/>
                        </a:ln>
                        <a:solidFill>
                          <a:srgbClr val="1E1E1E"/>
                        </a:solidFill>
                        <a:effectLst/>
                        <a:uLnTx/>
                        <a:uFillTx/>
                        <a:latin typeface="Adobe Clean Han Black"/>
                        <a:ea typeface="+mn-ea"/>
                        <a:cs typeface="Adobe Clean Han Black"/>
                      </a:endParaRPr>
                    </a:p>
                    <a:p>
                      <a:pPr marL="56769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650" b="1" i="0" u="none" strike="noStrike" kern="0" cap="none" spc="-10" normalizeH="0" baseline="0" noProof="0" dirty="0">
                          <a:ln>
                            <a:noFill/>
                          </a:ln>
                          <a:solidFill>
                            <a:srgbClr val="1E1E1E"/>
                          </a:solidFill>
                          <a:effectLst/>
                          <a:uLnTx/>
                          <a:uFillTx/>
                          <a:latin typeface="Adobe Clean Han Black"/>
                          <a:ea typeface="+mn-ea"/>
                          <a:cs typeface="Adobe Clean Han Black"/>
                        </a:rPr>
                        <a:t>허용 상품 </a:t>
                      </a:r>
                      <a:endParaRPr sz="1650" dirty="0"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Adobe Clean Han Black"/>
                      </a:endParaRPr>
                    </a:p>
                  </a:txBody>
                  <a:tcPr marL="0" marR="0" marT="0" marB="0">
                    <a:lnR w="3175">
                      <a:solidFill>
                        <a:srgbClr val="1E1E1E"/>
                      </a:solidFill>
                      <a:prstDash val="solid"/>
                    </a:lnR>
                    <a:lnT w="3175">
                      <a:solidFill>
                        <a:srgbClr val="1E1E1E"/>
                      </a:solidFill>
                      <a:prstDash val="solid"/>
                    </a:lnT>
                    <a:lnB w="12700">
                      <a:solidFill>
                        <a:srgbClr val="1E1E1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50" dirty="0"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en-US" altLang="ko-KR" sz="1650" dirty="0"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50" dirty="0"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Times New Roman"/>
                      </a:endParaRP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134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50" b="1" spc="-10" dirty="0">
                          <a:solidFill>
                            <a:srgbClr val="1E1E1E"/>
                          </a:solidFill>
                          <a:latin typeface="Adobe Clean Han Black"/>
                          <a:cs typeface="Adobe Clean Han Black"/>
                        </a:rPr>
                        <a:t>신용카드 결제 제한</a:t>
                      </a:r>
                      <a:endParaRPr sz="1650" dirty="0"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Adobe Clean Han Black"/>
                      </a:endParaRPr>
                    </a:p>
                  </a:txBody>
                  <a:tcPr marL="0" marR="0" marT="0" marB="0">
                    <a:lnL w="3175">
                      <a:solidFill>
                        <a:srgbClr val="1E1E1E"/>
                      </a:solidFill>
                      <a:prstDash val="solid"/>
                    </a:lnL>
                    <a:lnR w="3175">
                      <a:solidFill>
                        <a:srgbClr val="1E1E1E"/>
                      </a:solidFill>
                      <a:prstDash val="solid"/>
                    </a:lnR>
                    <a:lnT w="3175">
                      <a:solidFill>
                        <a:srgbClr val="1E1E1E"/>
                      </a:solidFill>
                      <a:prstDash val="solid"/>
                    </a:lnT>
                    <a:lnB w="12700">
                      <a:solidFill>
                        <a:srgbClr val="1E1E1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50" dirty="0"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50" dirty="0"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185"/>
                        </a:spcBef>
                      </a:pPr>
                      <a:endParaRPr sz="1650" dirty="0"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Times New Roman"/>
                      </a:endParaRPr>
                    </a:p>
                    <a:p>
                      <a:pPr marL="521970">
                        <a:lnSpc>
                          <a:spcPct val="100000"/>
                        </a:lnSpc>
                      </a:pPr>
                      <a:r>
                        <a:rPr sz="1650" b="1" spc="-21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유가증권(상품권,</a:t>
                      </a:r>
                      <a:r>
                        <a:rPr sz="1650" b="1" spc="-30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04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회원권,</a:t>
                      </a:r>
                      <a:r>
                        <a:rPr sz="1650" b="1" spc="-30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04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전화카드,</a:t>
                      </a:r>
                      <a:r>
                        <a:rPr sz="1650" b="1" spc="-29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5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스키장</a:t>
                      </a:r>
                      <a:r>
                        <a:rPr sz="1650" b="1" spc="-30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2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리프트</a:t>
                      </a:r>
                      <a:r>
                        <a:rPr sz="1650" b="1" spc="-29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18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탑승권),</a:t>
                      </a:r>
                      <a:r>
                        <a:rPr sz="1650" b="1" spc="-30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19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순금(순금,</a:t>
                      </a:r>
                      <a:r>
                        <a:rPr sz="1650" b="1" spc="-30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2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골드바,</a:t>
                      </a:r>
                      <a:r>
                        <a:rPr sz="1650" b="1" spc="-29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24K)</a:t>
                      </a:r>
                      <a:endParaRPr sz="1650" dirty="0"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Malgun Gothic"/>
                      </a:endParaRPr>
                    </a:p>
                  </a:txBody>
                  <a:tcPr marL="0" marR="0" marT="0" marB="0">
                    <a:lnL w="3175">
                      <a:solidFill>
                        <a:srgbClr val="1E1E1E"/>
                      </a:solidFill>
                      <a:prstDash val="solid"/>
                    </a:lnL>
                    <a:lnR w="3175">
                      <a:solidFill>
                        <a:srgbClr val="1E1E1E"/>
                      </a:solidFill>
                      <a:prstDash val="solid"/>
                    </a:lnR>
                    <a:lnT w="3175">
                      <a:solidFill>
                        <a:srgbClr val="1E1E1E"/>
                      </a:solidFill>
                      <a:prstDash val="solid"/>
                    </a:lnT>
                    <a:lnB w="12700">
                      <a:solidFill>
                        <a:srgbClr val="1E1E1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50" dirty="0"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Times New Roman"/>
                      </a:endParaRPr>
                    </a:p>
                    <a:p>
                      <a:pPr marL="535305" marR="528955" lvl="0" indent="196850" algn="ctr" defTabSz="914400" eaLnBrk="1" fontAlgn="auto" latinLnBrk="0" hangingPunct="1">
                        <a:lnSpc>
                          <a:spcPct val="124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650" b="1" spc="-10" dirty="0">
                        <a:solidFill>
                          <a:srgbClr val="1E1E1E"/>
                        </a:solidFill>
                        <a:latin typeface="Adobe Clean Han Black"/>
                        <a:cs typeface="Adobe Clean Han Black"/>
                      </a:endParaRPr>
                    </a:p>
                    <a:p>
                      <a:pPr marL="535305" marR="528955" lvl="0" indent="196850" algn="ctr" defTabSz="914400" eaLnBrk="1" fontAlgn="auto" latinLnBrk="0" hangingPunct="1">
                        <a:lnSpc>
                          <a:spcPct val="124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650" b="1" spc="-10" dirty="0">
                        <a:solidFill>
                          <a:srgbClr val="1E1E1E"/>
                        </a:solidFill>
                        <a:latin typeface="Adobe Clean Han Black"/>
                        <a:cs typeface="Adobe Clean Han Black"/>
                      </a:endParaRPr>
                    </a:p>
                    <a:p>
                      <a:pPr marL="535305" marR="528955" lvl="0" indent="196850" algn="ctr" defTabSz="914400" eaLnBrk="1" fontAlgn="auto" latinLnBrk="0" hangingPunct="1">
                        <a:lnSpc>
                          <a:spcPct val="124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50" b="1" spc="-10" dirty="0" err="1">
                          <a:solidFill>
                            <a:srgbClr val="1E1E1E"/>
                          </a:solidFill>
                          <a:latin typeface="Adobe Clean Han Black"/>
                          <a:cs typeface="Adobe Clean Han Black"/>
                        </a:rPr>
                        <a:t>자사몰</a:t>
                      </a:r>
                      <a:r>
                        <a:rPr lang="ko-KR" altLang="en-US" sz="1650" b="1" spc="-10" dirty="0">
                          <a:solidFill>
                            <a:srgbClr val="1E1E1E"/>
                          </a:solidFill>
                          <a:latin typeface="Adobe Clean Han Black"/>
                          <a:cs typeface="Adobe Clean Han Black"/>
                        </a:rPr>
                        <a:t> 결제 시에도 신용카드 결제 제한 필요</a:t>
                      </a:r>
                      <a:endParaRPr sz="1650" dirty="0"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Adobe Clean Han Black"/>
                      </a:endParaRPr>
                    </a:p>
                  </a:txBody>
                  <a:tcPr marL="0" marR="0" marT="0" marB="0">
                    <a:lnL w="3175">
                      <a:solidFill>
                        <a:srgbClr val="1E1E1E"/>
                      </a:solidFill>
                      <a:prstDash val="solid"/>
                    </a:lnL>
                    <a:lnT w="3175">
                      <a:solidFill>
                        <a:srgbClr val="1E1E1E"/>
                      </a:solidFill>
                      <a:prstDash val="solid"/>
                    </a:lnT>
                    <a:lnB w="12700">
                      <a:solidFill>
                        <a:srgbClr val="1E1E1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1034389" y="9477588"/>
            <a:ext cx="10321925" cy="26609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50" b="1" spc="-155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※</a:t>
            </a:r>
            <a:r>
              <a:rPr sz="1650" b="1" spc="-95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 </a:t>
            </a:r>
            <a:r>
              <a:rPr sz="1650" b="1" spc="-85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네이버페이의</a:t>
            </a:r>
            <a:r>
              <a:rPr sz="1650" b="1" spc="-95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 </a:t>
            </a:r>
            <a:r>
              <a:rPr sz="1650" b="1" spc="-70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기본가입조건은</a:t>
            </a:r>
            <a:r>
              <a:rPr sz="1650" b="1" spc="-90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 </a:t>
            </a:r>
            <a:r>
              <a:rPr sz="1650" b="1" spc="-65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상기와</a:t>
            </a:r>
            <a:r>
              <a:rPr sz="1650" b="1" spc="-95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 </a:t>
            </a:r>
            <a:r>
              <a:rPr sz="1650" b="1" spc="-40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같이</a:t>
            </a:r>
            <a:r>
              <a:rPr sz="1650" b="1" spc="-90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 </a:t>
            </a:r>
            <a:r>
              <a:rPr sz="1650" b="1" spc="-55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운영하며,</a:t>
            </a:r>
            <a:r>
              <a:rPr sz="1650" b="1" spc="-95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 </a:t>
            </a:r>
            <a:r>
              <a:rPr sz="1650" b="1" spc="-55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기본</a:t>
            </a:r>
            <a:r>
              <a:rPr sz="1650" b="1" spc="-90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 </a:t>
            </a:r>
            <a:r>
              <a:rPr sz="1650" b="1" spc="-50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정책</a:t>
            </a:r>
            <a:r>
              <a:rPr sz="1650" b="1" spc="-95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 </a:t>
            </a:r>
            <a:r>
              <a:rPr sz="1650" b="1" spc="-60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외의</a:t>
            </a:r>
            <a:r>
              <a:rPr sz="1650" b="1" spc="-95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 </a:t>
            </a:r>
            <a:r>
              <a:rPr sz="1650" b="1" spc="-65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예외적용에</a:t>
            </a:r>
            <a:r>
              <a:rPr sz="1650" b="1" spc="-90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 </a:t>
            </a:r>
            <a:r>
              <a:rPr sz="1650" b="1" spc="-45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대하여</a:t>
            </a:r>
            <a:r>
              <a:rPr sz="1650" b="1" spc="-95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 </a:t>
            </a:r>
            <a:r>
              <a:rPr sz="1650" b="1" spc="-75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case</a:t>
            </a:r>
            <a:r>
              <a:rPr sz="1650" b="1" spc="-90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 </a:t>
            </a:r>
            <a:r>
              <a:rPr sz="1650" b="1" spc="-25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별</a:t>
            </a:r>
            <a:r>
              <a:rPr sz="1650" b="1" spc="-95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 </a:t>
            </a:r>
            <a:r>
              <a:rPr sz="1650" b="1" spc="-50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가맹점</a:t>
            </a:r>
            <a:r>
              <a:rPr sz="1650" b="1" spc="-90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 </a:t>
            </a:r>
            <a:r>
              <a:rPr sz="1650" b="1" spc="-60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가입기준을</a:t>
            </a:r>
            <a:r>
              <a:rPr sz="1650" b="1" spc="-95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 </a:t>
            </a:r>
            <a:r>
              <a:rPr sz="1650" b="1" spc="-20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적용함.</a:t>
            </a:r>
            <a:endParaRPr sz="1650" dirty="0">
              <a:latin typeface="나눔스퀘어" panose="020B0600000101010101" pitchFamily="50" charset="-127"/>
              <a:ea typeface="나눔스퀘어" panose="020B0600000101010101" pitchFamily="50" charset="-127"/>
              <a:cs typeface="Adobe Clean Han Black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3.</a:t>
            </a:r>
            <a:r>
              <a:rPr spc="-2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spc="-5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주문형</a:t>
            </a:r>
            <a:r>
              <a:rPr spc="-18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spc="-7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가맹점</a:t>
            </a:r>
            <a:r>
              <a:rPr spc="-175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spc="-1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취급</a:t>
            </a:r>
            <a:r>
              <a:rPr spc="-18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spc="-19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불가</a:t>
            </a:r>
            <a:r>
              <a:rPr spc="-17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spc="-13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상품</a:t>
            </a:r>
            <a:r>
              <a:rPr spc="-17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(해외구매대행 </a:t>
            </a:r>
            <a:r>
              <a:rPr spc="-14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취급제한)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034388" y="10228575"/>
            <a:ext cx="547370" cy="4025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125"/>
              </a:lnSpc>
            </a:pPr>
            <a:r>
              <a:rPr sz="2950" b="1" spc="140" dirty="0">
                <a:solidFill>
                  <a:srgbClr val="D9D9D9"/>
                </a:solidFill>
                <a:latin typeface="Tahoma"/>
                <a:cs typeface="Tahoma"/>
              </a:rPr>
              <a:t>09</a:t>
            </a:r>
            <a:endParaRPr sz="2950">
              <a:latin typeface="Tahoma"/>
              <a:cs typeface="Tahoma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xfrm>
            <a:off x="1580659" y="10272014"/>
            <a:ext cx="6210809" cy="28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0965">
              <a:lnSpc>
                <a:spcPts val="2170"/>
              </a:lnSpc>
            </a:pPr>
            <a:r>
              <a:rPr spc="-8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네이버페이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3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주문형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가입과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35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심사,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45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취급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75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불가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45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상품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및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85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페널티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25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기준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34388" y="2193517"/>
            <a:ext cx="14306550" cy="1910714"/>
          </a:xfrm>
          <a:prstGeom prst="rect">
            <a:avLst/>
          </a:prstGeom>
        </p:spPr>
        <p:txBody>
          <a:bodyPr vert="horz" wrap="square" lIns="0" tIns="1377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85"/>
              </a:spcBef>
            </a:pPr>
            <a:r>
              <a:rPr sz="3300" b="1" spc="-13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해외</a:t>
            </a:r>
            <a:r>
              <a:rPr sz="3300" b="1" spc="-22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 </a:t>
            </a:r>
            <a:r>
              <a:rPr sz="3300" b="1" spc="-13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구매대행</a:t>
            </a:r>
            <a:r>
              <a:rPr sz="3300" b="1" spc="-21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 </a:t>
            </a:r>
            <a:r>
              <a:rPr sz="3300" b="1" spc="-16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형태로</a:t>
            </a:r>
            <a:r>
              <a:rPr sz="3300" b="1" spc="-21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 </a:t>
            </a:r>
            <a:r>
              <a:rPr sz="3300" b="1" spc="-13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상품을</a:t>
            </a:r>
            <a:r>
              <a:rPr sz="3300" b="1" spc="-21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 </a:t>
            </a:r>
            <a:r>
              <a:rPr sz="3300" b="1" spc="-11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판매하는</a:t>
            </a:r>
            <a:r>
              <a:rPr sz="3300" b="1" spc="-21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 </a:t>
            </a:r>
            <a:r>
              <a:rPr sz="3300" b="1" spc="-15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경우</a:t>
            </a:r>
            <a:r>
              <a:rPr sz="3300" b="1" spc="-22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 </a:t>
            </a:r>
            <a:r>
              <a:rPr sz="3300" b="1" spc="-18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국내법에</a:t>
            </a:r>
            <a:r>
              <a:rPr sz="3300" b="1" spc="-21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 </a:t>
            </a:r>
            <a:r>
              <a:rPr sz="3300" b="1" spc="-2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따라</a:t>
            </a:r>
            <a:endParaRPr sz="3300">
              <a:latin typeface="나눔스퀘어 ExtraBold" panose="020B0600000101010101" pitchFamily="50" charset="-127"/>
              <a:ea typeface="나눔스퀘어 ExtraBold" panose="020B0600000101010101" pitchFamily="50" charset="-127"/>
              <a:cs typeface="Adobe Clean Han Black"/>
            </a:endParaRPr>
          </a:p>
          <a:p>
            <a:pPr marL="12700">
              <a:lnSpc>
                <a:spcPct val="100000"/>
              </a:lnSpc>
              <a:spcBef>
                <a:spcPts val="990"/>
              </a:spcBef>
            </a:pPr>
            <a:r>
              <a:rPr sz="3300" b="1" spc="-15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취급이</a:t>
            </a:r>
            <a:r>
              <a:rPr sz="3300" b="1" spc="-22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 </a:t>
            </a:r>
            <a:r>
              <a:rPr sz="3300" b="1" spc="-16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제한된</a:t>
            </a:r>
            <a:r>
              <a:rPr sz="3300" b="1" spc="-22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 </a:t>
            </a:r>
            <a:r>
              <a:rPr sz="3300" b="1" spc="-17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상품과</a:t>
            </a:r>
            <a:r>
              <a:rPr sz="3300" b="1" spc="-22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 </a:t>
            </a:r>
            <a:r>
              <a:rPr sz="3300" b="1" spc="-12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판매를</a:t>
            </a:r>
            <a:r>
              <a:rPr sz="3300" b="1" spc="-21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 </a:t>
            </a:r>
            <a:r>
              <a:rPr sz="3300" b="1" spc="-13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위해</a:t>
            </a:r>
            <a:r>
              <a:rPr sz="3300" b="1" spc="-22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 </a:t>
            </a:r>
            <a:r>
              <a:rPr sz="3300" b="1" spc="-204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조건이</a:t>
            </a:r>
            <a:r>
              <a:rPr sz="3300" b="1" spc="-22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 </a:t>
            </a:r>
            <a:r>
              <a:rPr sz="3300" b="1" spc="-204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필요한</a:t>
            </a:r>
            <a:r>
              <a:rPr sz="3300" b="1" spc="-21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 </a:t>
            </a:r>
            <a:r>
              <a:rPr sz="3300" b="1" spc="-16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상품이</a:t>
            </a:r>
            <a:r>
              <a:rPr sz="3300" b="1" spc="-22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 </a:t>
            </a:r>
            <a:r>
              <a:rPr sz="3300" b="1" spc="-1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존재합니다.</a:t>
            </a:r>
            <a:endParaRPr sz="3300">
              <a:latin typeface="나눔스퀘어 ExtraBold" panose="020B0600000101010101" pitchFamily="50" charset="-127"/>
              <a:ea typeface="나눔스퀘어 ExtraBold" panose="020B0600000101010101" pitchFamily="50" charset="-127"/>
              <a:cs typeface="Adobe Clean Han Black"/>
            </a:endParaRPr>
          </a:p>
          <a:p>
            <a:pPr marL="12700">
              <a:lnSpc>
                <a:spcPct val="100000"/>
              </a:lnSpc>
              <a:spcBef>
                <a:spcPts val="985"/>
              </a:spcBef>
            </a:pPr>
            <a:r>
              <a:rPr sz="3300" b="1" spc="-17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또한</a:t>
            </a:r>
            <a:r>
              <a:rPr sz="3300" b="1" spc="-22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 </a:t>
            </a:r>
            <a:r>
              <a:rPr sz="3300" b="1" spc="-20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네이버페이에서</a:t>
            </a:r>
            <a:r>
              <a:rPr sz="3300" b="1" spc="-21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 </a:t>
            </a:r>
            <a:r>
              <a:rPr sz="3300" b="1" spc="-12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취급을</a:t>
            </a:r>
            <a:r>
              <a:rPr sz="3300" b="1" spc="-21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 </a:t>
            </a:r>
            <a:r>
              <a:rPr sz="3300" b="1" spc="-114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제한하는</a:t>
            </a:r>
            <a:r>
              <a:rPr sz="3300" b="1" spc="-22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 </a:t>
            </a:r>
            <a:r>
              <a:rPr sz="3300" b="1" spc="-15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상품</a:t>
            </a:r>
            <a:r>
              <a:rPr sz="3300" b="1" spc="-21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 </a:t>
            </a:r>
            <a:r>
              <a:rPr sz="3300" b="1" spc="-15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역시</a:t>
            </a:r>
            <a:r>
              <a:rPr sz="3300" b="1" spc="-21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 </a:t>
            </a:r>
            <a:r>
              <a:rPr sz="3300" b="1" spc="-13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구매대행</a:t>
            </a:r>
            <a:r>
              <a:rPr sz="3300" b="1" spc="-21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 </a:t>
            </a:r>
            <a:r>
              <a:rPr sz="3300" b="1" spc="-16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형태로</a:t>
            </a:r>
            <a:r>
              <a:rPr sz="3300" b="1" spc="-22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 </a:t>
            </a:r>
            <a:r>
              <a:rPr sz="3300" b="1" spc="-11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판매하실</a:t>
            </a:r>
            <a:r>
              <a:rPr sz="3300" b="1" spc="-21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 </a:t>
            </a:r>
            <a:r>
              <a:rPr sz="3300" b="1" spc="-7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수</a:t>
            </a:r>
            <a:r>
              <a:rPr sz="3300" b="1" spc="-21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 </a:t>
            </a:r>
            <a:r>
              <a:rPr sz="3300" b="1" spc="-2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없습니다.</a:t>
            </a:r>
            <a:endParaRPr sz="3300">
              <a:latin typeface="나눔스퀘어 ExtraBold" panose="020B0600000101010101" pitchFamily="50" charset="-127"/>
              <a:ea typeface="나눔스퀘어 ExtraBold" panose="020B0600000101010101" pitchFamily="50" charset="-127"/>
              <a:cs typeface="Adobe Clean Han Blac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34389" y="9477588"/>
            <a:ext cx="10321925" cy="26609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50" b="1" spc="-155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※</a:t>
            </a:r>
            <a:r>
              <a:rPr sz="1650" b="1" spc="-95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 </a:t>
            </a:r>
            <a:r>
              <a:rPr sz="1650" b="1" spc="-85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네이버페이의</a:t>
            </a:r>
            <a:r>
              <a:rPr sz="1650" b="1" spc="-95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 </a:t>
            </a:r>
            <a:r>
              <a:rPr sz="1650" b="1" spc="-70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기본가입조건은</a:t>
            </a:r>
            <a:r>
              <a:rPr sz="1650" b="1" spc="-90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 </a:t>
            </a:r>
            <a:r>
              <a:rPr sz="1650" b="1" spc="-65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상기와</a:t>
            </a:r>
            <a:r>
              <a:rPr sz="1650" b="1" spc="-95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 </a:t>
            </a:r>
            <a:r>
              <a:rPr sz="1650" b="1" spc="-40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같이</a:t>
            </a:r>
            <a:r>
              <a:rPr sz="1650" b="1" spc="-90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 </a:t>
            </a:r>
            <a:r>
              <a:rPr sz="1650" b="1" spc="-55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운영하며,</a:t>
            </a:r>
            <a:r>
              <a:rPr sz="1650" b="1" spc="-95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 </a:t>
            </a:r>
            <a:r>
              <a:rPr sz="1650" b="1" spc="-55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기본</a:t>
            </a:r>
            <a:r>
              <a:rPr sz="1650" b="1" spc="-90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 </a:t>
            </a:r>
            <a:r>
              <a:rPr sz="1650" b="1" spc="-50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정책</a:t>
            </a:r>
            <a:r>
              <a:rPr sz="1650" b="1" spc="-95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 </a:t>
            </a:r>
            <a:r>
              <a:rPr sz="1650" b="1" spc="-60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외의</a:t>
            </a:r>
            <a:r>
              <a:rPr sz="1650" b="1" spc="-95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 </a:t>
            </a:r>
            <a:r>
              <a:rPr sz="1650" b="1" spc="-65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예외적용에</a:t>
            </a:r>
            <a:r>
              <a:rPr sz="1650" b="1" spc="-90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 </a:t>
            </a:r>
            <a:r>
              <a:rPr sz="1650" b="1" spc="-45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대하여</a:t>
            </a:r>
            <a:r>
              <a:rPr sz="1650" b="1" spc="-95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 </a:t>
            </a:r>
            <a:r>
              <a:rPr sz="1650" b="1" spc="-75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case</a:t>
            </a:r>
            <a:r>
              <a:rPr sz="1650" b="1" spc="-90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 </a:t>
            </a:r>
            <a:r>
              <a:rPr sz="1650" b="1" spc="-25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별</a:t>
            </a:r>
            <a:r>
              <a:rPr sz="1650" b="1" spc="-95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 </a:t>
            </a:r>
            <a:r>
              <a:rPr sz="1650" b="1" spc="-50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가맹점</a:t>
            </a:r>
            <a:r>
              <a:rPr sz="1650" b="1" spc="-90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 </a:t>
            </a:r>
            <a:r>
              <a:rPr sz="1650" b="1" spc="-60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가입기준을</a:t>
            </a:r>
            <a:r>
              <a:rPr sz="1650" b="1" spc="-95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 </a:t>
            </a:r>
            <a:r>
              <a:rPr sz="1650" b="1" spc="-20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적용함.</a:t>
            </a:r>
            <a:endParaRPr sz="1650" dirty="0">
              <a:latin typeface="나눔스퀘어" panose="020B0600000101010101" pitchFamily="50" charset="-127"/>
              <a:ea typeface="나눔스퀘어" panose="020B0600000101010101" pitchFamily="50" charset="-127"/>
              <a:cs typeface="Adobe Clean Han Black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834928"/>
              </p:ext>
            </p:extLst>
          </p:nvPr>
        </p:nvGraphicFramePr>
        <p:xfrm>
          <a:off x="1047088" y="4607189"/>
          <a:ext cx="18009869" cy="46412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517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504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339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737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603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2050" b="1" spc="-25" dirty="0">
                          <a:solidFill>
                            <a:srgbClr val="1E1E1E"/>
                          </a:solidFill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  <a:cs typeface="Adobe Clean Han Black"/>
                        </a:rPr>
                        <a:t>구분</a:t>
                      </a:r>
                      <a:endParaRPr sz="2050" dirty="0">
                        <a:latin typeface="나눔스퀘어 Bold" panose="020B0600000101010101" pitchFamily="50" charset="-127"/>
                        <a:ea typeface="나눔스퀘어 Bold" panose="020B0600000101010101" pitchFamily="50" charset="-127"/>
                        <a:cs typeface="Adobe Clean Han Black"/>
                      </a:endParaRPr>
                    </a:p>
                  </a:txBody>
                  <a:tcPr marL="0" marR="0" marT="50800" marB="0">
                    <a:lnR w="3175">
                      <a:solidFill>
                        <a:srgbClr val="1E1E1E"/>
                      </a:solidFill>
                      <a:prstDash val="solid"/>
                    </a:lnR>
                    <a:lnT w="12700">
                      <a:solidFill>
                        <a:srgbClr val="1E1E1E"/>
                      </a:solidFill>
                      <a:prstDash val="solid"/>
                    </a:lnT>
                    <a:lnB w="3175">
                      <a:solidFill>
                        <a:srgbClr val="1E1E1E"/>
                      </a:solidFill>
                      <a:prstDash val="solid"/>
                    </a:lnB>
                    <a:solidFill>
                      <a:srgbClr val="F6F6F6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74650"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2050" b="1" spc="-20" dirty="0">
                          <a:solidFill>
                            <a:srgbClr val="1E1E1E"/>
                          </a:solidFill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  <a:cs typeface="Adobe Clean Han Black"/>
                        </a:rPr>
                        <a:t>해당내용</a:t>
                      </a:r>
                      <a:endParaRPr sz="2050" dirty="0">
                        <a:latin typeface="나눔스퀘어 Bold" panose="020B0600000101010101" pitchFamily="50" charset="-127"/>
                        <a:ea typeface="나눔스퀘어 Bold" panose="020B0600000101010101" pitchFamily="50" charset="-127"/>
                        <a:cs typeface="Adobe Clean Han Black"/>
                      </a:endParaRPr>
                    </a:p>
                  </a:txBody>
                  <a:tcPr marL="0" marR="0" marT="50800" marB="0">
                    <a:lnL w="3175">
                      <a:solidFill>
                        <a:srgbClr val="1E1E1E"/>
                      </a:solidFill>
                      <a:prstDash val="solid"/>
                    </a:lnL>
                    <a:lnR w="3175">
                      <a:solidFill>
                        <a:srgbClr val="1E1E1E"/>
                      </a:solidFill>
                      <a:prstDash val="solid"/>
                    </a:lnR>
                    <a:lnT w="12700">
                      <a:solidFill>
                        <a:srgbClr val="1E1E1E"/>
                      </a:solidFill>
                      <a:prstDash val="solid"/>
                    </a:lnT>
                    <a:lnB w="3175">
                      <a:solidFill>
                        <a:srgbClr val="1E1E1E"/>
                      </a:solidFill>
                      <a:prstDash val="solid"/>
                    </a:lnB>
                    <a:solidFill>
                      <a:srgbClr val="F6F6F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445"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2050" b="1" spc="-25" dirty="0">
                          <a:solidFill>
                            <a:srgbClr val="1E1E1E"/>
                          </a:solidFill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  <a:cs typeface="Adobe Clean Han Black"/>
                        </a:rPr>
                        <a:t>비고</a:t>
                      </a:r>
                      <a:endParaRPr sz="2050" dirty="0">
                        <a:latin typeface="나눔스퀘어 Bold" panose="020B0600000101010101" pitchFamily="50" charset="-127"/>
                        <a:ea typeface="나눔스퀘어 Bold" panose="020B0600000101010101" pitchFamily="50" charset="-127"/>
                        <a:cs typeface="Adobe Clean Han Black"/>
                      </a:endParaRPr>
                    </a:p>
                  </a:txBody>
                  <a:tcPr marL="0" marR="0" marT="50800" marB="0">
                    <a:lnL w="3175">
                      <a:solidFill>
                        <a:srgbClr val="1E1E1E"/>
                      </a:solidFill>
                      <a:prstDash val="solid"/>
                    </a:lnL>
                    <a:lnT w="12700">
                      <a:solidFill>
                        <a:srgbClr val="1E1E1E"/>
                      </a:solidFill>
                      <a:prstDash val="solid"/>
                    </a:lnT>
                    <a:lnB w="3175">
                      <a:solidFill>
                        <a:srgbClr val="1E1E1E"/>
                      </a:solidFill>
                      <a:prstDash val="solid"/>
                    </a:lnB>
                    <a:solidFill>
                      <a:srgbClr val="F6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5025">
                <a:tc row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50" dirty="0"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50" dirty="0"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50" dirty="0"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50" dirty="0"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50" dirty="0"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50" dirty="0"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endParaRPr sz="1650" dirty="0"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Times New Roman"/>
                      </a:endParaRPr>
                    </a:p>
                    <a:p>
                      <a:pPr marL="56769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650" b="1" i="0" u="none" strike="noStrike" kern="0" cap="none" spc="-10" normalizeH="0" baseline="0" noProof="0" dirty="0">
                          <a:ln>
                            <a:noFill/>
                          </a:ln>
                          <a:solidFill>
                            <a:srgbClr val="1E1E1E"/>
                          </a:solidFill>
                          <a:effectLst/>
                          <a:uLnTx/>
                          <a:uFillTx/>
                          <a:latin typeface="Adobe Clean Han Black"/>
                          <a:ea typeface="+mn-ea"/>
                          <a:cs typeface="Adobe Clean Han Black"/>
                        </a:rPr>
                        <a:t>해외 구매 대행 취급 제한 상품</a:t>
                      </a:r>
                      <a:endParaRPr sz="1650" dirty="0"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Adobe Clean Han Black"/>
                      </a:endParaRPr>
                    </a:p>
                  </a:txBody>
                  <a:tcPr marL="0" marR="0" marT="0" marB="0">
                    <a:lnR w="3175">
                      <a:solidFill>
                        <a:srgbClr val="1E1E1E"/>
                      </a:solidFill>
                      <a:prstDash val="solid"/>
                    </a:lnR>
                    <a:lnT w="3175">
                      <a:solidFill>
                        <a:srgbClr val="1E1E1E"/>
                      </a:solidFill>
                      <a:prstDash val="solid"/>
                    </a:lnT>
                    <a:lnB w="12700">
                      <a:solidFill>
                        <a:srgbClr val="1E1E1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endParaRPr sz="1650" dirty="0"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650" b="1" spc="-6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Adobe Clean Han Black"/>
                        </a:rPr>
                        <a:t>식품</a:t>
                      </a:r>
                      <a:r>
                        <a:rPr sz="1650" b="1" spc="-10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Adobe Clean Han Black"/>
                        </a:rPr>
                        <a:t> </a:t>
                      </a:r>
                      <a:r>
                        <a:rPr sz="1650" b="1" spc="-5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Adobe Clean Han Black"/>
                        </a:rPr>
                        <a:t>등</a:t>
                      </a:r>
                      <a:endParaRPr sz="1650" dirty="0"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Adobe Clean Han Black"/>
                      </a:endParaRPr>
                    </a:p>
                  </a:txBody>
                  <a:tcPr marL="0" marR="0" marT="33020" marB="0">
                    <a:lnL w="3175">
                      <a:solidFill>
                        <a:srgbClr val="1E1E1E"/>
                      </a:solidFill>
                      <a:prstDash val="solid"/>
                    </a:lnL>
                    <a:lnR w="3175">
                      <a:solidFill>
                        <a:srgbClr val="1E1E1E"/>
                      </a:solidFill>
                      <a:prstDash val="solid"/>
                    </a:lnR>
                    <a:lnT w="3175">
                      <a:solidFill>
                        <a:srgbClr val="1E1E1E"/>
                      </a:solidFill>
                      <a:prstDash val="solid"/>
                    </a:lnT>
                    <a:lnB w="3175">
                      <a:solidFill>
                        <a:srgbClr val="1E1E1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endParaRPr sz="1650" dirty="0"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Times New Roman"/>
                      </a:endParaRPr>
                    </a:p>
                    <a:p>
                      <a:pPr marL="521970">
                        <a:lnSpc>
                          <a:spcPct val="100000"/>
                        </a:lnSpc>
                      </a:pPr>
                      <a:r>
                        <a:rPr sz="1650" b="1" spc="-229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구매대행으로</a:t>
                      </a:r>
                      <a:r>
                        <a:rPr sz="1650" b="1" spc="-32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29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식품</a:t>
                      </a:r>
                      <a:r>
                        <a:rPr sz="1650" b="1" spc="-32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4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등(건강기능식품</a:t>
                      </a:r>
                      <a:r>
                        <a:rPr sz="1650" b="1" spc="-32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2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포함)을</a:t>
                      </a:r>
                      <a:r>
                        <a:rPr sz="1650" b="1" spc="-32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1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판매하는</a:t>
                      </a:r>
                      <a:r>
                        <a:rPr sz="1650" b="1" spc="-32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2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경우</a:t>
                      </a:r>
                      <a:r>
                        <a:rPr sz="1650" b="1" spc="-32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54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식품위생법에</a:t>
                      </a:r>
                      <a:r>
                        <a:rPr sz="1650" b="1" spc="-32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1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따라</a:t>
                      </a:r>
                      <a:r>
                        <a:rPr sz="1650" b="1" spc="-32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u="sng" spc="-270" dirty="0">
                          <a:solidFill>
                            <a:srgbClr val="1E1E1E"/>
                          </a:solidFill>
                          <a:uFill>
                            <a:solidFill>
                              <a:srgbClr val="1E1E1E"/>
                            </a:solidFill>
                          </a:u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수입신고</a:t>
                      </a:r>
                      <a:r>
                        <a:rPr sz="1650" b="1" u="sng" spc="-320" dirty="0">
                          <a:solidFill>
                            <a:srgbClr val="1E1E1E"/>
                          </a:solidFill>
                          <a:uFill>
                            <a:solidFill>
                              <a:srgbClr val="1E1E1E"/>
                            </a:solidFill>
                          </a:u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u="sng" spc="-25" dirty="0">
                          <a:solidFill>
                            <a:srgbClr val="1E1E1E"/>
                          </a:solidFill>
                          <a:uFill>
                            <a:solidFill>
                              <a:srgbClr val="1E1E1E"/>
                            </a:solidFill>
                          </a:u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필요</a:t>
                      </a:r>
                      <a:endParaRPr sz="1650" dirty="0"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Malgun Gothic"/>
                      </a:endParaRPr>
                    </a:p>
                  </a:txBody>
                  <a:tcPr marL="0" marR="0" marT="33020" marB="0">
                    <a:lnL w="3175">
                      <a:solidFill>
                        <a:srgbClr val="1E1E1E"/>
                      </a:solidFill>
                      <a:prstDash val="solid"/>
                    </a:lnL>
                    <a:lnR w="3175">
                      <a:solidFill>
                        <a:srgbClr val="1E1E1E"/>
                      </a:solidFill>
                      <a:prstDash val="solid"/>
                    </a:lnR>
                    <a:lnT w="3175">
                      <a:solidFill>
                        <a:srgbClr val="1E1E1E"/>
                      </a:solidFill>
                      <a:prstDash val="solid"/>
                    </a:lnT>
                    <a:lnB w="3175">
                      <a:solidFill>
                        <a:srgbClr val="1E1E1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30"/>
                        </a:spcBef>
                      </a:pPr>
                      <a:r>
                        <a:rPr sz="1650" b="1" spc="-10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Adobe Clean Han Black"/>
                        </a:rPr>
                        <a:t>식품위생법</a:t>
                      </a:r>
                      <a:r>
                        <a:rPr sz="1650" b="1" spc="-18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Adobe Clean Han Black"/>
                        </a:rPr>
                        <a:t> </a:t>
                      </a:r>
                      <a:r>
                        <a:rPr sz="1650" b="1" spc="-6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Adobe Clean Han Black"/>
                        </a:rPr>
                        <a:t>제19조</a:t>
                      </a:r>
                      <a:r>
                        <a:rPr sz="1650" b="1" spc="-18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Adobe Clean Han Black"/>
                        </a:rPr>
                        <a:t> </a:t>
                      </a:r>
                      <a:r>
                        <a:rPr sz="1650" b="1" spc="-8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Adobe Clean Han Black"/>
                        </a:rPr>
                        <a:t>수입</a:t>
                      </a:r>
                      <a:r>
                        <a:rPr sz="1650" b="1" spc="-18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Adobe Clean Han Black"/>
                        </a:rPr>
                        <a:t> </a:t>
                      </a:r>
                      <a:r>
                        <a:rPr sz="1650" b="1" spc="-8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Adobe Clean Han Black"/>
                        </a:rPr>
                        <a:t>식품</a:t>
                      </a:r>
                      <a:r>
                        <a:rPr sz="1650" b="1" spc="-18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Adobe Clean Han Black"/>
                        </a:rPr>
                        <a:t> </a:t>
                      </a:r>
                      <a:r>
                        <a:rPr sz="1650" b="1" spc="-8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Adobe Clean Han Black"/>
                        </a:rPr>
                        <a:t>등의</a:t>
                      </a:r>
                      <a:r>
                        <a:rPr sz="1650" b="1" spc="-18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Adobe Clean Han Black"/>
                        </a:rPr>
                        <a:t> </a:t>
                      </a:r>
                      <a:r>
                        <a:rPr sz="1650" b="1" spc="-2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Adobe Clean Han Black"/>
                        </a:rPr>
                        <a:t>신고</a:t>
                      </a:r>
                      <a:endParaRPr sz="1650" dirty="0"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Adobe Clean Han Black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sz="1200" b="1" spc="-4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Adobe Clean Han Black"/>
                        </a:rPr>
                        <a:t>&lt;2015년</a:t>
                      </a:r>
                      <a:r>
                        <a:rPr sz="1200" b="1" spc="-12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Adobe Clean Han Black"/>
                        </a:rPr>
                        <a:t> </a:t>
                      </a:r>
                      <a:r>
                        <a:rPr sz="1200" b="1" spc="8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Adobe Clean Han Black"/>
                        </a:rPr>
                        <a:t>11월</a:t>
                      </a:r>
                      <a:r>
                        <a:rPr sz="1200" b="1" spc="-114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Adobe Clean Han Black"/>
                        </a:rPr>
                        <a:t> </a:t>
                      </a:r>
                      <a:r>
                        <a:rPr sz="1200" b="1" spc="-5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Adobe Clean Han Black"/>
                        </a:rPr>
                        <a:t>28일부터</a:t>
                      </a:r>
                      <a:r>
                        <a:rPr sz="1200" b="1" spc="-12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Adobe Clean Han Black"/>
                        </a:rPr>
                        <a:t> </a:t>
                      </a:r>
                      <a:r>
                        <a:rPr sz="1200" b="1" spc="-2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Adobe Clean Han Black"/>
                        </a:rPr>
                        <a:t>시행&gt;</a:t>
                      </a:r>
                      <a:endParaRPr sz="1200" dirty="0"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Adobe Clean Han Black"/>
                      </a:endParaRPr>
                    </a:p>
                  </a:txBody>
                  <a:tcPr marL="0" marR="0" marT="143510" marB="0">
                    <a:lnL w="3175">
                      <a:solidFill>
                        <a:srgbClr val="1E1E1E"/>
                      </a:solidFill>
                      <a:prstDash val="solid"/>
                    </a:lnL>
                    <a:lnT w="3175">
                      <a:solidFill>
                        <a:srgbClr val="1E1E1E"/>
                      </a:solidFill>
                      <a:prstDash val="solid"/>
                    </a:lnT>
                    <a:lnB w="3175">
                      <a:solidFill>
                        <a:srgbClr val="1E1E1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756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3175">
                      <a:solidFill>
                        <a:srgbClr val="1E1E1E"/>
                      </a:solidFill>
                      <a:prstDash val="solid"/>
                    </a:lnR>
                    <a:lnT w="3175">
                      <a:solidFill>
                        <a:srgbClr val="1E1E1E"/>
                      </a:solidFill>
                      <a:prstDash val="solid"/>
                    </a:lnT>
                    <a:lnB w="12700">
                      <a:solidFill>
                        <a:srgbClr val="1E1E1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endParaRPr sz="1650" dirty="0"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Times New Roman"/>
                      </a:endParaRPr>
                    </a:p>
                    <a:p>
                      <a:pPr marR="381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650" b="1" spc="-2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Adobe Clean Han Black"/>
                        </a:rPr>
                        <a:t>화장품</a:t>
                      </a:r>
                      <a:endParaRPr sz="1650" dirty="0"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Adobe Clean Han Black"/>
                      </a:endParaRPr>
                    </a:p>
                  </a:txBody>
                  <a:tcPr marL="0" marR="0" marT="35560" marB="0">
                    <a:lnL w="3175">
                      <a:solidFill>
                        <a:srgbClr val="1E1E1E"/>
                      </a:solidFill>
                      <a:prstDash val="solid"/>
                    </a:lnL>
                    <a:lnR w="3175">
                      <a:solidFill>
                        <a:srgbClr val="1E1E1E"/>
                      </a:solidFill>
                      <a:prstDash val="solid"/>
                    </a:lnR>
                    <a:lnT w="3175">
                      <a:solidFill>
                        <a:srgbClr val="1E1E1E"/>
                      </a:solidFill>
                      <a:prstDash val="solid"/>
                    </a:lnT>
                    <a:lnB w="3175">
                      <a:solidFill>
                        <a:srgbClr val="1E1E1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endParaRPr sz="1650" dirty="0"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Times New Roman"/>
                      </a:endParaRPr>
                    </a:p>
                    <a:p>
                      <a:pPr marL="52197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650" b="1" spc="-20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구매대행으로</a:t>
                      </a:r>
                      <a:r>
                        <a:rPr sz="1650" b="1" spc="-22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18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화장품을</a:t>
                      </a:r>
                      <a:r>
                        <a:rPr sz="1650" b="1" spc="-22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18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판매하는</a:t>
                      </a:r>
                      <a:r>
                        <a:rPr sz="1650" b="1" spc="-22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04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경우</a:t>
                      </a:r>
                      <a:r>
                        <a:rPr sz="1650" b="1" spc="-22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u="sng" spc="-235" dirty="0">
                          <a:solidFill>
                            <a:srgbClr val="1E1E1E"/>
                          </a:solidFill>
                          <a:uFill>
                            <a:solidFill>
                              <a:srgbClr val="1E1E1E"/>
                            </a:solidFill>
                          </a:u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'화장품제조판매업'</a:t>
                      </a:r>
                      <a:r>
                        <a:rPr sz="1650" b="1" u="sng" spc="-315" dirty="0">
                          <a:solidFill>
                            <a:srgbClr val="1E1E1E"/>
                          </a:solidFill>
                          <a:uFill>
                            <a:solidFill>
                              <a:srgbClr val="1E1E1E"/>
                            </a:solidFill>
                          </a:u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u="sng" spc="-240" dirty="0">
                          <a:solidFill>
                            <a:srgbClr val="1E1E1E"/>
                          </a:solidFill>
                          <a:uFill>
                            <a:solidFill>
                              <a:srgbClr val="1E1E1E"/>
                            </a:solidFill>
                          </a:u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신고</a:t>
                      </a:r>
                      <a:r>
                        <a:rPr sz="1650" b="1" u="sng" spc="-310" dirty="0">
                          <a:solidFill>
                            <a:srgbClr val="1E1E1E"/>
                          </a:solidFill>
                          <a:uFill>
                            <a:solidFill>
                              <a:srgbClr val="1E1E1E"/>
                            </a:solidFill>
                          </a:u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u="sng" spc="-25" dirty="0">
                          <a:solidFill>
                            <a:srgbClr val="1E1E1E"/>
                          </a:solidFill>
                          <a:uFill>
                            <a:solidFill>
                              <a:srgbClr val="1E1E1E"/>
                            </a:solidFill>
                          </a:u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필요</a:t>
                      </a:r>
                      <a:endParaRPr sz="1650" dirty="0"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Malgun Gothic"/>
                      </a:endParaRPr>
                    </a:p>
                  </a:txBody>
                  <a:tcPr marL="0" marR="0" marT="35560" marB="0">
                    <a:lnL w="3175">
                      <a:solidFill>
                        <a:srgbClr val="1E1E1E"/>
                      </a:solidFill>
                      <a:prstDash val="solid"/>
                    </a:lnL>
                    <a:lnR w="3175">
                      <a:solidFill>
                        <a:srgbClr val="1E1E1E"/>
                      </a:solidFill>
                      <a:prstDash val="solid"/>
                    </a:lnR>
                    <a:lnT w="3175">
                      <a:solidFill>
                        <a:srgbClr val="1E1E1E"/>
                      </a:solidFill>
                      <a:prstDash val="solid"/>
                    </a:lnT>
                    <a:lnB w="3175">
                      <a:solidFill>
                        <a:srgbClr val="1E1E1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28675" marR="822325" indent="208279" algn="ctr">
                        <a:lnSpc>
                          <a:spcPct val="124900"/>
                        </a:lnSpc>
                        <a:spcBef>
                          <a:spcPts val="450"/>
                        </a:spcBef>
                      </a:pPr>
                      <a:r>
                        <a:rPr sz="1650" b="1" spc="-8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Adobe Clean Han Black"/>
                        </a:rPr>
                        <a:t>화장품법</a:t>
                      </a:r>
                      <a:r>
                        <a:rPr sz="1650" b="1" spc="-18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Adobe Clean Han Black"/>
                        </a:rPr>
                        <a:t> </a:t>
                      </a:r>
                      <a:r>
                        <a:rPr sz="1650" b="1" spc="-2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Adobe Clean Han Black"/>
                        </a:rPr>
                        <a:t>제</a:t>
                      </a:r>
                      <a:r>
                        <a:rPr sz="1650" b="1" spc="-18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Adobe Clean Han Black"/>
                        </a:rPr>
                        <a:t> </a:t>
                      </a:r>
                      <a:r>
                        <a:rPr sz="1650" b="1" spc="-2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Adobe Clean Han Black"/>
                        </a:rPr>
                        <a:t>3조 </a:t>
                      </a:r>
                      <a:r>
                        <a:rPr sz="1650" b="1" spc="-100" dirty="0" err="1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Adobe Clean Han Black"/>
                        </a:rPr>
                        <a:t>제조판매업의</a:t>
                      </a:r>
                      <a:r>
                        <a:rPr sz="1650" b="1" spc="-18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Adobe Clean Han Black"/>
                        </a:rPr>
                        <a:t> </a:t>
                      </a:r>
                      <a:r>
                        <a:rPr sz="1650" b="1" spc="-45" dirty="0" err="1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Adobe Clean Han Black"/>
                        </a:rPr>
                        <a:t>등록</a:t>
                      </a:r>
                      <a:r>
                        <a:rPr sz="1650" b="1" spc="-50" dirty="0" err="1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Adobe Clean Han Black"/>
                        </a:rPr>
                        <a:t>등</a:t>
                      </a:r>
                      <a:endParaRPr sz="1650" dirty="0"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Adobe Clean Han Black"/>
                      </a:endParaRPr>
                    </a:p>
                  </a:txBody>
                  <a:tcPr marL="0" marR="0" marT="57150" marB="0">
                    <a:lnL w="3175">
                      <a:solidFill>
                        <a:srgbClr val="1E1E1E"/>
                      </a:solidFill>
                      <a:prstDash val="solid"/>
                    </a:lnL>
                    <a:lnT w="3175">
                      <a:solidFill>
                        <a:srgbClr val="1E1E1E"/>
                      </a:solidFill>
                      <a:prstDash val="solid"/>
                    </a:lnT>
                    <a:lnB w="3175">
                      <a:solidFill>
                        <a:srgbClr val="1E1E1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010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3175">
                      <a:solidFill>
                        <a:srgbClr val="1E1E1E"/>
                      </a:solidFill>
                      <a:prstDash val="solid"/>
                    </a:lnR>
                    <a:lnT w="3175">
                      <a:solidFill>
                        <a:srgbClr val="1E1E1E"/>
                      </a:solidFill>
                      <a:prstDash val="solid"/>
                    </a:lnT>
                    <a:lnB w="12700">
                      <a:solidFill>
                        <a:srgbClr val="1E1E1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endParaRPr sz="1650"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Times New Roman"/>
                      </a:endParaRPr>
                    </a:p>
                    <a:p>
                      <a:pPr marR="698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650" b="1" spc="-2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Adobe Clean Han Black"/>
                        </a:rPr>
                        <a:t>의료기기</a:t>
                      </a:r>
                      <a:endParaRPr sz="1650"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Adobe Clean Han Black"/>
                      </a:endParaRPr>
                    </a:p>
                  </a:txBody>
                  <a:tcPr marL="0" marR="0" marT="35560" marB="0">
                    <a:lnL w="3175">
                      <a:solidFill>
                        <a:srgbClr val="1E1E1E"/>
                      </a:solidFill>
                      <a:prstDash val="solid"/>
                    </a:lnL>
                    <a:lnR w="3175">
                      <a:solidFill>
                        <a:srgbClr val="1E1E1E"/>
                      </a:solidFill>
                      <a:prstDash val="solid"/>
                    </a:lnR>
                    <a:lnT w="3175">
                      <a:solidFill>
                        <a:srgbClr val="1E1E1E"/>
                      </a:solidFill>
                      <a:prstDash val="solid"/>
                    </a:lnT>
                    <a:lnB w="3175">
                      <a:solidFill>
                        <a:srgbClr val="1E1E1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endParaRPr sz="1650" dirty="0"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Times New Roman"/>
                      </a:endParaRPr>
                    </a:p>
                    <a:p>
                      <a:pPr marL="52197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650" b="1" spc="-24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의료기기법에</a:t>
                      </a:r>
                      <a:r>
                        <a:rPr sz="1650" b="1" spc="-22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19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따라</a:t>
                      </a:r>
                      <a:r>
                        <a:rPr sz="1650" b="1" spc="-22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3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의료기기의</a:t>
                      </a:r>
                      <a:r>
                        <a:rPr sz="1650" b="1" spc="-22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u="sng" spc="-235" dirty="0">
                          <a:solidFill>
                            <a:srgbClr val="1E1E1E"/>
                          </a:solidFill>
                          <a:uFill>
                            <a:solidFill>
                              <a:srgbClr val="1E1E1E"/>
                            </a:solidFill>
                          </a:u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구매대행</a:t>
                      </a:r>
                      <a:r>
                        <a:rPr sz="1650" b="1" u="sng" spc="-305" dirty="0">
                          <a:solidFill>
                            <a:srgbClr val="1E1E1E"/>
                          </a:solidFill>
                          <a:uFill>
                            <a:solidFill>
                              <a:srgbClr val="1E1E1E"/>
                            </a:solidFill>
                          </a:u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u="sng" spc="-25" dirty="0">
                          <a:solidFill>
                            <a:srgbClr val="1E1E1E"/>
                          </a:solidFill>
                          <a:uFill>
                            <a:solidFill>
                              <a:srgbClr val="1E1E1E"/>
                            </a:solidFill>
                          </a:u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불가함</a:t>
                      </a:r>
                      <a:endParaRPr sz="1650" dirty="0"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Malgun Gothic"/>
                      </a:endParaRPr>
                    </a:p>
                  </a:txBody>
                  <a:tcPr marL="0" marR="0" marT="35560" marB="0">
                    <a:lnL w="3175">
                      <a:solidFill>
                        <a:srgbClr val="1E1E1E"/>
                      </a:solidFill>
                      <a:prstDash val="solid"/>
                    </a:lnL>
                    <a:lnR w="3175">
                      <a:solidFill>
                        <a:srgbClr val="1E1E1E"/>
                      </a:solidFill>
                      <a:prstDash val="solid"/>
                    </a:lnR>
                    <a:lnT w="3175">
                      <a:solidFill>
                        <a:srgbClr val="1E1E1E"/>
                      </a:solidFill>
                      <a:prstDash val="solid"/>
                    </a:lnT>
                    <a:lnB w="3175">
                      <a:solidFill>
                        <a:srgbClr val="1E1E1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endParaRPr sz="1650" dirty="0"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650" b="1" spc="-12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Adobe Clean Han Black"/>
                        </a:rPr>
                        <a:t>의료기기법</a:t>
                      </a:r>
                      <a:r>
                        <a:rPr sz="1650" b="1" spc="-18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Adobe Clean Han Black"/>
                        </a:rPr>
                        <a:t> </a:t>
                      </a:r>
                      <a:r>
                        <a:rPr sz="1650" b="1" spc="-2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Adobe Clean Han Black"/>
                        </a:rPr>
                        <a:t>제</a:t>
                      </a:r>
                      <a:r>
                        <a:rPr sz="1650" b="1" spc="-18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Adobe Clean Han Black"/>
                        </a:rPr>
                        <a:t> </a:t>
                      </a:r>
                      <a:r>
                        <a:rPr sz="1650" b="1" spc="-2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Adobe Clean Han Black"/>
                        </a:rPr>
                        <a:t>26조</a:t>
                      </a:r>
                      <a:endParaRPr sz="1650" dirty="0"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Adobe Clean Han Black"/>
                      </a:endParaRPr>
                    </a:p>
                  </a:txBody>
                  <a:tcPr marL="0" marR="0" marT="33020" marB="0">
                    <a:lnL w="3175">
                      <a:solidFill>
                        <a:srgbClr val="1E1E1E"/>
                      </a:solidFill>
                      <a:prstDash val="solid"/>
                    </a:lnL>
                    <a:lnT w="3175">
                      <a:solidFill>
                        <a:srgbClr val="1E1E1E"/>
                      </a:solidFill>
                      <a:prstDash val="solid"/>
                    </a:lnT>
                    <a:lnB w="3175">
                      <a:solidFill>
                        <a:srgbClr val="1E1E1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3756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3175">
                      <a:solidFill>
                        <a:srgbClr val="1E1E1E"/>
                      </a:solidFill>
                      <a:prstDash val="solid"/>
                    </a:lnR>
                    <a:lnT w="3175">
                      <a:solidFill>
                        <a:srgbClr val="1E1E1E"/>
                      </a:solidFill>
                      <a:prstDash val="solid"/>
                    </a:lnT>
                    <a:lnB w="12700">
                      <a:solidFill>
                        <a:srgbClr val="1E1E1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endParaRPr sz="1650" dirty="0"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650" b="1" spc="-6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Adobe Clean Han Black"/>
                        </a:rPr>
                        <a:t>전기용품</a:t>
                      </a:r>
                      <a:r>
                        <a:rPr sz="1650" b="1" spc="-9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Adobe Clean Han Black"/>
                        </a:rPr>
                        <a:t> </a:t>
                      </a:r>
                      <a:r>
                        <a:rPr sz="1650" b="1" spc="-5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Adobe Clean Han Black"/>
                        </a:rPr>
                        <a:t>등</a:t>
                      </a:r>
                      <a:endParaRPr sz="1650" dirty="0"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Adobe Clean Han Black"/>
                      </a:endParaRPr>
                    </a:p>
                  </a:txBody>
                  <a:tcPr marL="0" marR="0" marT="33020" marB="0">
                    <a:lnL w="3175">
                      <a:solidFill>
                        <a:srgbClr val="1E1E1E"/>
                      </a:solidFill>
                      <a:prstDash val="solid"/>
                    </a:lnL>
                    <a:lnR w="3175">
                      <a:solidFill>
                        <a:srgbClr val="1E1E1E"/>
                      </a:solidFill>
                      <a:prstDash val="solid"/>
                    </a:lnR>
                    <a:lnT w="3175">
                      <a:solidFill>
                        <a:srgbClr val="1E1E1E"/>
                      </a:solidFill>
                      <a:prstDash val="solid"/>
                    </a:lnT>
                    <a:lnB w="3175">
                      <a:solidFill>
                        <a:srgbClr val="1E1E1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endParaRPr sz="1650" dirty="0"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Times New Roman"/>
                      </a:endParaRPr>
                    </a:p>
                    <a:p>
                      <a:pPr marL="521970">
                        <a:lnSpc>
                          <a:spcPct val="100000"/>
                        </a:lnSpc>
                      </a:pPr>
                      <a:r>
                        <a:rPr sz="1650" b="1" spc="-20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구매대행으로</a:t>
                      </a:r>
                      <a:r>
                        <a:rPr sz="1650" b="1" spc="-22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1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전기용품</a:t>
                      </a:r>
                      <a:r>
                        <a:rPr sz="1650" b="1" spc="-22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2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등(어린이용품</a:t>
                      </a:r>
                      <a:r>
                        <a:rPr sz="1650" b="1" spc="-22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19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포함)을</a:t>
                      </a:r>
                      <a:r>
                        <a:rPr sz="1650" b="1" spc="-22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18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판매하는</a:t>
                      </a:r>
                      <a:r>
                        <a:rPr sz="1650" b="1" spc="-22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04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경우</a:t>
                      </a:r>
                      <a:r>
                        <a:rPr sz="1650" b="1" spc="-22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u="sng" spc="-265" dirty="0">
                          <a:solidFill>
                            <a:srgbClr val="1E1E1E"/>
                          </a:solidFill>
                          <a:uFill>
                            <a:solidFill>
                              <a:srgbClr val="1E1E1E"/>
                            </a:solidFill>
                          </a:u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안전인증</a:t>
                      </a:r>
                      <a:r>
                        <a:rPr sz="1650" b="1" u="sng" spc="-310" dirty="0">
                          <a:solidFill>
                            <a:srgbClr val="1E1E1E"/>
                          </a:solidFill>
                          <a:uFill>
                            <a:solidFill>
                              <a:srgbClr val="1E1E1E"/>
                            </a:solidFill>
                          </a:u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u="sng" spc="-245" dirty="0">
                          <a:solidFill>
                            <a:srgbClr val="1E1E1E"/>
                          </a:solidFill>
                          <a:uFill>
                            <a:solidFill>
                              <a:srgbClr val="1E1E1E"/>
                            </a:solidFill>
                          </a:u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표시등이</a:t>
                      </a:r>
                      <a:r>
                        <a:rPr sz="1650" b="1" u="sng" spc="-315" dirty="0">
                          <a:solidFill>
                            <a:srgbClr val="1E1E1E"/>
                          </a:solidFill>
                          <a:uFill>
                            <a:solidFill>
                              <a:srgbClr val="1E1E1E"/>
                            </a:solidFill>
                          </a:u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u="sng" spc="-225" dirty="0">
                          <a:solidFill>
                            <a:srgbClr val="1E1E1E"/>
                          </a:solidFill>
                          <a:uFill>
                            <a:solidFill>
                              <a:srgbClr val="1E1E1E"/>
                            </a:solidFill>
                          </a:u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없는</a:t>
                      </a:r>
                      <a:r>
                        <a:rPr sz="1650" b="1" u="sng" spc="-310" dirty="0">
                          <a:solidFill>
                            <a:srgbClr val="1E1E1E"/>
                          </a:solidFill>
                          <a:uFill>
                            <a:solidFill>
                              <a:srgbClr val="1E1E1E"/>
                            </a:solidFill>
                          </a:u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u="sng" spc="-215" dirty="0">
                          <a:solidFill>
                            <a:srgbClr val="1E1E1E"/>
                          </a:solidFill>
                          <a:uFill>
                            <a:solidFill>
                              <a:srgbClr val="1E1E1E"/>
                            </a:solidFill>
                          </a:u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제품은</a:t>
                      </a:r>
                      <a:r>
                        <a:rPr sz="1650" b="1" u="sng" spc="-310" dirty="0">
                          <a:solidFill>
                            <a:srgbClr val="1E1E1E"/>
                          </a:solidFill>
                          <a:uFill>
                            <a:solidFill>
                              <a:srgbClr val="1E1E1E"/>
                            </a:solidFill>
                          </a:u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u="sng" spc="-204" dirty="0">
                          <a:solidFill>
                            <a:srgbClr val="1E1E1E"/>
                          </a:solidFill>
                          <a:uFill>
                            <a:solidFill>
                              <a:srgbClr val="1E1E1E"/>
                            </a:solidFill>
                          </a:u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판매</a:t>
                      </a:r>
                      <a:r>
                        <a:rPr sz="1650" b="1" u="sng" spc="-315" dirty="0">
                          <a:solidFill>
                            <a:srgbClr val="1E1E1E"/>
                          </a:solidFill>
                          <a:uFill>
                            <a:solidFill>
                              <a:srgbClr val="1E1E1E"/>
                            </a:solidFill>
                          </a:u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u="sng" spc="-25" dirty="0">
                          <a:solidFill>
                            <a:srgbClr val="1E1E1E"/>
                          </a:solidFill>
                          <a:uFill>
                            <a:solidFill>
                              <a:srgbClr val="1E1E1E"/>
                            </a:solidFill>
                          </a:u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불가</a:t>
                      </a:r>
                      <a:endParaRPr sz="1650" dirty="0"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Malgun Gothic"/>
                      </a:endParaRPr>
                    </a:p>
                  </a:txBody>
                  <a:tcPr marL="0" marR="0" marT="33020" marB="0">
                    <a:lnL w="3175">
                      <a:solidFill>
                        <a:srgbClr val="1E1E1E"/>
                      </a:solidFill>
                      <a:prstDash val="solid"/>
                    </a:lnL>
                    <a:lnR w="3175">
                      <a:solidFill>
                        <a:srgbClr val="1E1E1E"/>
                      </a:solidFill>
                      <a:prstDash val="solid"/>
                    </a:lnR>
                    <a:lnT w="3175">
                      <a:solidFill>
                        <a:srgbClr val="1E1E1E"/>
                      </a:solidFill>
                      <a:prstDash val="solid"/>
                    </a:lnT>
                    <a:lnB w="3175">
                      <a:solidFill>
                        <a:srgbClr val="1E1E1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endParaRPr sz="1650" dirty="0"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650" b="1" spc="-11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Adobe Clean Han Black"/>
                        </a:rPr>
                        <a:t>전기용품안전</a:t>
                      </a:r>
                      <a:r>
                        <a:rPr sz="1650" b="1" spc="-18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Adobe Clean Han Black"/>
                        </a:rPr>
                        <a:t> </a:t>
                      </a:r>
                      <a:r>
                        <a:rPr sz="1650" b="1" spc="-9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Adobe Clean Han Black"/>
                        </a:rPr>
                        <a:t>관리법</a:t>
                      </a:r>
                      <a:r>
                        <a:rPr sz="1650" b="1" spc="-17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Adobe Clean Han Black"/>
                        </a:rPr>
                        <a:t> </a:t>
                      </a:r>
                      <a:r>
                        <a:rPr sz="1650" b="1" spc="-2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Adobe Clean Han Black"/>
                        </a:rPr>
                        <a:t>제</a:t>
                      </a:r>
                      <a:r>
                        <a:rPr sz="1650" b="1" spc="-17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Adobe Clean Han Black"/>
                        </a:rPr>
                        <a:t> </a:t>
                      </a:r>
                      <a:r>
                        <a:rPr sz="1650" b="1" spc="-2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Adobe Clean Han Black"/>
                        </a:rPr>
                        <a:t>7조</a:t>
                      </a:r>
                      <a:endParaRPr sz="1650" dirty="0"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Adobe Clean Han Black"/>
                      </a:endParaRPr>
                    </a:p>
                  </a:txBody>
                  <a:tcPr marL="0" marR="0" marT="30480" marB="0">
                    <a:lnL w="3175">
                      <a:solidFill>
                        <a:srgbClr val="1E1E1E"/>
                      </a:solidFill>
                      <a:prstDash val="solid"/>
                    </a:lnL>
                    <a:lnT w="3175">
                      <a:solidFill>
                        <a:srgbClr val="1E1E1E"/>
                      </a:solidFill>
                      <a:prstDash val="solid"/>
                    </a:lnT>
                    <a:lnB w="3175">
                      <a:solidFill>
                        <a:srgbClr val="1E1E1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3058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3175">
                      <a:solidFill>
                        <a:srgbClr val="1E1E1E"/>
                      </a:solidFill>
                      <a:prstDash val="solid"/>
                    </a:lnR>
                    <a:lnT w="3175">
                      <a:solidFill>
                        <a:srgbClr val="1E1E1E"/>
                      </a:solidFill>
                      <a:prstDash val="solid"/>
                    </a:lnT>
                    <a:lnB w="12700">
                      <a:solidFill>
                        <a:srgbClr val="1E1E1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endParaRPr sz="1650"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650" b="1" spc="-2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Adobe Clean Han Black"/>
                        </a:rPr>
                        <a:t>의약품</a:t>
                      </a:r>
                      <a:endParaRPr sz="1650"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Adobe Clean Han Black"/>
                      </a:endParaRPr>
                    </a:p>
                  </a:txBody>
                  <a:tcPr marL="0" marR="0" marT="33020" marB="0">
                    <a:lnL w="3175">
                      <a:solidFill>
                        <a:srgbClr val="1E1E1E"/>
                      </a:solidFill>
                      <a:prstDash val="solid"/>
                    </a:lnL>
                    <a:lnR w="3175">
                      <a:solidFill>
                        <a:srgbClr val="1E1E1E"/>
                      </a:solidFill>
                      <a:prstDash val="solid"/>
                    </a:lnR>
                    <a:lnT w="3175">
                      <a:solidFill>
                        <a:srgbClr val="1E1E1E"/>
                      </a:solidFill>
                      <a:prstDash val="solid"/>
                    </a:lnT>
                    <a:lnB w="12700">
                      <a:solidFill>
                        <a:srgbClr val="1E1E1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endParaRPr sz="1650" dirty="0"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Times New Roman"/>
                      </a:endParaRPr>
                    </a:p>
                    <a:p>
                      <a:pPr marL="521970">
                        <a:lnSpc>
                          <a:spcPct val="100000"/>
                        </a:lnSpc>
                      </a:pPr>
                      <a:r>
                        <a:rPr sz="1650" b="1" spc="-22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약사법에</a:t>
                      </a:r>
                      <a:r>
                        <a:rPr sz="1650" b="1" spc="-24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19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따라</a:t>
                      </a:r>
                      <a:r>
                        <a:rPr sz="1650" b="1" spc="-24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19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의약품은</a:t>
                      </a:r>
                      <a:r>
                        <a:rPr sz="1650" b="1" spc="-23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0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약국에서만</a:t>
                      </a:r>
                      <a:r>
                        <a:rPr sz="1650" b="1" spc="-24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19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판매가</a:t>
                      </a:r>
                      <a:r>
                        <a:rPr sz="1650" b="1" spc="-23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18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가능하며</a:t>
                      </a:r>
                      <a:r>
                        <a:rPr sz="1650" b="1" spc="-24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u="sng" spc="-235" dirty="0">
                          <a:solidFill>
                            <a:srgbClr val="1E1E1E"/>
                          </a:solidFill>
                          <a:uFill>
                            <a:solidFill>
                              <a:srgbClr val="1E1E1E"/>
                            </a:solidFill>
                          </a:u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온라인에서</a:t>
                      </a:r>
                      <a:r>
                        <a:rPr sz="1650" b="1" u="sng" spc="-320" dirty="0">
                          <a:solidFill>
                            <a:srgbClr val="1E1E1E"/>
                          </a:solidFill>
                          <a:uFill>
                            <a:solidFill>
                              <a:srgbClr val="1E1E1E"/>
                            </a:solidFill>
                          </a:u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u="sng" spc="-204" dirty="0">
                          <a:solidFill>
                            <a:srgbClr val="1E1E1E"/>
                          </a:solidFill>
                          <a:uFill>
                            <a:solidFill>
                              <a:srgbClr val="1E1E1E"/>
                            </a:solidFill>
                          </a:u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판매</a:t>
                      </a:r>
                      <a:r>
                        <a:rPr sz="1650" b="1" u="sng" spc="-325" dirty="0">
                          <a:solidFill>
                            <a:srgbClr val="1E1E1E"/>
                          </a:solidFill>
                          <a:uFill>
                            <a:solidFill>
                              <a:srgbClr val="1E1E1E"/>
                            </a:solidFill>
                          </a:u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u="sng" spc="-245" dirty="0">
                          <a:solidFill>
                            <a:srgbClr val="1E1E1E"/>
                          </a:solidFill>
                          <a:uFill>
                            <a:solidFill>
                              <a:srgbClr val="1E1E1E"/>
                            </a:solidFill>
                          </a:u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불가하여</a:t>
                      </a:r>
                      <a:r>
                        <a:rPr sz="1650" b="1" u="sng" spc="-320" dirty="0">
                          <a:solidFill>
                            <a:srgbClr val="1E1E1E"/>
                          </a:solidFill>
                          <a:uFill>
                            <a:solidFill>
                              <a:srgbClr val="1E1E1E"/>
                            </a:solidFill>
                          </a:u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u="sng" spc="-235" dirty="0">
                          <a:solidFill>
                            <a:srgbClr val="1E1E1E"/>
                          </a:solidFill>
                          <a:uFill>
                            <a:solidFill>
                              <a:srgbClr val="1E1E1E"/>
                            </a:solidFill>
                          </a:u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구매대행</a:t>
                      </a:r>
                      <a:r>
                        <a:rPr sz="1650" b="1" u="sng" spc="-320" dirty="0">
                          <a:solidFill>
                            <a:srgbClr val="1E1E1E"/>
                          </a:solidFill>
                          <a:uFill>
                            <a:solidFill>
                              <a:srgbClr val="1E1E1E"/>
                            </a:solidFill>
                          </a:u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u="sng" spc="-25" dirty="0">
                          <a:solidFill>
                            <a:srgbClr val="1E1E1E"/>
                          </a:solidFill>
                          <a:uFill>
                            <a:solidFill>
                              <a:srgbClr val="1E1E1E"/>
                            </a:solidFill>
                          </a:u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불가함</a:t>
                      </a:r>
                      <a:endParaRPr sz="1650" dirty="0"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Malgun Gothic"/>
                      </a:endParaRPr>
                    </a:p>
                  </a:txBody>
                  <a:tcPr marL="0" marR="0" marT="33020" marB="0">
                    <a:lnL w="3175">
                      <a:solidFill>
                        <a:srgbClr val="1E1E1E"/>
                      </a:solidFill>
                      <a:prstDash val="solid"/>
                    </a:lnL>
                    <a:lnR w="3175">
                      <a:solidFill>
                        <a:srgbClr val="1E1E1E"/>
                      </a:solidFill>
                      <a:prstDash val="solid"/>
                    </a:lnR>
                    <a:lnT w="3175">
                      <a:solidFill>
                        <a:srgbClr val="1E1E1E"/>
                      </a:solidFill>
                      <a:prstDash val="solid"/>
                    </a:lnT>
                    <a:lnB w="12700">
                      <a:solidFill>
                        <a:srgbClr val="1E1E1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endParaRPr sz="1650" dirty="0"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650" b="1" spc="-9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Adobe Clean Han Black"/>
                        </a:rPr>
                        <a:t>약사법</a:t>
                      </a:r>
                      <a:r>
                        <a:rPr sz="1650" b="1" spc="-18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Adobe Clean Han Black"/>
                        </a:rPr>
                        <a:t> </a:t>
                      </a:r>
                      <a:r>
                        <a:rPr sz="1650" b="1" spc="-11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Adobe Clean Han Black"/>
                        </a:rPr>
                        <a:t>제50조</a:t>
                      </a:r>
                      <a:r>
                        <a:rPr sz="1650" b="1" spc="-17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Adobe Clean Han Black"/>
                        </a:rPr>
                        <a:t> </a:t>
                      </a:r>
                      <a:r>
                        <a:rPr sz="1650" b="1" spc="-8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Adobe Clean Han Black"/>
                        </a:rPr>
                        <a:t>의약품</a:t>
                      </a:r>
                      <a:r>
                        <a:rPr sz="1650" b="1" spc="-18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Adobe Clean Han Black"/>
                        </a:rPr>
                        <a:t> </a:t>
                      </a:r>
                      <a:r>
                        <a:rPr sz="1650" b="1" spc="-2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Adobe Clean Han Black"/>
                        </a:rPr>
                        <a:t>판매</a:t>
                      </a:r>
                      <a:endParaRPr sz="1650" dirty="0"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Adobe Clean Han Black"/>
                      </a:endParaRPr>
                    </a:p>
                  </a:txBody>
                  <a:tcPr marL="0" marR="0" marT="33020" marB="0">
                    <a:lnL w="3175">
                      <a:solidFill>
                        <a:srgbClr val="1E1E1E"/>
                      </a:solidFill>
                      <a:prstDash val="solid"/>
                    </a:lnL>
                    <a:lnT w="3175">
                      <a:solidFill>
                        <a:srgbClr val="1E1E1E"/>
                      </a:solidFill>
                      <a:prstDash val="solid"/>
                    </a:lnT>
                    <a:lnB w="12700">
                      <a:solidFill>
                        <a:srgbClr val="1E1E1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</TotalTime>
  <Words>5155</Words>
  <Application>Microsoft Office PowerPoint</Application>
  <PresentationFormat>사용자 지정</PresentationFormat>
  <Paragraphs>650</Paragraphs>
  <Slides>38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11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38</vt:i4>
      </vt:variant>
    </vt:vector>
  </HeadingPairs>
  <TitlesOfParts>
    <vt:vector size="50" baseType="lpstr">
      <vt:lpstr>Adobe Clean Han Black</vt:lpstr>
      <vt:lpstr>Source Han Sans KR Heavy</vt:lpstr>
      <vt:lpstr>나눔고딕</vt:lpstr>
      <vt:lpstr>나눔스퀘어</vt:lpstr>
      <vt:lpstr>나눔스퀘어 Bold</vt:lpstr>
      <vt:lpstr>나눔스퀘어 ExtraBold</vt:lpstr>
      <vt:lpstr>Dotum</vt:lpstr>
      <vt:lpstr>Malgun Gothic</vt:lpstr>
      <vt:lpstr>Calibri</vt:lpstr>
      <vt:lpstr>Tahoma</vt:lpstr>
      <vt:lpstr>Times New Roman</vt:lpstr>
      <vt:lpstr>Office Theme</vt:lpstr>
      <vt:lpstr>네이버페이 주문형 가입과 심사, 취급 불가 상품 및 페널티 기준</vt:lpstr>
      <vt:lpstr>주문형 가입과 심사, 취급 불가 상품 및 페널티</vt:lpstr>
      <vt:lpstr>1. 주문형 가맹점 가입 진행 순서</vt:lpstr>
      <vt:lpstr>2. 주문형 가맹점 가입 조건</vt:lpstr>
      <vt:lpstr>3. 주문형 가맹점 취급 불가 상품 (취급제한)</vt:lpstr>
      <vt:lpstr>3. 주문형 가맹점 취급 불가 상품 (취급제한)</vt:lpstr>
      <vt:lpstr>3. 주문형 가맹점 취급 불가 상품 (취급불가)</vt:lpstr>
      <vt:lpstr>3. 주문형 가맹점 취급 불가 상품 (제한적취급허용)</vt:lpstr>
      <vt:lpstr>3. 주문형 가맹점 취급 불가 상품 (해외구매대행 취급제한)</vt:lpstr>
      <vt:lpstr>4. 주문형 서비스 정책 및 페널티 적용 기준</vt:lpstr>
      <vt:lpstr>4. 주문형 서비스 정책 및 페널티 적용 기준</vt:lpstr>
      <vt:lpstr>4. 주문형 서비스 정책 및 페널티 적용 기준</vt:lpstr>
      <vt:lpstr>4. 주문형 서비스 정책 및 페널티 적용 기준</vt:lpstr>
      <vt:lpstr>4. 주문형 서비스 정책 및 페널티 적용 기준</vt:lpstr>
      <vt:lpstr>4. 주문형 서비스 정책 및 페널티 적용 기준</vt:lpstr>
      <vt:lpstr>5. 주문형 심사 필요 서류</vt:lpstr>
      <vt:lpstr>6. 주문형 가입 신청서 작성 방법</vt:lpstr>
      <vt:lpstr>6. 주문형 가입 신청서 작성 방법</vt:lpstr>
      <vt:lpstr>6. 주문형 가입 신청서 작성 방법</vt:lpstr>
      <vt:lpstr>6. 주문형 가입 신청서 작성 방법</vt:lpstr>
      <vt:lpstr>6. 주문형 가입 신청서 작성 방법</vt:lpstr>
      <vt:lpstr>6. 주문형 가입 신청서 작성 방법</vt:lpstr>
      <vt:lpstr>6. 주문형 가입 신청서 작성 방법</vt:lpstr>
      <vt:lpstr>6. 주문형 가입 신청서 작성 방법</vt:lpstr>
      <vt:lpstr>6. 주문형 가입 신청서 작성 방법</vt:lpstr>
      <vt:lpstr>6. 주문형 가입 신청서 작성 방법</vt:lpstr>
      <vt:lpstr>6. 주문형 가입 신청서 작성 방법</vt:lpstr>
      <vt:lpstr>6. 주문형 가입 신청서 작성 방법</vt:lpstr>
      <vt:lpstr>6. 주문형 가입 신청서 작성 방법</vt:lpstr>
      <vt:lpstr>6. 주문형 가입 신청서 작성 방법</vt:lpstr>
      <vt:lpstr>7. 주문형 가맹점 서비스 유의사항</vt:lpstr>
      <vt:lpstr>7. 주문형 가맹점 서비스 유의사항</vt:lpstr>
      <vt:lpstr>7. 주문형 가맹점 서비스 유의사항</vt:lpstr>
      <vt:lpstr>7. 주문형 가맹점 서비스 유의사항</vt:lpstr>
      <vt:lpstr>7. 주문형 가맹점 서비스 유의사항</vt:lpstr>
      <vt:lpstr>7. 주문형 가맹점 서비스 유의사항</vt:lpstr>
      <vt:lpstr>7. 주문형 가맹점 서비스 유의사항</vt:lpstr>
      <vt:lpstr>E.O.D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네이버페이 주문형 가입과 심사, 취급 불가 상품 및 페널티 기준</dc:title>
  <dc:creator>USER</dc:creator>
  <cp:lastModifiedBy>USER</cp:lastModifiedBy>
  <cp:revision>7</cp:revision>
  <dcterms:created xsi:type="dcterms:W3CDTF">2024-06-03T06:14:54Z</dcterms:created>
  <dcterms:modified xsi:type="dcterms:W3CDTF">2025-11-14T02:33:48Z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2024-04-24T00:00:00Z</vt:filetime>
  </property>
  <property fmtid="{D5CDD505-2E9C-101B-9397-08002B2CF9AE}" pid="3" name="Creator">
    <vt:lpwstr>Adobe InDesign 18.5 (Macintosh)</vt:lpwstr>
  </property>
  <property fmtid="{D5CDD505-2E9C-101B-9397-08002B2CF9AE}" pid="4" name="LastSaved">
    <vt:filetime>2024-06-03T00:00:00Z</vt:filetime>
  </property>
  <property fmtid="{D5CDD505-2E9C-101B-9397-08002B2CF9AE}" pid="5" name="Producer">
    <vt:lpwstr>Adobe PDF Library 17.0</vt:lpwstr>
  </property>
</Properties>
</file>